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89"/>
  </p:notesMasterIdLst>
  <p:sldIdLst>
    <p:sldId id="256" r:id="rId2"/>
    <p:sldId id="257" r:id="rId3"/>
    <p:sldId id="559" r:id="rId4"/>
    <p:sldId id="258" r:id="rId5"/>
    <p:sldId id="804" r:id="rId6"/>
    <p:sldId id="867" r:id="rId7"/>
    <p:sldId id="869" r:id="rId8"/>
    <p:sldId id="870" r:id="rId9"/>
    <p:sldId id="871" r:id="rId10"/>
    <p:sldId id="881" r:id="rId11"/>
    <p:sldId id="883" r:id="rId12"/>
    <p:sldId id="882" r:id="rId13"/>
    <p:sldId id="884" r:id="rId14"/>
    <p:sldId id="912" r:id="rId15"/>
    <p:sldId id="872" r:id="rId16"/>
    <p:sldId id="873" r:id="rId17"/>
    <p:sldId id="874" r:id="rId18"/>
    <p:sldId id="875" r:id="rId19"/>
    <p:sldId id="876" r:id="rId20"/>
    <p:sldId id="877" r:id="rId21"/>
    <p:sldId id="878" r:id="rId22"/>
    <p:sldId id="879" r:id="rId23"/>
    <p:sldId id="880" r:id="rId24"/>
    <p:sldId id="885" r:id="rId25"/>
    <p:sldId id="886" r:id="rId26"/>
    <p:sldId id="913" r:id="rId27"/>
    <p:sldId id="418" r:id="rId28"/>
    <p:sldId id="888" r:id="rId29"/>
    <p:sldId id="420" r:id="rId30"/>
    <p:sldId id="889" r:id="rId31"/>
    <p:sldId id="890" r:id="rId32"/>
    <p:sldId id="891" r:id="rId33"/>
    <p:sldId id="892" r:id="rId34"/>
    <p:sldId id="900" r:id="rId35"/>
    <p:sldId id="901" r:id="rId36"/>
    <p:sldId id="902" r:id="rId37"/>
    <p:sldId id="903" r:id="rId38"/>
    <p:sldId id="893" r:id="rId39"/>
    <p:sldId id="711" r:id="rId40"/>
    <p:sldId id="712" r:id="rId41"/>
    <p:sldId id="699" r:id="rId42"/>
    <p:sldId id="700" r:id="rId43"/>
    <p:sldId id="701" r:id="rId44"/>
    <p:sldId id="702" r:id="rId45"/>
    <p:sldId id="735" r:id="rId46"/>
    <p:sldId id="703" r:id="rId47"/>
    <p:sldId id="713" r:id="rId48"/>
    <p:sldId id="714" r:id="rId49"/>
    <p:sldId id="715" r:id="rId50"/>
    <p:sldId id="720" r:id="rId51"/>
    <p:sldId id="716" r:id="rId52"/>
    <p:sldId id="737" r:id="rId53"/>
    <p:sldId id="704" r:id="rId54"/>
    <p:sldId id="733" r:id="rId55"/>
    <p:sldId id="705" r:id="rId56"/>
    <p:sldId id="736" r:id="rId57"/>
    <p:sldId id="894" r:id="rId58"/>
    <p:sldId id="895" r:id="rId59"/>
    <p:sldId id="897" r:id="rId60"/>
    <p:sldId id="579" r:id="rId61"/>
    <p:sldId id="580" r:id="rId62"/>
    <p:sldId id="582" r:id="rId63"/>
    <p:sldId id="581" r:id="rId64"/>
    <p:sldId id="583" r:id="rId65"/>
    <p:sldId id="584" r:id="rId66"/>
    <p:sldId id="644" r:id="rId67"/>
    <p:sldId id="645" r:id="rId68"/>
    <p:sldId id="904" r:id="rId69"/>
    <p:sldId id="906" r:id="rId70"/>
    <p:sldId id="907" r:id="rId71"/>
    <p:sldId id="908" r:id="rId72"/>
    <p:sldId id="270" r:id="rId73"/>
    <p:sldId id="909" r:id="rId74"/>
    <p:sldId id="272" r:id="rId75"/>
    <p:sldId id="910" r:id="rId76"/>
    <p:sldId id="277" r:id="rId77"/>
    <p:sldId id="278" r:id="rId78"/>
    <p:sldId id="914" r:id="rId79"/>
    <p:sldId id="911" r:id="rId80"/>
    <p:sldId id="898" r:id="rId81"/>
    <p:sldId id="915" r:id="rId82"/>
    <p:sldId id="639" r:id="rId83"/>
    <p:sldId id="637" r:id="rId84"/>
    <p:sldId id="640" r:id="rId85"/>
    <p:sldId id="641" r:id="rId86"/>
    <p:sldId id="864" r:id="rId87"/>
    <p:sldId id="899" r:id="rId88"/>
  </p:sldIdLst>
  <p:sldSz cx="9144000" cy="5143500" type="screen16x9"/>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hong" initials="lh" lastIdx="2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20606"/>
    <a:srgbClr val="FF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23" autoAdjust="0"/>
    <p:restoredTop sz="62410" autoAdjust="0"/>
  </p:normalViewPr>
  <p:slideViewPr>
    <p:cSldViewPr snapToGrid="0" snapToObjects="1">
      <p:cViewPr varScale="1">
        <p:scale>
          <a:sx n="96" d="100"/>
          <a:sy n="96" d="100"/>
        </p:scale>
        <p:origin x="180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FBA33AE-CA3F-F648-AAC3-65A8382068F9}" type="datetimeFigureOut">
              <a:rPr kumimoji="1" lang="zh-CN" altLang="en-US" smtClean="0"/>
              <a:pPr/>
              <a:t>2021/6/29</a:t>
            </a:fld>
            <a:endParaRPr kumimoji="1"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1D679F6D-7149-BC47-98CE-063D295B7BD3}"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1</a:t>
            </a:fld>
            <a:endParaRPr kumimoji="1" lang="zh-CN" altLang="en-US"/>
          </a:p>
        </p:txBody>
      </p:sp>
    </p:spTree>
    <p:extLst>
      <p:ext uri="{BB962C8B-B14F-4D97-AF65-F5344CB8AC3E}">
        <p14:creationId xmlns:p14="http://schemas.microsoft.com/office/powerpoint/2010/main" val="3342981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12</a:t>
            </a:fld>
            <a:endParaRPr kumimoji="1" lang="zh-CN" altLang="en-US"/>
          </a:p>
        </p:txBody>
      </p:sp>
    </p:spTree>
    <p:extLst>
      <p:ext uri="{BB962C8B-B14F-4D97-AF65-F5344CB8AC3E}">
        <p14:creationId xmlns:p14="http://schemas.microsoft.com/office/powerpoint/2010/main" val="4010697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13</a:t>
            </a:fld>
            <a:endParaRPr kumimoji="1" lang="zh-CN" altLang="en-US"/>
          </a:p>
        </p:txBody>
      </p:sp>
    </p:spTree>
    <p:extLst>
      <p:ext uri="{BB962C8B-B14F-4D97-AF65-F5344CB8AC3E}">
        <p14:creationId xmlns:p14="http://schemas.microsoft.com/office/powerpoint/2010/main" val="2914019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14</a:t>
            </a:fld>
            <a:endParaRPr kumimoji="1" lang="zh-CN" altLang="en-US"/>
          </a:p>
        </p:txBody>
      </p:sp>
    </p:spTree>
    <p:extLst>
      <p:ext uri="{BB962C8B-B14F-4D97-AF65-F5344CB8AC3E}">
        <p14:creationId xmlns:p14="http://schemas.microsoft.com/office/powerpoint/2010/main" val="3821683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15</a:t>
            </a:fld>
            <a:endParaRPr kumimoji="1" lang="zh-CN" altLang="en-US"/>
          </a:p>
        </p:txBody>
      </p:sp>
    </p:spTree>
    <p:extLst>
      <p:ext uri="{BB962C8B-B14F-4D97-AF65-F5344CB8AC3E}">
        <p14:creationId xmlns:p14="http://schemas.microsoft.com/office/powerpoint/2010/main" val="66692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16</a:t>
            </a:fld>
            <a:endParaRPr kumimoji="1" lang="zh-CN" altLang="en-US"/>
          </a:p>
        </p:txBody>
      </p:sp>
    </p:spTree>
    <p:extLst>
      <p:ext uri="{BB962C8B-B14F-4D97-AF65-F5344CB8AC3E}">
        <p14:creationId xmlns:p14="http://schemas.microsoft.com/office/powerpoint/2010/main" val="1129050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17</a:t>
            </a:fld>
            <a:endParaRPr kumimoji="1" lang="zh-CN" altLang="en-US"/>
          </a:p>
        </p:txBody>
      </p:sp>
    </p:spTree>
    <p:extLst>
      <p:ext uri="{BB962C8B-B14F-4D97-AF65-F5344CB8AC3E}">
        <p14:creationId xmlns:p14="http://schemas.microsoft.com/office/powerpoint/2010/main" val="30030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18</a:t>
            </a:fld>
            <a:endParaRPr kumimoji="1" lang="zh-CN" altLang="en-US"/>
          </a:p>
        </p:txBody>
      </p:sp>
    </p:spTree>
    <p:extLst>
      <p:ext uri="{BB962C8B-B14F-4D97-AF65-F5344CB8AC3E}">
        <p14:creationId xmlns:p14="http://schemas.microsoft.com/office/powerpoint/2010/main" val="3300841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19</a:t>
            </a:fld>
            <a:endParaRPr kumimoji="1" lang="zh-CN" altLang="en-US"/>
          </a:p>
        </p:txBody>
      </p:sp>
    </p:spTree>
    <p:extLst>
      <p:ext uri="{BB962C8B-B14F-4D97-AF65-F5344CB8AC3E}">
        <p14:creationId xmlns:p14="http://schemas.microsoft.com/office/powerpoint/2010/main" val="23783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20</a:t>
            </a:fld>
            <a:endParaRPr kumimoji="1" lang="zh-CN" altLang="en-US"/>
          </a:p>
        </p:txBody>
      </p:sp>
    </p:spTree>
    <p:extLst>
      <p:ext uri="{BB962C8B-B14F-4D97-AF65-F5344CB8AC3E}">
        <p14:creationId xmlns:p14="http://schemas.microsoft.com/office/powerpoint/2010/main" val="2618795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let’s start with node A. The directly connected nodes to node A are nodes B and D. So, the shortest paths to B and D from A are AB and AD respectively. </a:t>
            </a:r>
          </a:p>
          <a:p>
            <a:r>
              <a:rPr lang="en-US" altLang="zh-CN" dirty="0"/>
              <a:t>2. It turns out that the shortest paths to nodes C and E from A go through B and D:</a:t>
            </a:r>
          </a:p>
          <a:p>
            <a:r>
              <a:rPr lang="en-US" altLang="zh-CN" dirty="0"/>
              <a:t>3. The shortest paths to the last node F from node A, pass through nodes B, D, C, and E:</a:t>
            </a:r>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21</a:t>
            </a:fld>
            <a:endParaRPr kumimoji="1" lang="zh-CN" altLang="en-US"/>
          </a:p>
        </p:txBody>
      </p:sp>
    </p:spTree>
    <p:extLst>
      <p:ext uri="{BB962C8B-B14F-4D97-AF65-F5344CB8AC3E}">
        <p14:creationId xmlns:p14="http://schemas.microsoft.com/office/powerpoint/2010/main" val="1972670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C23628A-309B-41FC-B211-CC57888E8AFB}" type="slidenum">
              <a:rPr lang="en-US" altLang="zh-CN" smtClean="0"/>
              <a:pPr/>
              <a:t>3</a:t>
            </a:fld>
            <a:endParaRPr lang="en-US" altLang="zh-CN"/>
          </a:p>
        </p:txBody>
      </p:sp>
    </p:spTree>
    <p:extLst>
      <p:ext uri="{BB962C8B-B14F-4D97-AF65-F5344CB8AC3E}">
        <p14:creationId xmlns:p14="http://schemas.microsoft.com/office/powerpoint/2010/main" val="67330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nodes B and D have been given a score of 1 each. This is because the shortest path to either node from node A is only one. For the very same reason, node C has been given a score of 1 as there is only one shortest path from node A to node C.</a:t>
            </a:r>
          </a:p>
          <a:p>
            <a:r>
              <a:rPr lang="en-US" altLang="zh-CN" dirty="0"/>
              <a:t>Moving on to node E. It is connected to node A through two shortest paths, ABE and ADE. Hence, it gets a score of 2.</a:t>
            </a:r>
          </a:p>
          <a:p>
            <a:r>
              <a:rPr lang="en-US" altLang="zh-CN" dirty="0"/>
              <a:t>The last node F is connected to A through three shortest paths — ABCF, ABEF, and ADEF. So, it gets a score of 3.</a:t>
            </a:r>
            <a:br>
              <a:rPr lang="en-US" altLang="zh-CN" dirty="0"/>
            </a:br>
            <a:br>
              <a:rPr lang="en-US" altLang="zh-CN" dirty="0"/>
            </a:br>
            <a:r>
              <a:rPr lang="en-US" altLang="zh-CN" dirty="0"/>
              <a:t>2. We first compute the score for the edges FC and FE. As you can see, the edge score for edge FC is the ratio of the node scores of C and F, i.e. 1/3 or 0.33. Similarly, for FE the edge score is 2/3.</a:t>
            </a:r>
          </a:p>
          <a:p>
            <a:endParaRPr lang="en-US" altLang="zh-CN" dirty="0"/>
          </a:p>
          <a:p>
            <a:r>
              <a:rPr lang="en-US" altLang="zh-CN" dirty="0"/>
              <a:t>Now we have to calculate the edge score for the edges CB, EB, and ED. According to the Girvan-Newman algorithm, from this level onwards, every node will have a default value of 1 and the edge scores computed in the previous step will be added to this value.</a:t>
            </a:r>
          </a:p>
          <a:p>
            <a:endParaRPr lang="en-US" altLang="zh-CN" dirty="0"/>
          </a:p>
          <a:p>
            <a:r>
              <a:rPr lang="en-US" altLang="zh-CN" dirty="0"/>
              <a:t>So, the edge score of CB is (1 + 0.33)/1. Similarly, edge score EB or ED is (1 + 0.667)/2. Then we move to the next level to calculate the edge scores for BA and DA.</a:t>
            </a:r>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22</a:t>
            </a:fld>
            <a:endParaRPr kumimoji="1" lang="zh-CN" altLang="en-US"/>
          </a:p>
        </p:txBody>
      </p:sp>
    </p:spTree>
    <p:extLst>
      <p:ext uri="{BB962C8B-B14F-4D97-AF65-F5344CB8AC3E}">
        <p14:creationId xmlns:p14="http://schemas.microsoft.com/office/powerpoint/2010/main" val="3405253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we have computed the edge scores of the shortest paths with respect to node A. We will have to repeat the same steps again from the other remaining five nodes. In the end, we will get a set of six scores for all the edges in the network. We will add these scores and assign them to the original graph </a:t>
            </a:r>
          </a:p>
          <a:p>
            <a:pPr marL="228600" indent="-228600">
              <a:buAutoNum type="arabicPeriod"/>
            </a:pPr>
            <a:endParaRPr lang="en-US" altLang="zh-CN" dirty="0"/>
          </a:p>
          <a:p>
            <a:pPr marL="228600" indent="-228600">
              <a:buAutoNum type="arabicPeriod"/>
            </a:pPr>
            <a:r>
              <a:rPr lang="en-US" altLang="zh-CN" dirty="0"/>
              <a:t>we have computed the edge scores of the shortest paths with respect to node A. We will have to repeat the same steps again from the other remaining five nodes. In the end, we will get a set of six scores for all the edges in the network. We will add these scores and assign them to the original graph </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23</a:t>
            </a:fld>
            <a:endParaRPr kumimoji="1" lang="zh-CN" altLang="en-US"/>
          </a:p>
        </p:txBody>
      </p:sp>
    </p:spTree>
    <p:extLst>
      <p:ext uri="{BB962C8B-B14F-4D97-AF65-F5344CB8AC3E}">
        <p14:creationId xmlns:p14="http://schemas.microsoft.com/office/powerpoint/2010/main" val="1659049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24</a:t>
            </a:fld>
            <a:endParaRPr kumimoji="1" lang="zh-CN" altLang="en-US"/>
          </a:p>
        </p:txBody>
      </p:sp>
    </p:spTree>
    <p:extLst>
      <p:ext uri="{BB962C8B-B14F-4D97-AF65-F5344CB8AC3E}">
        <p14:creationId xmlns:p14="http://schemas.microsoft.com/office/powerpoint/2010/main" val="3673133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25</a:t>
            </a:fld>
            <a:endParaRPr kumimoji="1" lang="zh-CN" altLang="en-US"/>
          </a:p>
        </p:txBody>
      </p:sp>
    </p:spTree>
    <p:extLst>
      <p:ext uri="{BB962C8B-B14F-4D97-AF65-F5344CB8AC3E}">
        <p14:creationId xmlns:p14="http://schemas.microsoft.com/office/powerpoint/2010/main" val="1341196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A7DCEE5B-A7C3-9243-B9B1-9499DF0416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备注占位符 2">
            <a:extLst>
              <a:ext uri="{FF2B5EF4-FFF2-40B4-BE49-F238E27FC236}">
                <a16:creationId xmlns:a16="http://schemas.microsoft.com/office/drawing/2014/main" id="{B5DAC8A1-766F-E546-A737-48304F7557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dirty="0"/>
              <a:t>X</a:t>
            </a:r>
            <a:r>
              <a:rPr kumimoji="0" lang="zh-CN" altLang="en-US" dirty="0"/>
              <a:t>表示已经考虑过的节点集合。 </a:t>
            </a:r>
            <a:r>
              <a:rPr kumimoji="0" lang="en-US" altLang="zh-CN" dirty="0"/>
              <a:t>P</a:t>
            </a:r>
            <a:r>
              <a:rPr kumimoji="0" lang="zh-CN" altLang="en-US" dirty="0"/>
              <a:t>非空，表示，目前找到这个</a:t>
            </a:r>
            <a:r>
              <a:rPr kumimoji="0" lang="en-US" altLang="zh-CN" dirty="0"/>
              <a:t>clique</a:t>
            </a:r>
            <a:r>
              <a:rPr kumimoji="0" lang="zh-CN" altLang="en-US" dirty="0"/>
              <a:t>还可以包含一个</a:t>
            </a:r>
            <a:r>
              <a:rPr kumimoji="0" lang="en-US" altLang="zh-CN" dirty="0"/>
              <a:t>P</a:t>
            </a:r>
            <a:r>
              <a:rPr kumimoji="0" lang="zh-CN" altLang="en-US" dirty="0"/>
              <a:t>里面的节点，使得其扩大。但是包含</a:t>
            </a:r>
            <a:r>
              <a:rPr kumimoji="0" lang="en-US" altLang="zh-CN" dirty="0"/>
              <a:t>X</a:t>
            </a:r>
            <a:r>
              <a:rPr kumimoji="0" lang="zh-CN" altLang="en-US" dirty="0"/>
              <a:t>节点极大团已经被考虑过了。所以结束的条件是</a:t>
            </a:r>
            <a:r>
              <a:rPr kumimoji="0" lang="en-US" altLang="zh-CN" dirty="0"/>
              <a:t>P</a:t>
            </a:r>
            <a:r>
              <a:rPr kumimoji="0" lang="zh-CN" altLang="en-US" dirty="0"/>
              <a:t>和</a:t>
            </a:r>
            <a:r>
              <a:rPr kumimoji="0" lang="en-US" altLang="zh-CN" dirty="0"/>
              <a:t>X</a:t>
            </a:r>
            <a:r>
              <a:rPr kumimoji="0" lang="zh-CN" altLang="en-US" dirty="0"/>
              <a:t>都必须为空。</a:t>
            </a:r>
          </a:p>
        </p:txBody>
      </p:sp>
      <p:sp>
        <p:nvSpPr>
          <p:cNvPr id="4" name="页眉占位符 3">
            <a:extLst>
              <a:ext uri="{FF2B5EF4-FFF2-40B4-BE49-F238E27FC236}">
                <a16:creationId xmlns:a16="http://schemas.microsoft.com/office/drawing/2014/main" id="{706984CD-FE5F-C144-8CE1-CB626C6BD3E4}"/>
              </a:ext>
            </a:extLst>
          </p:cNvPr>
          <p:cNvSpPr>
            <a:spLocks noGrp="1"/>
          </p:cNvSpPr>
          <p:nvPr>
            <p:ph type="hdr" sz="quarter"/>
          </p:nvPr>
        </p:nvSpPr>
        <p:spPr/>
        <p:txBody>
          <a:bodyPr/>
          <a:lstStyle/>
          <a:p>
            <a:pPr>
              <a:defRPr/>
            </a:pPr>
            <a:endParaRPr lang="zh-CN" altLang="en-US"/>
          </a:p>
        </p:txBody>
      </p:sp>
      <p:sp>
        <p:nvSpPr>
          <p:cNvPr id="33796" name="日期占位符 4">
            <a:extLst>
              <a:ext uri="{FF2B5EF4-FFF2-40B4-BE49-F238E27FC236}">
                <a16:creationId xmlns:a16="http://schemas.microsoft.com/office/drawing/2014/main" id="{15F6CB9C-6BF9-3147-86A6-9E717B77BE66}"/>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126CFE11-01F1-684A-9CD2-63FB8EA08C8F}" type="datetime1">
              <a:rPr kumimoji="0" lang="zh-CN" altLang="en-US" smtClean="0"/>
              <a:pPr>
                <a:spcBef>
                  <a:spcPct val="0"/>
                </a:spcBef>
              </a:pPr>
              <a:t>2021/6/29</a:t>
            </a:fld>
            <a:endParaRPr kumimoji="0" lang="zh-CN" altLang="en-US"/>
          </a:p>
        </p:txBody>
      </p:sp>
      <p:sp>
        <p:nvSpPr>
          <p:cNvPr id="6" name="页脚占位符 5">
            <a:extLst>
              <a:ext uri="{FF2B5EF4-FFF2-40B4-BE49-F238E27FC236}">
                <a16:creationId xmlns:a16="http://schemas.microsoft.com/office/drawing/2014/main" id="{7B4AD001-9317-BA46-8406-EF4F286D30B4}"/>
              </a:ext>
            </a:extLst>
          </p:cNvPr>
          <p:cNvSpPr>
            <a:spLocks noGrp="1"/>
          </p:cNvSpPr>
          <p:nvPr>
            <p:ph type="ftr" sz="quarter" idx="4"/>
          </p:nvPr>
        </p:nvSpPr>
        <p:spPr/>
        <p:txBody>
          <a:bodyPr/>
          <a:lstStyle/>
          <a:p>
            <a:pPr>
              <a:defRPr/>
            </a:pPr>
            <a:endParaRPr lang="zh-CN" altLang="en-US"/>
          </a:p>
        </p:txBody>
      </p:sp>
      <p:sp>
        <p:nvSpPr>
          <p:cNvPr id="33798" name="灯片编号占位符 6">
            <a:extLst>
              <a:ext uri="{FF2B5EF4-FFF2-40B4-BE49-F238E27FC236}">
                <a16:creationId xmlns:a16="http://schemas.microsoft.com/office/drawing/2014/main" id="{C0C3872E-6979-C54B-B881-F1429E27CE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1E1FC6A-79F3-8040-889E-BB9C4A479E51}" type="slidenum">
              <a:rPr kumimoji="0" lang="zh-CN" altLang="en-US"/>
              <a:pPr>
                <a:spcBef>
                  <a:spcPct val="0"/>
                </a:spcBef>
              </a:pPr>
              <a:t>29</a:t>
            </a:fld>
            <a:endParaRPr kumimoji="0" lang="zh-CN" altLang="en-US"/>
          </a:p>
        </p:txBody>
      </p:sp>
    </p:spTree>
    <p:extLst>
      <p:ext uri="{BB962C8B-B14F-4D97-AF65-F5344CB8AC3E}">
        <p14:creationId xmlns:p14="http://schemas.microsoft.com/office/powerpoint/2010/main" val="430396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A7DCEE5B-A7C3-9243-B9B1-9499DF0416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备注占位符 2">
            <a:extLst>
              <a:ext uri="{FF2B5EF4-FFF2-40B4-BE49-F238E27FC236}">
                <a16:creationId xmlns:a16="http://schemas.microsoft.com/office/drawing/2014/main" id="{B5DAC8A1-766F-E546-A737-48304F7557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dirty="0"/>
          </a:p>
        </p:txBody>
      </p:sp>
      <p:sp>
        <p:nvSpPr>
          <p:cNvPr id="4" name="页眉占位符 3">
            <a:extLst>
              <a:ext uri="{FF2B5EF4-FFF2-40B4-BE49-F238E27FC236}">
                <a16:creationId xmlns:a16="http://schemas.microsoft.com/office/drawing/2014/main" id="{706984CD-FE5F-C144-8CE1-CB626C6BD3E4}"/>
              </a:ext>
            </a:extLst>
          </p:cNvPr>
          <p:cNvSpPr>
            <a:spLocks noGrp="1"/>
          </p:cNvSpPr>
          <p:nvPr>
            <p:ph type="hdr" sz="quarter"/>
          </p:nvPr>
        </p:nvSpPr>
        <p:spPr/>
        <p:txBody>
          <a:bodyPr/>
          <a:lstStyle/>
          <a:p>
            <a:pPr>
              <a:defRPr/>
            </a:pPr>
            <a:endParaRPr lang="zh-CN" altLang="en-US"/>
          </a:p>
        </p:txBody>
      </p:sp>
      <p:sp>
        <p:nvSpPr>
          <p:cNvPr id="33796" name="日期占位符 4">
            <a:extLst>
              <a:ext uri="{FF2B5EF4-FFF2-40B4-BE49-F238E27FC236}">
                <a16:creationId xmlns:a16="http://schemas.microsoft.com/office/drawing/2014/main" id="{15F6CB9C-6BF9-3147-86A6-9E717B77BE66}"/>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126CFE11-01F1-684A-9CD2-63FB8EA08C8F}" type="datetime1">
              <a:rPr kumimoji="0" lang="zh-CN" altLang="en-US" smtClean="0"/>
              <a:pPr>
                <a:spcBef>
                  <a:spcPct val="0"/>
                </a:spcBef>
              </a:pPr>
              <a:t>2021/6/29</a:t>
            </a:fld>
            <a:endParaRPr kumimoji="0" lang="zh-CN" altLang="en-US"/>
          </a:p>
        </p:txBody>
      </p:sp>
      <p:sp>
        <p:nvSpPr>
          <p:cNvPr id="6" name="页脚占位符 5">
            <a:extLst>
              <a:ext uri="{FF2B5EF4-FFF2-40B4-BE49-F238E27FC236}">
                <a16:creationId xmlns:a16="http://schemas.microsoft.com/office/drawing/2014/main" id="{7B4AD001-9317-BA46-8406-EF4F286D30B4}"/>
              </a:ext>
            </a:extLst>
          </p:cNvPr>
          <p:cNvSpPr>
            <a:spLocks noGrp="1"/>
          </p:cNvSpPr>
          <p:nvPr>
            <p:ph type="ftr" sz="quarter" idx="4"/>
          </p:nvPr>
        </p:nvSpPr>
        <p:spPr/>
        <p:txBody>
          <a:bodyPr/>
          <a:lstStyle/>
          <a:p>
            <a:pPr>
              <a:defRPr/>
            </a:pPr>
            <a:endParaRPr lang="zh-CN" altLang="en-US"/>
          </a:p>
        </p:txBody>
      </p:sp>
      <p:sp>
        <p:nvSpPr>
          <p:cNvPr id="33798" name="灯片编号占位符 6">
            <a:extLst>
              <a:ext uri="{FF2B5EF4-FFF2-40B4-BE49-F238E27FC236}">
                <a16:creationId xmlns:a16="http://schemas.microsoft.com/office/drawing/2014/main" id="{C0C3872E-6979-C54B-B881-F1429E27CE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1E1FC6A-79F3-8040-889E-BB9C4A479E51}" type="slidenum">
              <a:rPr kumimoji="0" lang="zh-CN" altLang="en-US"/>
              <a:pPr>
                <a:spcBef>
                  <a:spcPct val="0"/>
                </a:spcBef>
              </a:pPr>
              <a:t>30</a:t>
            </a:fld>
            <a:endParaRPr kumimoji="0" lang="zh-CN" altLang="en-US"/>
          </a:p>
        </p:txBody>
      </p:sp>
    </p:spTree>
    <p:extLst>
      <p:ext uri="{BB962C8B-B14F-4D97-AF65-F5344CB8AC3E}">
        <p14:creationId xmlns:p14="http://schemas.microsoft.com/office/powerpoint/2010/main" val="2610500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A7DCEE5B-A7C3-9243-B9B1-9499DF0416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备注占位符 2">
            <a:extLst>
              <a:ext uri="{FF2B5EF4-FFF2-40B4-BE49-F238E27FC236}">
                <a16:creationId xmlns:a16="http://schemas.microsoft.com/office/drawing/2014/main" id="{B5DAC8A1-766F-E546-A737-48304F7557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dirty="0"/>
              <a:t>X</a:t>
            </a:r>
            <a:r>
              <a:rPr kumimoji="0" lang="zh-CN" altLang="en-US" dirty="0"/>
              <a:t>表示已经考虑过的节点集合。 </a:t>
            </a:r>
            <a:r>
              <a:rPr kumimoji="0" lang="en-US" altLang="zh-CN" dirty="0"/>
              <a:t>P</a:t>
            </a:r>
            <a:r>
              <a:rPr kumimoji="0" lang="zh-CN" altLang="en-US" dirty="0"/>
              <a:t>非空，表示，目前找到这个</a:t>
            </a:r>
            <a:r>
              <a:rPr kumimoji="0" lang="en-US" altLang="zh-CN" dirty="0"/>
              <a:t>clique</a:t>
            </a:r>
            <a:r>
              <a:rPr kumimoji="0" lang="zh-CN" altLang="en-US" dirty="0"/>
              <a:t>还可以包含一个</a:t>
            </a:r>
            <a:r>
              <a:rPr kumimoji="0" lang="en-US" altLang="zh-CN" dirty="0"/>
              <a:t>P</a:t>
            </a:r>
            <a:r>
              <a:rPr kumimoji="0" lang="zh-CN" altLang="en-US" dirty="0"/>
              <a:t>里面的节点，使得其扩大。但是包含</a:t>
            </a:r>
            <a:r>
              <a:rPr kumimoji="0" lang="en-US" altLang="zh-CN" dirty="0"/>
              <a:t>X</a:t>
            </a:r>
            <a:r>
              <a:rPr kumimoji="0" lang="zh-CN" altLang="en-US" dirty="0"/>
              <a:t>节点极大团已经被考虑过了。所以结束的条件是</a:t>
            </a:r>
            <a:r>
              <a:rPr kumimoji="0" lang="en-US" altLang="zh-CN" dirty="0"/>
              <a:t>P</a:t>
            </a:r>
            <a:r>
              <a:rPr kumimoji="0" lang="zh-CN" altLang="en-US" dirty="0"/>
              <a:t>和</a:t>
            </a:r>
            <a:r>
              <a:rPr kumimoji="0" lang="en-US" altLang="zh-CN" dirty="0"/>
              <a:t>X</a:t>
            </a:r>
            <a:r>
              <a:rPr kumimoji="0" lang="zh-CN" altLang="en-US" dirty="0"/>
              <a:t>都必须为空。</a:t>
            </a:r>
          </a:p>
        </p:txBody>
      </p:sp>
      <p:sp>
        <p:nvSpPr>
          <p:cNvPr id="4" name="页眉占位符 3">
            <a:extLst>
              <a:ext uri="{FF2B5EF4-FFF2-40B4-BE49-F238E27FC236}">
                <a16:creationId xmlns:a16="http://schemas.microsoft.com/office/drawing/2014/main" id="{706984CD-FE5F-C144-8CE1-CB626C6BD3E4}"/>
              </a:ext>
            </a:extLst>
          </p:cNvPr>
          <p:cNvSpPr>
            <a:spLocks noGrp="1"/>
          </p:cNvSpPr>
          <p:nvPr>
            <p:ph type="hdr" sz="quarter"/>
          </p:nvPr>
        </p:nvSpPr>
        <p:spPr/>
        <p:txBody>
          <a:bodyPr/>
          <a:lstStyle/>
          <a:p>
            <a:pPr>
              <a:defRPr/>
            </a:pPr>
            <a:endParaRPr lang="zh-CN" altLang="en-US"/>
          </a:p>
        </p:txBody>
      </p:sp>
      <p:sp>
        <p:nvSpPr>
          <p:cNvPr id="33796" name="日期占位符 4">
            <a:extLst>
              <a:ext uri="{FF2B5EF4-FFF2-40B4-BE49-F238E27FC236}">
                <a16:creationId xmlns:a16="http://schemas.microsoft.com/office/drawing/2014/main" id="{15F6CB9C-6BF9-3147-86A6-9E717B77BE66}"/>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126CFE11-01F1-684A-9CD2-63FB8EA08C8F}" type="datetime1">
              <a:rPr kumimoji="0" lang="zh-CN" altLang="en-US" smtClean="0"/>
              <a:pPr>
                <a:spcBef>
                  <a:spcPct val="0"/>
                </a:spcBef>
              </a:pPr>
              <a:t>2021/6/29</a:t>
            </a:fld>
            <a:endParaRPr kumimoji="0" lang="zh-CN" altLang="en-US"/>
          </a:p>
        </p:txBody>
      </p:sp>
      <p:sp>
        <p:nvSpPr>
          <p:cNvPr id="6" name="页脚占位符 5">
            <a:extLst>
              <a:ext uri="{FF2B5EF4-FFF2-40B4-BE49-F238E27FC236}">
                <a16:creationId xmlns:a16="http://schemas.microsoft.com/office/drawing/2014/main" id="{7B4AD001-9317-BA46-8406-EF4F286D30B4}"/>
              </a:ext>
            </a:extLst>
          </p:cNvPr>
          <p:cNvSpPr>
            <a:spLocks noGrp="1"/>
          </p:cNvSpPr>
          <p:nvPr>
            <p:ph type="ftr" sz="quarter" idx="4"/>
          </p:nvPr>
        </p:nvSpPr>
        <p:spPr/>
        <p:txBody>
          <a:bodyPr/>
          <a:lstStyle/>
          <a:p>
            <a:pPr>
              <a:defRPr/>
            </a:pPr>
            <a:endParaRPr lang="zh-CN" altLang="en-US"/>
          </a:p>
        </p:txBody>
      </p:sp>
      <p:sp>
        <p:nvSpPr>
          <p:cNvPr id="33798" name="灯片编号占位符 6">
            <a:extLst>
              <a:ext uri="{FF2B5EF4-FFF2-40B4-BE49-F238E27FC236}">
                <a16:creationId xmlns:a16="http://schemas.microsoft.com/office/drawing/2014/main" id="{C0C3872E-6979-C54B-B881-F1429E27CE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1E1FC6A-79F3-8040-889E-BB9C4A479E51}" type="slidenum">
              <a:rPr kumimoji="0" lang="zh-CN" altLang="en-US"/>
              <a:pPr>
                <a:spcBef>
                  <a:spcPct val="0"/>
                </a:spcBef>
              </a:pPr>
              <a:t>31</a:t>
            </a:fld>
            <a:endParaRPr kumimoji="0" lang="zh-CN" altLang="en-US"/>
          </a:p>
        </p:txBody>
      </p:sp>
    </p:spTree>
    <p:extLst>
      <p:ext uri="{BB962C8B-B14F-4D97-AF65-F5344CB8AC3E}">
        <p14:creationId xmlns:p14="http://schemas.microsoft.com/office/powerpoint/2010/main" val="2337332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A7DCEE5B-A7C3-9243-B9B1-9499DF0416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备注占位符 2">
            <a:extLst>
              <a:ext uri="{FF2B5EF4-FFF2-40B4-BE49-F238E27FC236}">
                <a16:creationId xmlns:a16="http://schemas.microsoft.com/office/drawing/2014/main" id="{B5DAC8A1-766F-E546-A737-48304F7557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dirty="0"/>
              <a:t>X</a:t>
            </a:r>
            <a:r>
              <a:rPr kumimoji="0" lang="zh-CN" altLang="en-US" dirty="0"/>
              <a:t>表示已经考虑过的节点集合。 </a:t>
            </a:r>
            <a:r>
              <a:rPr kumimoji="0" lang="en-US" altLang="zh-CN" dirty="0"/>
              <a:t>P</a:t>
            </a:r>
            <a:r>
              <a:rPr kumimoji="0" lang="zh-CN" altLang="en-US" dirty="0"/>
              <a:t>非空，表示，目前找到这个</a:t>
            </a:r>
            <a:r>
              <a:rPr kumimoji="0" lang="en-US" altLang="zh-CN" dirty="0"/>
              <a:t>clique</a:t>
            </a:r>
            <a:r>
              <a:rPr kumimoji="0" lang="zh-CN" altLang="en-US" dirty="0"/>
              <a:t>还可以包含一个</a:t>
            </a:r>
            <a:r>
              <a:rPr kumimoji="0" lang="en-US" altLang="zh-CN" dirty="0"/>
              <a:t>P</a:t>
            </a:r>
            <a:r>
              <a:rPr kumimoji="0" lang="zh-CN" altLang="en-US" dirty="0"/>
              <a:t>里面的节点，使得其扩大。但是包含</a:t>
            </a:r>
            <a:r>
              <a:rPr kumimoji="0" lang="en-US" altLang="zh-CN" dirty="0"/>
              <a:t>X</a:t>
            </a:r>
            <a:r>
              <a:rPr kumimoji="0" lang="zh-CN" altLang="en-US" dirty="0"/>
              <a:t>节点极大团已经被考虑过了。所以结束的条件是</a:t>
            </a:r>
            <a:r>
              <a:rPr kumimoji="0" lang="en-US" altLang="zh-CN" dirty="0"/>
              <a:t>P</a:t>
            </a:r>
            <a:r>
              <a:rPr kumimoji="0" lang="zh-CN" altLang="en-US" dirty="0"/>
              <a:t>和</a:t>
            </a:r>
            <a:r>
              <a:rPr kumimoji="0" lang="en-US" altLang="zh-CN" dirty="0"/>
              <a:t>X</a:t>
            </a:r>
            <a:r>
              <a:rPr kumimoji="0" lang="zh-CN" altLang="en-US" dirty="0"/>
              <a:t>都必须为空。</a:t>
            </a:r>
          </a:p>
        </p:txBody>
      </p:sp>
      <p:sp>
        <p:nvSpPr>
          <p:cNvPr id="4" name="页眉占位符 3">
            <a:extLst>
              <a:ext uri="{FF2B5EF4-FFF2-40B4-BE49-F238E27FC236}">
                <a16:creationId xmlns:a16="http://schemas.microsoft.com/office/drawing/2014/main" id="{706984CD-FE5F-C144-8CE1-CB626C6BD3E4}"/>
              </a:ext>
            </a:extLst>
          </p:cNvPr>
          <p:cNvSpPr>
            <a:spLocks noGrp="1"/>
          </p:cNvSpPr>
          <p:nvPr>
            <p:ph type="hdr" sz="quarter"/>
          </p:nvPr>
        </p:nvSpPr>
        <p:spPr/>
        <p:txBody>
          <a:bodyPr/>
          <a:lstStyle/>
          <a:p>
            <a:pPr>
              <a:defRPr/>
            </a:pPr>
            <a:endParaRPr lang="zh-CN" altLang="en-US"/>
          </a:p>
        </p:txBody>
      </p:sp>
      <p:sp>
        <p:nvSpPr>
          <p:cNvPr id="33796" name="日期占位符 4">
            <a:extLst>
              <a:ext uri="{FF2B5EF4-FFF2-40B4-BE49-F238E27FC236}">
                <a16:creationId xmlns:a16="http://schemas.microsoft.com/office/drawing/2014/main" id="{15F6CB9C-6BF9-3147-86A6-9E717B77BE66}"/>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126CFE11-01F1-684A-9CD2-63FB8EA08C8F}" type="datetime1">
              <a:rPr kumimoji="0" lang="zh-CN" altLang="en-US" smtClean="0"/>
              <a:pPr>
                <a:spcBef>
                  <a:spcPct val="0"/>
                </a:spcBef>
              </a:pPr>
              <a:t>2021/6/29</a:t>
            </a:fld>
            <a:endParaRPr kumimoji="0" lang="zh-CN" altLang="en-US"/>
          </a:p>
        </p:txBody>
      </p:sp>
      <p:sp>
        <p:nvSpPr>
          <p:cNvPr id="6" name="页脚占位符 5">
            <a:extLst>
              <a:ext uri="{FF2B5EF4-FFF2-40B4-BE49-F238E27FC236}">
                <a16:creationId xmlns:a16="http://schemas.microsoft.com/office/drawing/2014/main" id="{7B4AD001-9317-BA46-8406-EF4F286D30B4}"/>
              </a:ext>
            </a:extLst>
          </p:cNvPr>
          <p:cNvSpPr>
            <a:spLocks noGrp="1"/>
          </p:cNvSpPr>
          <p:nvPr>
            <p:ph type="ftr" sz="quarter" idx="4"/>
          </p:nvPr>
        </p:nvSpPr>
        <p:spPr/>
        <p:txBody>
          <a:bodyPr/>
          <a:lstStyle/>
          <a:p>
            <a:pPr>
              <a:defRPr/>
            </a:pPr>
            <a:endParaRPr lang="zh-CN" altLang="en-US"/>
          </a:p>
        </p:txBody>
      </p:sp>
      <p:sp>
        <p:nvSpPr>
          <p:cNvPr id="33798" name="灯片编号占位符 6">
            <a:extLst>
              <a:ext uri="{FF2B5EF4-FFF2-40B4-BE49-F238E27FC236}">
                <a16:creationId xmlns:a16="http://schemas.microsoft.com/office/drawing/2014/main" id="{C0C3872E-6979-C54B-B881-F1429E27CE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1E1FC6A-79F3-8040-889E-BB9C4A479E51}" type="slidenum">
              <a:rPr kumimoji="0" lang="zh-CN" altLang="en-US"/>
              <a:pPr>
                <a:spcBef>
                  <a:spcPct val="0"/>
                </a:spcBef>
              </a:pPr>
              <a:t>32</a:t>
            </a:fld>
            <a:endParaRPr kumimoji="0" lang="zh-CN" altLang="en-US"/>
          </a:p>
        </p:txBody>
      </p:sp>
    </p:spTree>
    <p:extLst>
      <p:ext uri="{BB962C8B-B14F-4D97-AF65-F5344CB8AC3E}">
        <p14:creationId xmlns:p14="http://schemas.microsoft.com/office/powerpoint/2010/main" val="648635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A7DCEE5B-A7C3-9243-B9B1-9499DF0416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备注占位符 2">
            <a:extLst>
              <a:ext uri="{FF2B5EF4-FFF2-40B4-BE49-F238E27FC236}">
                <a16:creationId xmlns:a16="http://schemas.microsoft.com/office/drawing/2014/main" id="{B5DAC8A1-766F-E546-A737-48304F7557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dirty="0"/>
          </a:p>
        </p:txBody>
      </p:sp>
      <p:sp>
        <p:nvSpPr>
          <p:cNvPr id="4" name="页眉占位符 3">
            <a:extLst>
              <a:ext uri="{FF2B5EF4-FFF2-40B4-BE49-F238E27FC236}">
                <a16:creationId xmlns:a16="http://schemas.microsoft.com/office/drawing/2014/main" id="{706984CD-FE5F-C144-8CE1-CB626C6BD3E4}"/>
              </a:ext>
            </a:extLst>
          </p:cNvPr>
          <p:cNvSpPr>
            <a:spLocks noGrp="1"/>
          </p:cNvSpPr>
          <p:nvPr>
            <p:ph type="hdr" sz="quarter"/>
          </p:nvPr>
        </p:nvSpPr>
        <p:spPr/>
        <p:txBody>
          <a:bodyPr/>
          <a:lstStyle/>
          <a:p>
            <a:pPr>
              <a:defRPr/>
            </a:pPr>
            <a:endParaRPr lang="zh-CN" altLang="en-US"/>
          </a:p>
        </p:txBody>
      </p:sp>
      <p:sp>
        <p:nvSpPr>
          <p:cNvPr id="33796" name="日期占位符 4">
            <a:extLst>
              <a:ext uri="{FF2B5EF4-FFF2-40B4-BE49-F238E27FC236}">
                <a16:creationId xmlns:a16="http://schemas.microsoft.com/office/drawing/2014/main" id="{15F6CB9C-6BF9-3147-86A6-9E717B77BE66}"/>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126CFE11-01F1-684A-9CD2-63FB8EA08C8F}" type="datetime1">
              <a:rPr kumimoji="0" lang="zh-CN" altLang="en-US" smtClean="0"/>
              <a:pPr>
                <a:spcBef>
                  <a:spcPct val="0"/>
                </a:spcBef>
              </a:pPr>
              <a:t>2021/6/29</a:t>
            </a:fld>
            <a:endParaRPr kumimoji="0" lang="zh-CN" altLang="en-US"/>
          </a:p>
        </p:txBody>
      </p:sp>
      <p:sp>
        <p:nvSpPr>
          <p:cNvPr id="6" name="页脚占位符 5">
            <a:extLst>
              <a:ext uri="{FF2B5EF4-FFF2-40B4-BE49-F238E27FC236}">
                <a16:creationId xmlns:a16="http://schemas.microsoft.com/office/drawing/2014/main" id="{7B4AD001-9317-BA46-8406-EF4F286D30B4}"/>
              </a:ext>
            </a:extLst>
          </p:cNvPr>
          <p:cNvSpPr>
            <a:spLocks noGrp="1"/>
          </p:cNvSpPr>
          <p:nvPr>
            <p:ph type="ftr" sz="quarter" idx="4"/>
          </p:nvPr>
        </p:nvSpPr>
        <p:spPr/>
        <p:txBody>
          <a:bodyPr/>
          <a:lstStyle/>
          <a:p>
            <a:pPr>
              <a:defRPr/>
            </a:pPr>
            <a:endParaRPr lang="zh-CN" altLang="en-US"/>
          </a:p>
        </p:txBody>
      </p:sp>
      <p:sp>
        <p:nvSpPr>
          <p:cNvPr id="33798" name="灯片编号占位符 6">
            <a:extLst>
              <a:ext uri="{FF2B5EF4-FFF2-40B4-BE49-F238E27FC236}">
                <a16:creationId xmlns:a16="http://schemas.microsoft.com/office/drawing/2014/main" id="{C0C3872E-6979-C54B-B881-F1429E27CE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1E1FC6A-79F3-8040-889E-BB9C4A479E51}" type="slidenum">
              <a:rPr kumimoji="0" lang="zh-CN" altLang="en-US"/>
              <a:pPr>
                <a:spcBef>
                  <a:spcPct val="0"/>
                </a:spcBef>
              </a:pPr>
              <a:t>33</a:t>
            </a:fld>
            <a:endParaRPr kumimoji="0" lang="zh-CN" altLang="en-US"/>
          </a:p>
        </p:txBody>
      </p:sp>
    </p:spTree>
    <p:extLst>
      <p:ext uri="{BB962C8B-B14F-4D97-AF65-F5344CB8AC3E}">
        <p14:creationId xmlns:p14="http://schemas.microsoft.com/office/powerpoint/2010/main" val="1607516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A7DCEE5B-A7C3-9243-B9B1-9499DF0416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备注占位符 2">
            <a:extLst>
              <a:ext uri="{FF2B5EF4-FFF2-40B4-BE49-F238E27FC236}">
                <a16:creationId xmlns:a16="http://schemas.microsoft.com/office/drawing/2014/main" id="{B5DAC8A1-766F-E546-A737-48304F7557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dirty="0"/>
          </a:p>
        </p:txBody>
      </p:sp>
      <p:sp>
        <p:nvSpPr>
          <p:cNvPr id="4" name="页眉占位符 3">
            <a:extLst>
              <a:ext uri="{FF2B5EF4-FFF2-40B4-BE49-F238E27FC236}">
                <a16:creationId xmlns:a16="http://schemas.microsoft.com/office/drawing/2014/main" id="{706984CD-FE5F-C144-8CE1-CB626C6BD3E4}"/>
              </a:ext>
            </a:extLst>
          </p:cNvPr>
          <p:cNvSpPr>
            <a:spLocks noGrp="1"/>
          </p:cNvSpPr>
          <p:nvPr>
            <p:ph type="hdr" sz="quarter"/>
          </p:nvPr>
        </p:nvSpPr>
        <p:spPr/>
        <p:txBody>
          <a:bodyPr/>
          <a:lstStyle/>
          <a:p>
            <a:pPr>
              <a:defRPr/>
            </a:pPr>
            <a:endParaRPr lang="zh-CN" altLang="en-US"/>
          </a:p>
        </p:txBody>
      </p:sp>
      <p:sp>
        <p:nvSpPr>
          <p:cNvPr id="33796" name="日期占位符 4">
            <a:extLst>
              <a:ext uri="{FF2B5EF4-FFF2-40B4-BE49-F238E27FC236}">
                <a16:creationId xmlns:a16="http://schemas.microsoft.com/office/drawing/2014/main" id="{15F6CB9C-6BF9-3147-86A6-9E717B77BE66}"/>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126CFE11-01F1-684A-9CD2-63FB8EA08C8F}" type="datetime1">
              <a:rPr kumimoji="0" lang="zh-CN" altLang="en-US" smtClean="0"/>
              <a:pPr>
                <a:spcBef>
                  <a:spcPct val="0"/>
                </a:spcBef>
              </a:pPr>
              <a:t>2021/6/29</a:t>
            </a:fld>
            <a:endParaRPr kumimoji="0" lang="zh-CN" altLang="en-US"/>
          </a:p>
        </p:txBody>
      </p:sp>
      <p:sp>
        <p:nvSpPr>
          <p:cNvPr id="6" name="页脚占位符 5">
            <a:extLst>
              <a:ext uri="{FF2B5EF4-FFF2-40B4-BE49-F238E27FC236}">
                <a16:creationId xmlns:a16="http://schemas.microsoft.com/office/drawing/2014/main" id="{7B4AD001-9317-BA46-8406-EF4F286D30B4}"/>
              </a:ext>
            </a:extLst>
          </p:cNvPr>
          <p:cNvSpPr>
            <a:spLocks noGrp="1"/>
          </p:cNvSpPr>
          <p:nvPr>
            <p:ph type="ftr" sz="quarter" idx="4"/>
          </p:nvPr>
        </p:nvSpPr>
        <p:spPr/>
        <p:txBody>
          <a:bodyPr/>
          <a:lstStyle/>
          <a:p>
            <a:pPr>
              <a:defRPr/>
            </a:pPr>
            <a:endParaRPr lang="zh-CN" altLang="en-US"/>
          </a:p>
        </p:txBody>
      </p:sp>
      <p:sp>
        <p:nvSpPr>
          <p:cNvPr id="33798" name="灯片编号占位符 6">
            <a:extLst>
              <a:ext uri="{FF2B5EF4-FFF2-40B4-BE49-F238E27FC236}">
                <a16:creationId xmlns:a16="http://schemas.microsoft.com/office/drawing/2014/main" id="{C0C3872E-6979-C54B-B881-F1429E27CE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1E1FC6A-79F3-8040-889E-BB9C4A479E51}" type="slidenum">
              <a:rPr kumimoji="0" lang="zh-CN" altLang="en-US"/>
              <a:pPr>
                <a:spcBef>
                  <a:spcPct val="0"/>
                </a:spcBef>
              </a:pPr>
              <a:t>34</a:t>
            </a:fld>
            <a:endParaRPr kumimoji="0" lang="zh-CN" altLang="en-US"/>
          </a:p>
        </p:txBody>
      </p:sp>
    </p:spTree>
    <p:extLst>
      <p:ext uri="{BB962C8B-B14F-4D97-AF65-F5344CB8AC3E}">
        <p14:creationId xmlns:p14="http://schemas.microsoft.com/office/powerpoint/2010/main" val="1907508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5</a:t>
            </a:fld>
            <a:endParaRPr kumimoji="1" lang="zh-CN" altLang="en-US"/>
          </a:p>
        </p:txBody>
      </p:sp>
    </p:spTree>
    <p:extLst>
      <p:ext uri="{BB962C8B-B14F-4D97-AF65-F5344CB8AC3E}">
        <p14:creationId xmlns:p14="http://schemas.microsoft.com/office/powerpoint/2010/main" val="1326145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A7DCEE5B-A7C3-9243-B9B1-9499DF0416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备注占位符 2">
            <a:extLst>
              <a:ext uri="{FF2B5EF4-FFF2-40B4-BE49-F238E27FC236}">
                <a16:creationId xmlns:a16="http://schemas.microsoft.com/office/drawing/2014/main" id="{B5DAC8A1-766F-E546-A737-48304F7557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dirty="0"/>
          </a:p>
        </p:txBody>
      </p:sp>
      <p:sp>
        <p:nvSpPr>
          <p:cNvPr id="4" name="页眉占位符 3">
            <a:extLst>
              <a:ext uri="{FF2B5EF4-FFF2-40B4-BE49-F238E27FC236}">
                <a16:creationId xmlns:a16="http://schemas.microsoft.com/office/drawing/2014/main" id="{706984CD-FE5F-C144-8CE1-CB626C6BD3E4}"/>
              </a:ext>
            </a:extLst>
          </p:cNvPr>
          <p:cNvSpPr>
            <a:spLocks noGrp="1"/>
          </p:cNvSpPr>
          <p:nvPr>
            <p:ph type="hdr" sz="quarter"/>
          </p:nvPr>
        </p:nvSpPr>
        <p:spPr/>
        <p:txBody>
          <a:bodyPr/>
          <a:lstStyle/>
          <a:p>
            <a:pPr>
              <a:defRPr/>
            </a:pPr>
            <a:endParaRPr lang="zh-CN" altLang="en-US"/>
          </a:p>
        </p:txBody>
      </p:sp>
      <p:sp>
        <p:nvSpPr>
          <p:cNvPr id="33796" name="日期占位符 4">
            <a:extLst>
              <a:ext uri="{FF2B5EF4-FFF2-40B4-BE49-F238E27FC236}">
                <a16:creationId xmlns:a16="http://schemas.microsoft.com/office/drawing/2014/main" id="{15F6CB9C-6BF9-3147-86A6-9E717B77BE66}"/>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126CFE11-01F1-684A-9CD2-63FB8EA08C8F}" type="datetime1">
              <a:rPr kumimoji="0" lang="zh-CN" altLang="en-US" smtClean="0"/>
              <a:pPr>
                <a:spcBef>
                  <a:spcPct val="0"/>
                </a:spcBef>
              </a:pPr>
              <a:t>2021/6/29</a:t>
            </a:fld>
            <a:endParaRPr kumimoji="0" lang="zh-CN" altLang="en-US"/>
          </a:p>
        </p:txBody>
      </p:sp>
      <p:sp>
        <p:nvSpPr>
          <p:cNvPr id="6" name="页脚占位符 5">
            <a:extLst>
              <a:ext uri="{FF2B5EF4-FFF2-40B4-BE49-F238E27FC236}">
                <a16:creationId xmlns:a16="http://schemas.microsoft.com/office/drawing/2014/main" id="{7B4AD001-9317-BA46-8406-EF4F286D30B4}"/>
              </a:ext>
            </a:extLst>
          </p:cNvPr>
          <p:cNvSpPr>
            <a:spLocks noGrp="1"/>
          </p:cNvSpPr>
          <p:nvPr>
            <p:ph type="ftr" sz="quarter" idx="4"/>
          </p:nvPr>
        </p:nvSpPr>
        <p:spPr/>
        <p:txBody>
          <a:bodyPr/>
          <a:lstStyle/>
          <a:p>
            <a:pPr>
              <a:defRPr/>
            </a:pPr>
            <a:endParaRPr lang="zh-CN" altLang="en-US"/>
          </a:p>
        </p:txBody>
      </p:sp>
      <p:sp>
        <p:nvSpPr>
          <p:cNvPr id="33798" name="灯片编号占位符 6">
            <a:extLst>
              <a:ext uri="{FF2B5EF4-FFF2-40B4-BE49-F238E27FC236}">
                <a16:creationId xmlns:a16="http://schemas.microsoft.com/office/drawing/2014/main" id="{C0C3872E-6979-C54B-B881-F1429E27CE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1E1FC6A-79F3-8040-889E-BB9C4A479E51}" type="slidenum">
              <a:rPr kumimoji="0" lang="zh-CN" altLang="en-US"/>
              <a:pPr>
                <a:spcBef>
                  <a:spcPct val="0"/>
                </a:spcBef>
              </a:pPr>
              <a:t>35</a:t>
            </a:fld>
            <a:endParaRPr kumimoji="0" lang="zh-CN" altLang="en-US"/>
          </a:p>
        </p:txBody>
      </p:sp>
    </p:spTree>
    <p:extLst>
      <p:ext uri="{BB962C8B-B14F-4D97-AF65-F5344CB8AC3E}">
        <p14:creationId xmlns:p14="http://schemas.microsoft.com/office/powerpoint/2010/main" val="257688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A7DCEE5B-A7C3-9243-B9B1-9499DF0416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备注占位符 2">
            <a:extLst>
              <a:ext uri="{FF2B5EF4-FFF2-40B4-BE49-F238E27FC236}">
                <a16:creationId xmlns:a16="http://schemas.microsoft.com/office/drawing/2014/main" id="{B5DAC8A1-766F-E546-A737-48304F7557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dirty="0"/>
          </a:p>
        </p:txBody>
      </p:sp>
      <p:sp>
        <p:nvSpPr>
          <p:cNvPr id="4" name="页眉占位符 3">
            <a:extLst>
              <a:ext uri="{FF2B5EF4-FFF2-40B4-BE49-F238E27FC236}">
                <a16:creationId xmlns:a16="http://schemas.microsoft.com/office/drawing/2014/main" id="{706984CD-FE5F-C144-8CE1-CB626C6BD3E4}"/>
              </a:ext>
            </a:extLst>
          </p:cNvPr>
          <p:cNvSpPr>
            <a:spLocks noGrp="1"/>
          </p:cNvSpPr>
          <p:nvPr>
            <p:ph type="hdr" sz="quarter"/>
          </p:nvPr>
        </p:nvSpPr>
        <p:spPr/>
        <p:txBody>
          <a:bodyPr/>
          <a:lstStyle/>
          <a:p>
            <a:pPr>
              <a:defRPr/>
            </a:pPr>
            <a:endParaRPr lang="zh-CN" altLang="en-US"/>
          </a:p>
        </p:txBody>
      </p:sp>
      <p:sp>
        <p:nvSpPr>
          <p:cNvPr id="33796" name="日期占位符 4">
            <a:extLst>
              <a:ext uri="{FF2B5EF4-FFF2-40B4-BE49-F238E27FC236}">
                <a16:creationId xmlns:a16="http://schemas.microsoft.com/office/drawing/2014/main" id="{15F6CB9C-6BF9-3147-86A6-9E717B77BE66}"/>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126CFE11-01F1-684A-9CD2-63FB8EA08C8F}" type="datetime1">
              <a:rPr kumimoji="0" lang="zh-CN" altLang="en-US" smtClean="0"/>
              <a:pPr>
                <a:spcBef>
                  <a:spcPct val="0"/>
                </a:spcBef>
              </a:pPr>
              <a:t>2021/6/29</a:t>
            </a:fld>
            <a:endParaRPr kumimoji="0" lang="zh-CN" altLang="en-US"/>
          </a:p>
        </p:txBody>
      </p:sp>
      <p:sp>
        <p:nvSpPr>
          <p:cNvPr id="6" name="页脚占位符 5">
            <a:extLst>
              <a:ext uri="{FF2B5EF4-FFF2-40B4-BE49-F238E27FC236}">
                <a16:creationId xmlns:a16="http://schemas.microsoft.com/office/drawing/2014/main" id="{7B4AD001-9317-BA46-8406-EF4F286D30B4}"/>
              </a:ext>
            </a:extLst>
          </p:cNvPr>
          <p:cNvSpPr>
            <a:spLocks noGrp="1"/>
          </p:cNvSpPr>
          <p:nvPr>
            <p:ph type="ftr" sz="quarter" idx="4"/>
          </p:nvPr>
        </p:nvSpPr>
        <p:spPr/>
        <p:txBody>
          <a:bodyPr/>
          <a:lstStyle/>
          <a:p>
            <a:pPr>
              <a:defRPr/>
            </a:pPr>
            <a:endParaRPr lang="zh-CN" altLang="en-US"/>
          </a:p>
        </p:txBody>
      </p:sp>
      <p:sp>
        <p:nvSpPr>
          <p:cNvPr id="33798" name="灯片编号占位符 6">
            <a:extLst>
              <a:ext uri="{FF2B5EF4-FFF2-40B4-BE49-F238E27FC236}">
                <a16:creationId xmlns:a16="http://schemas.microsoft.com/office/drawing/2014/main" id="{C0C3872E-6979-C54B-B881-F1429E27CE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1E1FC6A-79F3-8040-889E-BB9C4A479E51}" type="slidenum">
              <a:rPr kumimoji="0" lang="zh-CN" altLang="en-US"/>
              <a:pPr>
                <a:spcBef>
                  <a:spcPct val="0"/>
                </a:spcBef>
              </a:pPr>
              <a:t>36</a:t>
            </a:fld>
            <a:endParaRPr kumimoji="0" lang="zh-CN" altLang="en-US"/>
          </a:p>
        </p:txBody>
      </p:sp>
    </p:spTree>
    <p:extLst>
      <p:ext uri="{BB962C8B-B14F-4D97-AF65-F5344CB8AC3E}">
        <p14:creationId xmlns:p14="http://schemas.microsoft.com/office/powerpoint/2010/main" val="454249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A7DCEE5B-A7C3-9243-B9B1-9499DF0416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备注占位符 2">
            <a:extLst>
              <a:ext uri="{FF2B5EF4-FFF2-40B4-BE49-F238E27FC236}">
                <a16:creationId xmlns:a16="http://schemas.microsoft.com/office/drawing/2014/main" id="{B5DAC8A1-766F-E546-A737-48304F7557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dirty="0"/>
          </a:p>
        </p:txBody>
      </p:sp>
      <p:sp>
        <p:nvSpPr>
          <p:cNvPr id="4" name="页眉占位符 3">
            <a:extLst>
              <a:ext uri="{FF2B5EF4-FFF2-40B4-BE49-F238E27FC236}">
                <a16:creationId xmlns:a16="http://schemas.microsoft.com/office/drawing/2014/main" id="{706984CD-FE5F-C144-8CE1-CB626C6BD3E4}"/>
              </a:ext>
            </a:extLst>
          </p:cNvPr>
          <p:cNvSpPr>
            <a:spLocks noGrp="1"/>
          </p:cNvSpPr>
          <p:nvPr>
            <p:ph type="hdr" sz="quarter"/>
          </p:nvPr>
        </p:nvSpPr>
        <p:spPr/>
        <p:txBody>
          <a:bodyPr/>
          <a:lstStyle/>
          <a:p>
            <a:pPr>
              <a:defRPr/>
            </a:pPr>
            <a:endParaRPr lang="zh-CN" altLang="en-US"/>
          </a:p>
        </p:txBody>
      </p:sp>
      <p:sp>
        <p:nvSpPr>
          <p:cNvPr id="33796" name="日期占位符 4">
            <a:extLst>
              <a:ext uri="{FF2B5EF4-FFF2-40B4-BE49-F238E27FC236}">
                <a16:creationId xmlns:a16="http://schemas.microsoft.com/office/drawing/2014/main" id="{15F6CB9C-6BF9-3147-86A6-9E717B77BE66}"/>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126CFE11-01F1-684A-9CD2-63FB8EA08C8F}" type="datetime1">
              <a:rPr kumimoji="0" lang="zh-CN" altLang="en-US" smtClean="0"/>
              <a:pPr>
                <a:spcBef>
                  <a:spcPct val="0"/>
                </a:spcBef>
              </a:pPr>
              <a:t>2021/6/29</a:t>
            </a:fld>
            <a:endParaRPr kumimoji="0" lang="zh-CN" altLang="en-US"/>
          </a:p>
        </p:txBody>
      </p:sp>
      <p:sp>
        <p:nvSpPr>
          <p:cNvPr id="6" name="页脚占位符 5">
            <a:extLst>
              <a:ext uri="{FF2B5EF4-FFF2-40B4-BE49-F238E27FC236}">
                <a16:creationId xmlns:a16="http://schemas.microsoft.com/office/drawing/2014/main" id="{7B4AD001-9317-BA46-8406-EF4F286D30B4}"/>
              </a:ext>
            </a:extLst>
          </p:cNvPr>
          <p:cNvSpPr>
            <a:spLocks noGrp="1"/>
          </p:cNvSpPr>
          <p:nvPr>
            <p:ph type="ftr" sz="quarter" idx="4"/>
          </p:nvPr>
        </p:nvSpPr>
        <p:spPr/>
        <p:txBody>
          <a:bodyPr/>
          <a:lstStyle/>
          <a:p>
            <a:pPr>
              <a:defRPr/>
            </a:pPr>
            <a:endParaRPr lang="zh-CN" altLang="en-US"/>
          </a:p>
        </p:txBody>
      </p:sp>
      <p:sp>
        <p:nvSpPr>
          <p:cNvPr id="33798" name="灯片编号占位符 6">
            <a:extLst>
              <a:ext uri="{FF2B5EF4-FFF2-40B4-BE49-F238E27FC236}">
                <a16:creationId xmlns:a16="http://schemas.microsoft.com/office/drawing/2014/main" id="{C0C3872E-6979-C54B-B881-F1429E27CE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kumimoji="1"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kumimoji="1"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kumimoji="1"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kumimoji="1"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宋体" panose="02010600030101010101" pitchFamily="2" charset="-122"/>
              </a:defRPr>
            </a:lvl9pPr>
          </a:lstStyle>
          <a:p>
            <a:pPr>
              <a:spcBef>
                <a:spcPct val="0"/>
              </a:spcBef>
            </a:pPr>
            <a:fld id="{41E1FC6A-79F3-8040-889E-BB9C4A479E51}" type="slidenum">
              <a:rPr kumimoji="0" lang="zh-CN" altLang="en-US"/>
              <a:pPr>
                <a:spcBef>
                  <a:spcPct val="0"/>
                </a:spcBef>
              </a:pPr>
              <a:t>37</a:t>
            </a:fld>
            <a:endParaRPr kumimoji="0" lang="zh-CN" altLang="en-US"/>
          </a:p>
        </p:txBody>
      </p:sp>
    </p:spTree>
    <p:extLst>
      <p:ext uri="{BB962C8B-B14F-4D97-AF65-F5344CB8AC3E}">
        <p14:creationId xmlns:p14="http://schemas.microsoft.com/office/powerpoint/2010/main" val="3479341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53</a:t>
            </a:fld>
            <a:endParaRPr kumimoji="1" lang="zh-CN" altLang="en-US"/>
          </a:p>
        </p:txBody>
      </p:sp>
    </p:spTree>
    <p:extLst>
      <p:ext uri="{BB962C8B-B14F-4D97-AF65-F5344CB8AC3E}">
        <p14:creationId xmlns:p14="http://schemas.microsoft.com/office/powerpoint/2010/main" val="3641736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54</a:t>
            </a:fld>
            <a:endParaRPr kumimoji="1" lang="zh-CN" altLang="en-US"/>
          </a:p>
        </p:txBody>
      </p:sp>
    </p:spTree>
    <p:extLst>
      <p:ext uri="{BB962C8B-B14F-4D97-AF65-F5344CB8AC3E}">
        <p14:creationId xmlns:p14="http://schemas.microsoft.com/office/powerpoint/2010/main" val="1429246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4171217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61</a:t>
            </a:fld>
            <a:endParaRPr kumimoji="1" lang="zh-CN" altLang="en-US"/>
          </a:p>
        </p:txBody>
      </p:sp>
    </p:spTree>
    <p:extLst>
      <p:ext uri="{BB962C8B-B14F-4D97-AF65-F5344CB8AC3E}">
        <p14:creationId xmlns:p14="http://schemas.microsoft.com/office/powerpoint/2010/main" val="1600382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community detection still</a:t>
            </a:r>
            <a:r>
              <a:rPr lang="en-US" altLang="zh-CN" baseline="0" dirty="0"/>
              <a:t> has some weaknesses. It’s too costly and unfriendly to dynamic changing graphs.</a:t>
            </a:r>
            <a:endParaRPr lang="zh-CN" altLang="en-US" dirty="0"/>
          </a:p>
        </p:txBody>
      </p:sp>
      <p:sp>
        <p:nvSpPr>
          <p:cNvPr id="4" name="灯片编号占位符 3"/>
          <p:cNvSpPr>
            <a:spLocks noGrp="1"/>
          </p:cNvSpPr>
          <p:nvPr>
            <p:ph type="sldNum" sz="quarter" idx="10"/>
          </p:nvPr>
        </p:nvSpPr>
        <p:spPr/>
        <p:txBody>
          <a:bodyPr/>
          <a:lstStyle/>
          <a:p>
            <a:fld id="{243AADF0-0D9D-4508-AF25-A25957711A03}" type="slidenum">
              <a:rPr lang="zh-CN" altLang="en-US" smtClean="0"/>
              <a:pPr/>
              <a:t>62</a:t>
            </a:fld>
            <a:endParaRPr lang="zh-CN" altLang="en-US"/>
          </a:p>
        </p:txBody>
      </p:sp>
    </p:spTree>
    <p:extLst>
      <p:ext uri="{BB962C8B-B14F-4D97-AF65-F5344CB8AC3E}">
        <p14:creationId xmlns:p14="http://schemas.microsoft.com/office/powerpoint/2010/main" val="3869363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a:t>The community</a:t>
            </a:r>
            <a:r>
              <a:rPr lang="en-US" altLang="zh-CN" b="1" baseline="0" dirty="0"/>
              <a:t> search problem is also motivated by many real applications.</a:t>
            </a:r>
            <a:r>
              <a:rPr lang="en-US" altLang="zh-CN" baseline="0" dirty="0"/>
              <a:t> For example, in friend recommendation on </a:t>
            </a:r>
            <a:r>
              <a:rPr lang="en-US" altLang="zh-CN" baseline="0" dirty="0" err="1"/>
              <a:t>facebook</a:t>
            </a:r>
            <a:r>
              <a:rPr lang="en-US" altLang="zh-CN" baseline="0" dirty="0"/>
              <a:t>. </a:t>
            </a:r>
            <a:r>
              <a:rPr lang="en-US" altLang="zh-CN" sz="1200" b="0" i="0" u="none" strike="noStrike" kern="1200" baseline="0" dirty="0">
                <a:solidFill>
                  <a:schemeClr val="tx1"/>
                </a:solidFill>
                <a:latin typeface="+mn-lt"/>
                <a:ea typeface="+mn-ea"/>
                <a:cs typeface="+mn-cs"/>
              </a:rPr>
              <a:t>Given the friendship network, the system wants to suggest candidate friends to a specific user. Intuitively, we will only recommend to the user</a:t>
            </a:r>
            <a:r>
              <a:rPr lang="en-US" altLang="zh-CN" sz="1200" b="0" i="1"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those who are in the same community as he is, but are not yet his friends. Some other typical applications includes the </a:t>
            </a:r>
            <a:r>
              <a:rPr lang="en-US" altLang="zh-CN" dirty="0"/>
              <a:t>Advertising on social networks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 infectious disease control, and semantic expansion.</a:t>
            </a:r>
            <a:endParaRPr lang="zh-CN" altLang="en-US" i="0" dirty="0"/>
          </a:p>
          <a:p>
            <a:endParaRPr lang="zh-CN" altLang="en-US" dirty="0"/>
          </a:p>
        </p:txBody>
      </p:sp>
      <p:sp>
        <p:nvSpPr>
          <p:cNvPr id="4" name="灯片编号占位符 3"/>
          <p:cNvSpPr>
            <a:spLocks noGrp="1"/>
          </p:cNvSpPr>
          <p:nvPr>
            <p:ph type="sldNum" sz="quarter" idx="10"/>
          </p:nvPr>
        </p:nvSpPr>
        <p:spPr/>
        <p:txBody>
          <a:bodyPr/>
          <a:lstStyle/>
          <a:p>
            <a:fld id="{243AADF0-0D9D-4508-AF25-A25957711A03}" type="slidenum">
              <a:rPr lang="zh-CN" altLang="en-US" smtClean="0"/>
              <a:pPr/>
              <a:t>63</a:t>
            </a:fld>
            <a:endParaRPr lang="zh-CN" altLang="en-US"/>
          </a:p>
        </p:txBody>
      </p:sp>
    </p:spTree>
    <p:extLst>
      <p:ext uri="{BB962C8B-B14F-4D97-AF65-F5344CB8AC3E}">
        <p14:creationId xmlns:p14="http://schemas.microsoft.com/office/powerpoint/2010/main" val="1152710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上述公式表明</a:t>
            </a:r>
            <a:r>
              <a:rPr lang="en-US" altLang="zh-CN" sz="900" dirty="0"/>
              <a:t>G</a:t>
            </a:r>
            <a:r>
              <a:rPr lang="en-US" altLang="zh-CN" sz="900" baseline="-25000" dirty="0"/>
              <a:t>t</a:t>
            </a:r>
            <a:r>
              <a:rPr lang="en-US" altLang="zh-CN" sz="900" baseline="30000" dirty="0"/>
              <a:t>’</a:t>
            </a:r>
            <a:r>
              <a:rPr kumimoji="1" lang="zh-CN" altLang="en-US" dirty="0"/>
              <a:t>中的任何一个结点</a:t>
            </a:r>
            <a:r>
              <a:rPr kumimoji="1" lang="en-US" altLang="zh-CN" dirty="0"/>
              <a:t>u</a:t>
            </a:r>
            <a:r>
              <a:rPr kumimoji="1" lang="zh-CN" altLang="en-US" dirty="0"/>
              <a:t>的</a:t>
            </a:r>
            <a:r>
              <a:rPr kumimoji="1" lang="en-US" altLang="zh-CN" dirty="0"/>
              <a:t>degree</a:t>
            </a:r>
            <a:r>
              <a:rPr kumimoji="1" lang="zh-CN" altLang="en-US" dirty="0"/>
              <a:t>，至少不比</a:t>
            </a:r>
            <a:r>
              <a:rPr kumimoji="1" lang="en-US" altLang="zh-CN" dirty="0" err="1"/>
              <a:t>Gopt</a:t>
            </a:r>
            <a:r>
              <a:rPr kumimoji="1" lang="zh-CN" altLang="en-US" dirty="0"/>
              <a:t>中的结点</a:t>
            </a:r>
            <a:r>
              <a:rPr kumimoji="1" lang="en-US" altLang="zh-CN" dirty="0"/>
              <a:t>x</a:t>
            </a:r>
            <a:r>
              <a:rPr kumimoji="1" lang="zh-CN" altLang="en-US" dirty="0"/>
              <a:t>的</a:t>
            </a:r>
            <a:r>
              <a:rPr kumimoji="1" lang="en-US" altLang="zh-CN" dirty="0"/>
              <a:t>degree</a:t>
            </a:r>
            <a:r>
              <a:rPr kumimoji="1" lang="zh-CN" altLang="en-US" dirty="0"/>
              <a:t>小；</a:t>
            </a:r>
            <a:endParaRPr kumimoji="1" lang="en-US" altLang="zh-CN" dirty="0"/>
          </a:p>
          <a:p>
            <a:r>
              <a:rPr kumimoji="1" lang="zh-CN" altLang="en-US" dirty="0"/>
              <a:t>说明根据</a:t>
            </a:r>
            <a:r>
              <a:rPr kumimoji="1" lang="en-US" altLang="zh-CN" dirty="0"/>
              <a:t>goodness</a:t>
            </a:r>
            <a:r>
              <a:rPr kumimoji="1" lang="zh-CN" altLang="en-US" dirty="0"/>
              <a:t>函数，最优解是指包含所有查询节点的连同图中，最小的节点</a:t>
            </a:r>
            <a:r>
              <a:rPr kumimoji="1" lang="en-US" altLang="zh-CN" dirty="0" err="1"/>
              <a:t>degre</a:t>
            </a:r>
            <a:r>
              <a:rPr kumimoji="1" lang="zh-CN" altLang="en-US" dirty="0"/>
              <a:t>最大的那个子图。</a:t>
            </a:r>
            <a:endParaRPr kumimoji="1" lang="en-US" altLang="zh-CN" dirty="0"/>
          </a:p>
          <a:p>
            <a:r>
              <a:rPr kumimoji="1" lang="zh-CN" altLang="en-US" sz="900" dirty="0"/>
              <a:t>根据上面的定义，</a:t>
            </a:r>
            <a:endParaRPr kumimoji="1" lang="en-US" altLang="zh-CN" sz="900" dirty="0"/>
          </a:p>
          <a:p>
            <a:r>
              <a:rPr lang="en-US" altLang="zh-CN" sz="900" dirty="0"/>
              <a:t>G</a:t>
            </a:r>
            <a:r>
              <a:rPr lang="en-US" altLang="zh-CN" sz="900" baseline="-25000" dirty="0"/>
              <a:t>t</a:t>
            </a:r>
            <a:r>
              <a:rPr lang="en-US" altLang="zh-CN" sz="900" baseline="30000" dirty="0"/>
              <a:t>’</a:t>
            </a:r>
            <a:r>
              <a:rPr kumimoji="1" lang="zh-CN" altLang="en-US" dirty="0"/>
              <a:t>至少不比</a:t>
            </a:r>
            <a:r>
              <a:rPr kumimoji="1" lang="en-US" altLang="zh-CN" dirty="0" err="1"/>
              <a:t>Gopt</a:t>
            </a:r>
            <a:r>
              <a:rPr kumimoji="1" lang="zh-CN" altLang="en-US" dirty="0"/>
              <a:t>差；所以意味这时候的</a:t>
            </a:r>
            <a:r>
              <a:rPr lang="en-US" altLang="zh-CN" sz="900" dirty="0"/>
              <a:t>G</a:t>
            </a:r>
            <a:r>
              <a:rPr lang="en-US" altLang="zh-CN" sz="900" baseline="-25000" dirty="0"/>
              <a:t>t</a:t>
            </a:r>
            <a:r>
              <a:rPr lang="en-US" altLang="zh-CN" sz="900" baseline="30000" dirty="0"/>
              <a:t>’</a:t>
            </a:r>
            <a:r>
              <a:rPr kumimoji="1" lang="zh-CN" altLang="en-US" dirty="0"/>
              <a:t>就是</a:t>
            </a:r>
            <a:r>
              <a:rPr kumimoji="1" lang="en-US" altLang="zh-CN" dirty="0" err="1"/>
              <a:t>Gopt</a:t>
            </a:r>
            <a:r>
              <a:rPr kumimoji="1" lang="zh-CN" altLang="en-US" dirty="0"/>
              <a:t>。</a:t>
            </a:r>
            <a:endParaRPr kumimoji="1" lang="en-US" altLang="zh-CN" dirty="0"/>
          </a:p>
          <a:p>
            <a:endParaRPr kumimoji="1" lang="en-US" altLang="zh-CN" dirty="0"/>
          </a:p>
          <a:p>
            <a:r>
              <a:rPr kumimoji="1" lang="zh-CN" altLang="en-US" dirty="0"/>
              <a:t>这时候，要证明定理成立，只用证明，算法在不删除</a:t>
            </a:r>
            <a:r>
              <a:rPr kumimoji="1" lang="en-US" altLang="zh-CN" dirty="0" err="1"/>
              <a:t>Gopt</a:t>
            </a:r>
            <a:r>
              <a:rPr kumimoji="1" lang="zh-CN" altLang="en-US" dirty="0"/>
              <a:t>中的一任何个点之前，迭代删除点的过程是不可能停止的。</a:t>
            </a:r>
            <a:endParaRPr kumimoji="1" lang="en-US" altLang="zh-CN" dirty="0"/>
          </a:p>
          <a:p>
            <a:endParaRPr kumimoji="1" lang="en-US" altLang="zh-CN" dirty="0"/>
          </a:p>
          <a:p>
            <a:r>
              <a:rPr kumimoji="1" lang="zh-CN" altLang="en-US" dirty="0"/>
              <a:t>这个容易证明，因为如果</a:t>
            </a:r>
            <a:r>
              <a:rPr kumimoji="1" lang="en-US" altLang="zh-CN" dirty="0" err="1"/>
              <a:t>Gopt</a:t>
            </a:r>
            <a:r>
              <a:rPr kumimoji="1" lang="zh-CN" altLang="en-US" dirty="0"/>
              <a:t>中的任何点都不被删除，则剩下的图一定包含所有查询点，并且还是连同的；这时候没有达到算法的停止条件；故而，算法不会停止。</a:t>
            </a:r>
            <a:endParaRPr kumimoji="1" lang="en-US" altLang="zh-CN" dirty="0"/>
          </a:p>
        </p:txBody>
      </p:sp>
      <p:sp>
        <p:nvSpPr>
          <p:cNvPr id="4" name="灯片编号占位符 3"/>
          <p:cNvSpPr>
            <a:spLocks noGrp="1"/>
          </p:cNvSpPr>
          <p:nvPr>
            <p:ph type="sldNum" sz="quarter" idx="5"/>
          </p:nvPr>
        </p:nvSpPr>
        <p:spPr/>
        <p:txBody>
          <a:bodyPr/>
          <a:lstStyle/>
          <a:p>
            <a:fld id="{1D679F6D-7149-BC47-98CE-063D295B7BD3}" type="slidenum">
              <a:rPr kumimoji="1" lang="zh-CN" altLang="en-US" smtClean="0"/>
              <a:pPr/>
              <a:t>65</a:t>
            </a:fld>
            <a:endParaRPr kumimoji="1" lang="zh-CN" altLang="en-US"/>
          </a:p>
        </p:txBody>
      </p:sp>
    </p:spTree>
    <p:extLst>
      <p:ext uri="{BB962C8B-B14F-4D97-AF65-F5344CB8AC3E}">
        <p14:creationId xmlns:p14="http://schemas.microsoft.com/office/powerpoint/2010/main" val="1046447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6</a:t>
            </a:fld>
            <a:endParaRPr kumimoji="1" lang="zh-CN" altLang="en-US"/>
          </a:p>
        </p:txBody>
      </p:sp>
    </p:spTree>
    <p:extLst>
      <p:ext uri="{BB962C8B-B14F-4D97-AF65-F5344CB8AC3E}">
        <p14:creationId xmlns:p14="http://schemas.microsoft.com/office/powerpoint/2010/main" val="1393256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z="2400" dirty="0"/>
          </a:p>
        </p:txBody>
      </p:sp>
      <p:sp>
        <p:nvSpPr>
          <p:cNvPr id="4" name="灯片编号占位符 3"/>
          <p:cNvSpPr>
            <a:spLocks noGrp="1"/>
          </p:cNvSpPr>
          <p:nvPr>
            <p:ph type="sldNum" sz="quarter" idx="5"/>
          </p:nvPr>
        </p:nvSpPr>
        <p:spPr/>
        <p:txBody>
          <a:bodyPr/>
          <a:lstStyle/>
          <a:p>
            <a:pPr>
              <a:defRPr/>
            </a:pPr>
            <a:fld id="{E3217134-0D1F-44CF-BE52-8E3F0644BC5A}" type="slidenum">
              <a:rPr lang="zh-HK" altLang="en-US" smtClean="0"/>
              <a:pPr>
                <a:defRPr/>
              </a:pPr>
              <a:t>72</a:t>
            </a:fld>
            <a:endParaRPr lang="zh-HK" altLang="en-US"/>
          </a:p>
        </p:txBody>
      </p:sp>
    </p:spTree>
    <p:extLst>
      <p:ext uri="{BB962C8B-B14F-4D97-AF65-F5344CB8AC3E}">
        <p14:creationId xmlns:p14="http://schemas.microsoft.com/office/powerpoint/2010/main" val="4175752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z="2400" dirty="0"/>
          </a:p>
        </p:txBody>
      </p:sp>
      <p:sp>
        <p:nvSpPr>
          <p:cNvPr id="4" name="灯片编号占位符 3"/>
          <p:cNvSpPr>
            <a:spLocks noGrp="1"/>
          </p:cNvSpPr>
          <p:nvPr>
            <p:ph type="sldNum" sz="quarter" idx="5"/>
          </p:nvPr>
        </p:nvSpPr>
        <p:spPr/>
        <p:txBody>
          <a:bodyPr/>
          <a:lstStyle/>
          <a:p>
            <a:pPr>
              <a:defRPr/>
            </a:pPr>
            <a:fld id="{E3217134-0D1F-44CF-BE52-8E3F0644BC5A}" type="slidenum">
              <a:rPr lang="zh-HK" altLang="en-US" smtClean="0"/>
              <a:pPr>
                <a:defRPr/>
              </a:pPr>
              <a:t>73</a:t>
            </a:fld>
            <a:endParaRPr lang="zh-HK" altLang="en-US"/>
          </a:p>
        </p:txBody>
      </p:sp>
    </p:spTree>
    <p:extLst>
      <p:ext uri="{BB962C8B-B14F-4D97-AF65-F5344CB8AC3E}">
        <p14:creationId xmlns:p14="http://schemas.microsoft.com/office/powerpoint/2010/main" val="2995280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2000" dirty="0"/>
          </a:p>
        </p:txBody>
      </p:sp>
      <p:sp>
        <p:nvSpPr>
          <p:cNvPr id="4" name="灯片编号占位符 3"/>
          <p:cNvSpPr>
            <a:spLocks noGrp="1"/>
          </p:cNvSpPr>
          <p:nvPr>
            <p:ph type="sldNum" sz="quarter" idx="5"/>
          </p:nvPr>
        </p:nvSpPr>
        <p:spPr/>
        <p:txBody>
          <a:bodyPr/>
          <a:lstStyle/>
          <a:p>
            <a:pPr>
              <a:defRPr/>
            </a:pPr>
            <a:fld id="{DF113376-143F-474E-8ABA-248AA6FD21BA}" type="slidenum">
              <a:rPr lang="zh-HK" altLang="en-US" smtClean="0"/>
              <a:pPr>
                <a:defRPr/>
              </a:pPr>
              <a:t>74</a:t>
            </a:fld>
            <a:endParaRPr lang="zh-HK" altLang="en-US"/>
          </a:p>
        </p:txBody>
      </p:sp>
    </p:spTree>
    <p:extLst>
      <p:ext uri="{BB962C8B-B14F-4D97-AF65-F5344CB8AC3E}">
        <p14:creationId xmlns:p14="http://schemas.microsoft.com/office/powerpoint/2010/main" val="35317846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2000" dirty="0"/>
          </a:p>
        </p:txBody>
      </p:sp>
      <p:sp>
        <p:nvSpPr>
          <p:cNvPr id="4" name="灯片编号占位符 3"/>
          <p:cNvSpPr>
            <a:spLocks noGrp="1"/>
          </p:cNvSpPr>
          <p:nvPr>
            <p:ph type="sldNum" sz="quarter" idx="5"/>
          </p:nvPr>
        </p:nvSpPr>
        <p:spPr/>
        <p:txBody>
          <a:bodyPr/>
          <a:lstStyle/>
          <a:p>
            <a:pPr>
              <a:defRPr/>
            </a:pPr>
            <a:fld id="{DF113376-143F-474E-8ABA-248AA6FD21BA}" type="slidenum">
              <a:rPr lang="zh-HK" altLang="en-US" smtClean="0"/>
              <a:pPr>
                <a:defRPr/>
              </a:pPr>
              <a:t>75</a:t>
            </a:fld>
            <a:endParaRPr lang="zh-HK" altLang="en-US"/>
          </a:p>
        </p:txBody>
      </p:sp>
    </p:spTree>
    <p:extLst>
      <p:ext uri="{BB962C8B-B14F-4D97-AF65-F5344CB8AC3E}">
        <p14:creationId xmlns:p14="http://schemas.microsoft.com/office/powerpoint/2010/main" val="2598268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6100" y="685800"/>
            <a:ext cx="4775200" cy="2686050"/>
          </a:xfrm>
        </p:spPr>
      </p:sp>
      <p:sp>
        <p:nvSpPr>
          <p:cNvPr id="3" name="Notes Placeholder 2"/>
          <p:cNvSpPr>
            <a:spLocks noGrp="1"/>
          </p:cNvSpPr>
          <p:nvPr>
            <p:ph type="body" idx="1"/>
          </p:nvPr>
        </p:nvSpPr>
        <p:spPr/>
        <p:txBody>
          <a:bodyPr/>
          <a:lstStyle/>
          <a:p>
            <a:endParaRPr lang="zh-HK" altLang="en-US" sz="2400" dirty="0"/>
          </a:p>
        </p:txBody>
      </p:sp>
      <p:sp>
        <p:nvSpPr>
          <p:cNvPr id="4" name="Slide Number Placeholder 3"/>
          <p:cNvSpPr>
            <a:spLocks noGrp="1"/>
          </p:cNvSpPr>
          <p:nvPr>
            <p:ph type="sldNum" sz="quarter" idx="10"/>
          </p:nvPr>
        </p:nvSpPr>
        <p:spPr/>
        <p:txBody>
          <a:bodyPr/>
          <a:lstStyle/>
          <a:p>
            <a:fld id="{E3EF7C32-8A20-462C-909A-57624C43E7FC}" type="slidenum">
              <a:rPr lang="zh-HK" altLang="en-US" smtClean="0"/>
              <a:t>76</a:t>
            </a:fld>
            <a:endParaRPr lang="zh-HK" altLang="en-US"/>
          </a:p>
        </p:txBody>
      </p:sp>
    </p:spTree>
    <p:extLst>
      <p:ext uri="{BB962C8B-B14F-4D97-AF65-F5344CB8AC3E}">
        <p14:creationId xmlns:p14="http://schemas.microsoft.com/office/powerpoint/2010/main" val="2289999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E3EF7C32-8A20-462C-909A-57624C43E7FC}" type="slidenum">
              <a:rPr lang="zh-HK" altLang="en-US" smtClean="0"/>
              <a:t>77</a:t>
            </a:fld>
            <a:endParaRPr lang="zh-HK" altLang="en-US"/>
          </a:p>
        </p:txBody>
      </p:sp>
    </p:spTree>
    <p:extLst>
      <p:ext uri="{BB962C8B-B14F-4D97-AF65-F5344CB8AC3E}">
        <p14:creationId xmlns:p14="http://schemas.microsoft.com/office/powerpoint/2010/main" val="5851963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E3EF7C32-8A20-462C-909A-57624C43E7FC}" type="slidenum">
              <a:rPr lang="zh-HK" altLang="en-US" smtClean="0"/>
              <a:t>78</a:t>
            </a:fld>
            <a:endParaRPr lang="zh-HK" altLang="en-US"/>
          </a:p>
        </p:txBody>
      </p:sp>
    </p:spTree>
    <p:extLst>
      <p:ext uri="{BB962C8B-B14F-4D97-AF65-F5344CB8AC3E}">
        <p14:creationId xmlns:p14="http://schemas.microsoft.com/office/powerpoint/2010/main" val="53406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E3EF7C32-8A20-462C-909A-57624C43E7FC}" type="slidenum">
              <a:rPr lang="zh-HK" altLang="en-US" smtClean="0"/>
              <a:t>79</a:t>
            </a:fld>
            <a:endParaRPr lang="zh-HK" altLang="en-US"/>
          </a:p>
        </p:txBody>
      </p:sp>
    </p:spTree>
    <p:extLst>
      <p:ext uri="{BB962C8B-B14F-4D97-AF65-F5344CB8AC3E}">
        <p14:creationId xmlns:p14="http://schemas.microsoft.com/office/powerpoint/2010/main" val="2504783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3AADF0-0D9D-4508-AF25-A25957711A03}" type="slidenum">
              <a:rPr lang="zh-CN" altLang="en-US" smtClean="0"/>
              <a:pPr/>
              <a:t>82</a:t>
            </a:fld>
            <a:endParaRPr lang="zh-CN" altLang="en-US"/>
          </a:p>
        </p:txBody>
      </p:sp>
    </p:spTree>
    <p:extLst>
      <p:ext uri="{BB962C8B-B14F-4D97-AF65-F5344CB8AC3E}">
        <p14:creationId xmlns:p14="http://schemas.microsoft.com/office/powerpoint/2010/main" val="2260844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3AADF0-0D9D-4508-AF25-A25957711A03}" type="slidenum">
              <a:rPr lang="zh-CN" altLang="en-US" smtClean="0"/>
              <a:pPr/>
              <a:t>83</a:t>
            </a:fld>
            <a:endParaRPr lang="zh-CN" altLang="en-US"/>
          </a:p>
        </p:txBody>
      </p:sp>
    </p:spTree>
    <p:extLst>
      <p:ext uri="{BB962C8B-B14F-4D97-AF65-F5344CB8AC3E}">
        <p14:creationId xmlns:p14="http://schemas.microsoft.com/office/powerpoint/2010/main" val="4111651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7</a:t>
            </a:fld>
            <a:endParaRPr kumimoji="1" lang="zh-CN" altLang="en-US"/>
          </a:p>
        </p:txBody>
      </p:sp>
    </p:spTree>
    <p:extLst>
      <p:ext uri="{BB962C8B-B14F-4D97-AF65-F5344CB8AC3E}">
        <p14:creationId xmlns:p14="http://schemas.microsoft.com/office/powerpoint/2010/main" val="861508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3AADF0-0D9D-4508-AF25-A25957711A03}" type="slidenum">
              <a:rPr lang="zh-CN" altLang="en-US" smtClean="0"/>
              <a:pPr/>
              <a:t>84</a:t>
            </a:fld>
            <a:endParaRPr lang="zh-CN" altLang="en-US"/>
          </a:p>
        </p:txBody>
      </p:sp>
    </p:spTree>
    <p:extLst>
      <p:ext uri="{BB962C8B-B14F-4D97-AF65-F5344CB8AC3E}">
        <p14:creationId xmlns:p14="http://schemas.microsoft.com/office/powerpoint/2010/main" val="1079493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3AADF0-0D9D-4508-AF25-A25957711A03}" type="slidenum">
              <a:rPr lang="zh-CN" altLang="en-US" smtClean="0"/>
              <a:pPr/>
              <a:t>85</a:t>
            </a:fld>
            <a:endParaRPr lang="zh-CN" altLang="en-US"/>
          </a:p>
        </p:txBody>
      </p:sp>
    </p:spTree>
    <p:extLst>
      <p:ext uri="{BB962C8B-B14F-4D97-AF65-F5344CB8AC3E}">
        <p14:creationId xmlns:p14="http://schemas.microsoft.com/office/powerpoint/2010/main" val="3754669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86</a:t>
            </a:fld>
            <a:endParaRPr kumimoji="1" lang="zh-CN" altLang="en-US"/>
          </a:p>
        </p:txBody>
      </p:sp>
    </p:spTree>
    <p:extLst>
      <p:ext uri="{BB962C8B-B14F-4D97-AF65-F5344CB8AC3E}">
        <p14:creationId xmlns:p14="http://schemas.microsoft.com/office/powerpoint/2010/main" val="39136538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87</a:t>
            </a:fld>
            <a:endParaRPr kumimoji="1" lang="zh-CN" altLang="en-US"/>
          </a:p>
        </p:txBody>
      </p:sp>
    </p:spTree>
    <p:extLst>
      <p:ext uri="{BB962C8B-B14F-4D97-AF65-F5344CB8AC3E}">
        <p14:creationId xmlns:p14="http://schemas.microsoft.com/office/powerpoint/2010/main" val="3787281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8</a:t>
            </a:fld>
            <a:endParaRPr kumimoji="1" lang="zh-CN" altLang="en-US"/>
          </a:p>
        </p:txBody>
      </p:sp>
    </p:spTree>
    <p:extLst>
      <p:ext uri="{BB962C8B-B14F-4D97-AF65-F5344CB8AC3E}">
        <p14:creationId xmlns:p14="http://schemas.microsoft.com/office/powerpoint/2010/main" val="1806205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9</a:t>
            </a:fld>
            <a:endParaRPr kumimoji="1" lang="zh-CN" altLang="en-US"/>
          </a:p>
        </p:txBody>
      </p:sp>
    </p:spTree>
    <p:extLst>
      <p:ext uri="{BB962C8B-B14F-4D97-AF65-F5344CB8AC3E}">
        <p14:creationId xmlns:p14="http://schemas.microsoft.com/office/powerpoint/2010/main" val="4079352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10</a:t>
            </a:fld>
            <a:endParaRPr kumimoji="1" lang="zh-CN" altLang="en-US"/>
          </a:p>
        </p:txBody>
      </p:sp>
    </p:spTree>
    <p:extLst>
      <p:ext uri="{BB962C8B-B14F-4D97-AF65-F5344CB8AC3E}">
        <p14:creationId xmlns:p14="http://schemas.microsoft.com/office/powerpoint/2010/main" val="3187890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假设每个节点表示为一个</a:t>
            </a:r>
            <a:r>
              <a:rPr lang="en-US" altLang="zh-CN" dirty="0"/>
              <a:t>star</a:t>
            </a:r>
            <a:r>
              <a:rPr lang="zh-CN" altLang="en-US" dirty="0"/>
              <a:t>结构，所有节点的</a:t>
            </a:r>
            <a:r>
              <a:rPr lang="en-US" altLang="zh-CN" dirty="0"/>
              <a:t>star</a:t>
            </a:r>
            <a:r>
              <a:rPr lang="zh-CN" altLang="en-US" dirty="0"/>
              <a:t>的边数总和为</a:t>
            </a:r>
            <a:r>
              <a:rPr lang="en-US" altLang="zh-CN" dirty="0"/>
              <a:t>2m</a:t>
            </a:r>
            <a:r>
              <a:rPr lang="zh-CN" altLang="en-US" dirty="0"/>
              <a:t>。</a:t>
            </a:r>
          </a:p>
        </p:txBody>
      </p:sp>
      <p:sp>
        <p:nvSpPr>
          <p:cNvPr id="4" name="灯片编号占位符 3"/>
          <p:cNvSpPr>
            <a:spLocks noGrp="1"/>
          </p:cNvSpPr>
          <p:nvPr>
            <p:ph type="sldNum" sz="quarter" idx="10"/>
          </p:nvPr>
        </p:nvSpPr>
        <p:spPr/>
        <p:txBody>
          <a:bodyPr/>
          <a:lstStyle/>
          <a:p>
            <a:fld id="{1D679F6D-7149-BC47-98CE-063D295B7BD3}" type="slidenum">
              <a:rPr kumimoji="1" lang="zh-CN" altLang="en-US" smtClean="0"/>
              <a:pPr/>
              <a:t>11</a:t>
            </a:fld>
            <a:endParaRPr kumimoji="1" lang="zh-CN" altLang="en-US"/>
          </a:p>
        </p:txBody>
      </p:sp>
    </p:spTree>
    <p:extLst>
      <p:ext uri="{BB962C8B-B14F-4D97-AF65-F5344CB8AC3E}">
        <p14:creationId xmlns:p14="http://schemas.microsoft.com/office/powerpoint/2010/main" val="3393345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F6BE7C3-BA86-5149-B59B-08DE0E110647}" type="datetime1">
              <a:rPr kumimoji="1" lang="zh-CN" altLang="en-US" smtClean="0"/>
              <a:pPr/>
              <a:t>2021/6/29</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13562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7817F6B-1185-8F45-B383-B7FDC294BBFB}" type="datetime1">
              <a:rPr kumimoji="1" lang="zh-CN" altLang="en-US" smtClean="0"/>
              <a:pPr/>
              <a:t>2021/6/29</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073311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69C5DB-B60B-9C41-9504-17391A11988E}" type="datetime1">
              <a:rPr kumimoji="1" lang="zh-CN" altLang="en-US" smtClean="0"/>
              <a:pPr/>
              <a:t>2021/6/29</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4274111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ext Placeholder 2"/>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4683919"/>
            <a:ext cx="2133600" cy="357188"/>
          </a:xfrm>
        </p:spPr>
        <p:txBody>
          <a:bodyPr/>
          <a:lstStyle>
            <a:lvl1pPr>
              <a:defRPr/>
            </a:lvl1pPr>
          </a:lstStyle>
          <a:p>
            <a:fld id="{3324878D-464D-47A2-B790-20A96761620B}" type="datetime1">
              <a:rPr lang="en-US" smtClean="0"/>
              <a:t>6/29/21</a:t>
            </a:fld>
            <a:endParaRPr lang="en-US"/>
          </a:p>
        </p:txBody>
      </p:sp>
      <p:sp>
        <p:nvSpPr>
          <p:cNvPr id="7" name="Footer Placeholder 6"/>
          <p:cNvSpPr>
            <a:spLocks noGrp="1"/>
          </p:cNvSpPr>
          <p:nvPr>
            <p:ph type="ftr" sz="quarter" idx="11"/>
          </p:nvPr>
        </p:nvSpPr>
        <p:spPr>
          <a:xfrm>
            <a:off x="3124200" y="4683919"/>
            <a:ext cx="2895600" cy="357188"/>
          </a:xfrm>
        </p:spPr>
        <p:txBody>
          <a:bodyPr/>
          <a:lstStyle>
            <a:lvl1pPr>
              <a:defRPr/>
            </a:lvl1pPr>
          </a:lstStyle>
          <a:p>
            <a:r>
              <a:rPr lang="en-US"/>
              <a:t>J. Leskovec, A. Rajaraman, J. Ullman: Mining of Massive Datasets, http://www.mmds.org</a:t>
            </a:r>
          </a:p>
        </p:txBody>
      </p:sp>
      <p:sp>
        <p:nvSpPr>
          <p:cNvPr id="8" name="Slide Number Placeholder 7"/>
          <p:cNvSpPr>
            <a:spLocks noGrp="1"/>
          </p:cNvSpPr>
          <p:nvPr>
            <p:ph type="sldNum" sz="quarter" idx="12"/>
          </p:nvPr>
        </p:nvSpPr>
        <p:spPr>
          <a:xfrm>
            <a:off x="6553200" y="4683919"/>
            <a:ext cx="2133600" cy="357188"/>
          </a:xfrm>
        </p:spPr>
        <p:txBody>
          <a:bodyPr/>
          <a:lstStyle>
            <a:lvl1pPr>
              <a:defRPr/>
            </a:lvl1pPr>
          </a:lstStyle>
          <a:p>
            <a:fld id="{1EE19DCF-1AF4-495E-872A-F2912EA85AB1}" type="slidenum">
              <a:rPr lang="en-US"/>
              <a:pPr/>
              <a:t>‹#›</a:t>
            </a:fld>
            <a:endParaRPr lang="en-US"/>
          </a:p>
        </p:txBody>
      </p:sp>
    </p:spTree>
    <p:extLst>
      <p:ext uri="{BB962C8B-B14F-4D97-AF65-F5344CB8AC3E}">
        <p14:creationId xmlns:p14="http://schemas.microsoft.com/office/powerpoint/2010/main" val="321796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8BEAD6-3F78-DF47-BD01-926DB9725EF2}" type="datetime1">
              <a:rPr kumimoji="1" lang="zh-CN" altLang="en-US" smtClean="0"/>
              <a:pPr/>
              <a:t>2021/6/29</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64641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84FF739-9652-F443-8C64-11B953ED86E6}" type="datetime1">
              <a:rPr kumimoji="1" lang="zh-CN" altLang="en-US" smtClean="0"/>
              <a:pPr/>
              <a:t>2021/6/29</a:t>
            </a:fld>
            <a:endParaRPr kumimoji="1" lang="zh-CN" altLang="en-US"/>
          </a:p>
        </p:txBody>
      </p:sp>
      <p:sp>
        <p:nvSpPr>
          <p:cNvPr id="5" name="Footer Placeholder 4"/>
          <p:cNvSpPr>
            <a:spLocks noGrp="1"/>
          </p:cNvSpPr>
          <p:nvPr>
            <p:ph type="ftr" sz="quarter" idx="11"/>
          </p:nvPr>
        </p:nvSpPr>
        <p:spPr/>
        <p:txBody>
          <a:bodyPr/>
          <a:lstStyle/>
          <a:p>
            <a:r>
              <a:rPr kumimoji="1" lang="zh-CN" altLang="en-US"/>
              <a:t>知识图谱概述</a:t>
            </a:r>
          </a:p>
        </p:txBody>
      </p:sp>
      <p:sp>
        <p:nvSpPr>
          <p:cNvPr id="6" name="Slide Number Placeholder 5"/>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335458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AF90E9B-69F4-1E45-A7A8-BFCAA45F17E1}" type="datetime1">
              <a:rPr kumimoji="1" lang="zh-CN" altLang="en-US" smtClean="0"/>
              <a:pPr/>
              <a:t>2021/6/29</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05301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3D3F7C-2C4F-944C-B510-8EA42FD489E9}" type="datetime1">
              <a:rPr kumimoji="1" lang="zh-CN" altLang="en-US" smtClean="0"/>
              <a:pPr/>
              <a:t>2021/6/29</a:t>
            </a:fld>
            <a:endParaRPr kumimoji="1" lang="zh-CN" altLang="en-US"/>
          </a:p>
        </p:txBody>
      </p:sp>
      <p:sp>
        <p:nvSpPr>
          <p:cNvPr id="8" name="Footer Placeholder 7"/>
          <p:cNvSpPr>
            <a:spLocks noGrp="1"/>
          </p:cNvSpPr>
          <p:nvPr>
            <p:ph type="ftr" sz="quarter" idx="11"/>
          </p:nvPr>
        </p:nvSpPr>
        <p:spPr/>
        <p:txBody>
          <a:bodyPr/>
          <a:lstStyle/>
          <a:p>
            <a:r>
              <a:rPr kumimoji="1" lang="zh-CN" altLang="en-US"/>
              <a:t>知识图谱概述</a:t>
            </a:r>
          </a:p>
        </p:txBody>
      </p:sp>
      <p:sp>
        <p:nvSpPr>
          <p:cNvPr id="9" name="Slide Number Placeholder 8"/>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320393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D72B28-6B57-0346-B73B-618B6E377EEC}" type="datetime1">
              <a:rPr kumimoji="1" lang="zh-CN" altLang="en-US" smtClean="0"/>
              <a:pPr/>
              <a:t>2021/6/29</a:t>
            </a:fld>
            <a:endParaRPr kumimoji="1" lang="zh-CN" altLang="en-US"/>
          </a:p>
        </p:txBody>
      </p:sp>
      <p:sp>
        <p:nvSpPr>
          <p:cNvPr id="4" name="Footer Placeholder 3"/>
          <p:cNvSpPr>
            <a:spLocks noGrp="1"/>
          </p:cNvSpPr>
          <p:nvPr>
            <p:ph type="ftr" sz="quarter" idx="11"/>
          </p:nvPr>
        </p:nvSpPr>
        <p:spPr/>
        <p:txBody>
          <a:bodyPr/>
          <a:lstStyle/>
          <a:p>
            <a:r>
              <a:rPr kumimoji="1" lang="zh-CN" altLang="en-US"/>
              <a:t>知识图谱概述</a:t>
            </a:r>
          </a:p>
        </p:txBody>
      </p:sp>
      <p:sp>
        <p:nvSpPr>
          <p:cNvPr id="5" name="Slide Number Placeholder 4"/>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5269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2C429-BCA5-4044-B4A7-9A790DF49A5E}" type="datetime1">
              <a:rPr kumimoji="1" lang="zh-CN" altLang="en-US" smtClean="0"/>
              <a:pPr/>
              <a:t>2021/6/29</a:t>
            </a:fld>
            <a:endParaRPr kumimoji="1" lang="zh-CN" altLang="en-US"/>
          </a:p>
        </p:txBody>
      </p:sp>
      <p:sp>
        <p:nvSpPr>
          <p:cNvPr id="3" name="Footer Placeholder 2"/>
          <p:cNvSpPr>
            <a:spLocks noGrp="1"/>
          </p:cNvSpPr>
          <p:nvPr>
            <p:ph type="ftr" sz="quarter" idx="11"/>
          </p:nvPr>
        </p:nvSpPr>
        <p:spPr/>
        <p:txBody>
          <a:bodyPr/>
          <a:lstStyle/>
          <a:p>
            <a:r>
              <a:rPr kumimoji="1" lang="zh-CN" altLang="en-US"/>
              <a:t>知识图谱概述</a:t>
            </a:r>
          </a:p>
        </p:txBody>
      </p:sp>
      <p:sp>
        <p:nvSpPr>
          <p:cNvPr id="4" name="Slide Number Placeholder 3"/>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307040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F37415-C93F-EA46-973D-DE316C563942}" type="datetime1">
              <a:rPr kumimoji="1" lang="zh-CN" altLang="en-US" smtClean="0"/>
              <a:pPr/>
              <a:t>2021/6/29</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29264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E8BC70D-9776-584D-9E83-D4C1DE00E7E1}" type="datetime1">
              <a:rPr kumimoji="1" lang="zh-CN" altLang="en-US" smtClean="0"/>
              <a:pPr/>
              <a:t>2021/6/29</a:t>
            </a:fld>
            <a:endParaRPr kumimoji="1" lang="zh-CN" altLang="en-US"/>
          </a:p>
        </p:txBody>
      </p:sp>
      <p:sp>
        <p:nvSpPr>
          <p:cNvPr id="6" name="Footer Placeholder 5"/>
          <p:cNvSpPr>
            <a:spLocks noGrp="1"/>
          </p:cNvSpPr>
          <p:nvPr>
            <p:ph type="ftr" sz="quarter" idx="11"/>
          </p:nvPr>
        </p:nvSpPr>
        <p:spPr/>
        <p:txBody>
          <a:bodyPr/>
          <a:lstStyle/>
          <a:p>
            <a:r>
              <a:rPr kumimoji="1" lang="zh-CN" altLang="en-US"/>
              <a:t>知识图谱概述</a:t>
            </a:r>
          </a:p>
        </p:txBody>
      </p:sp>
      <p:sp>
        <p:nvSpPr>
          <p:cNvPr id="7" name="Slide Number Placeholder 6"/>
          <p:cNvSpPr>
            <a:spLocks noGrp="1"/>
          </p:cNvSpPr>
          <p:nvPr>
            <p:ph type="sldNum" sz="quarter" idx="12"/>
          </p:nvPr>
        </p:nvSpPr>
        <p:spPr/>
        <p:txBody>
          <a:body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144623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3A11608-044C-8848-BAB5-E6EAFF48003A}" type="datetime1">
              <a:rPr kumimoji="1" lang="zh-CN" altLang="en-US" smtClean="0"/>
              <a:pPr/>
              <a:t>2021/6/29</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kumimoji="1" lang="zh-CN" altLang="en-US"/>
              <a:t>知识图谱概述</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6A25BD4-2C18-3241-A107-B7FFDDC89A82}" type="slidenum">
              <a:rPr kumimoji="1" lang="zh-CN" altLang="en-US" smtClean="0"/>
              <a:pPr/>
              <a:t>‹#›</a:t>
            </a:fld>
            <a:endParaRPr kumimoji="1" lang="zh-CN" altLang="en-US"/>
          </a:p>
        </p:txBody>
      </p:sp>
    </p:spTree>
    <p:extLst>
      <p:ext uri="{BB962C8B-B14F-4D97-AF65-F5344CB8AC3E}">
        <p14:creationId xmlns:p14="http://schemas.microsoft.com/office/powerpoint/2010/main" val="2844938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0.png"/><Relationship Id="rId4" Type="http://schemas.openxmlformats.org/officeDocument/2006/relationships/image" Target="../media/image380.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hyperlink" Target="http://www.mmds.org/"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00.png"/><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10.png"/><Relationship Id="rId5" Type="http://schemas.openxmlformats.org/officeDocument/2006/relationships/image" Target="../media/image48.wmf"/><Relationship Id="rId4" Type="http://schemas.openxmlformats.org/officeDocument/2006/relationships/oleObject" Target="../embeddings/oleObject2.bin"/><Relationship Id="rId9" Type="http://schemas.openxmlformats.org/officeDocument/2006/relationships/image" Target="../media/image420.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550.png"/><Relationship Id="rId5" Type="http://schemas.openxmlformats.org/officeDocument/2006/relationships/image" Target="../media/image540.png"/><Relationship Id="rId4" Type="http://schemas.openxmlformats.org/officeDocument/2006/relationships/image" Target="../media/image530.png"/></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2.xml"/><Relationship Id="rId7" Type="http://schemas.openxmlformats.org/officeDocument/2006/relationships/image" Target="../media/image56.wmf"/><Relationship Id="rId2" Type="http://schemas.openxmlformats.org/officeDocument/2006/relationships/vmlDrawing" Target="../drawings/vmlDrawing3.vml"/><Relationship Id="rId1" Type="http://schemas.openxmlformats.org/officeDocument/2006/relationships/themeOverride" Target="../theme/themeOverride1.xml"/><Relationship Id="rId6" Type="http://schemas.openxmlformats.org/officeDocument/2006/relationships/oleObject" Target="../embeddings/oleObject3.bin"/><Relationship Id="rId5" Type="http://schemas.openxmlformats.org/officeDocument/2006/relationships/image" Target="../media/image58.png"/><Relationship Id="rId4" Type="http://schemas.openxmlformats.org/officeDocument/2006/relationships/image" Target="../media/image57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57.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63.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8.wmf"/><Relationship Id="rId11" Type="http://schemas.openxmlformats.org/officeDocument/2006/relationships/image" Target="../media/image62.png"/><Relationship Id="rId5" Type="http://schemas.openxmlformats.org/officeDocument/2006/relationships/oleObject" Target="../embeddings/oleObject5.bin"/><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59.wmf"/></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20.png"/><Relationship Id="rId7"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40.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notesSlide" Target="../notesSlides/notesSlide39.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73.wmf"/><Relationship Id="rId4" Type="http://schemas.openxmlformats.org/officeDocument/2006/relationships/oleObject" Target="../embeddings/oleObject7.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3.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2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gi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93.w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92.wmf"/><Relationship Id="rId4" Type="http://schemas.openxmlformats.org/officeDocument/2006/relationships/oleObject" Target="../embeddings/oleObject11.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427207" y="1637497"/>
            <a:ext cx="8427027" cy="854080"/>
          </a:xfrm>
          <a:prstGeom prst="rect">
            <a:avLst/>
          </a:prstGeom>
          <a:noFill/>
        </p:spPr>
        <p:txBody>
          <a:bodyPr wrap="square" rtlCol="0">
            <a:spAutoFit/>
          </a:bodyPr>
          <a:lstStyle/>
          <a:p>
            <a:pPr algn="ctr"/>
            <a:r>
              <a:rPr kumimoji="1" lang="en-US" altLang="zh-CN"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Community</a:t>
            </a:r>
            <a:r>
              <a:rPr kumimoji="1" lang="zh-CN" altLang="en-US"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 </a:t>
            </a:r>
            <a:r>
              <a:rPr kumimoji="1" lang="en-US" altLang="zh-CN" sz="4950" spc="600" dirty="0">
                <a:solidFill>
                  <a:srgbClr val="C00000"/>
                </a:solidFill>
                <a:latin typeface="Times New Roman" panose="02020603050405020304" pitchFamily="18" charset="0"/>
                <a:ea typeface="Heiti SC Medium" pitchFamily="2" charset="-128"/>
                <a:cs typeface="Times New Roman" panose="02020603050405020304" pitchFamily="18" charset="0"/>
              </a:rPr>
              <a:t>Detection</a:t>
            </a:r>
            <a:endParaRPr kumimoji="1" lang="zh-CN" altLang="en-US" sz="4950" spc="600" dirty="0">
              <a:solidFill>
                <a:srgbClr val="C00000"/>
              </a:solidFill>
              <a:latin typeface="Times New Roman" panose="02020603050405020304" pitchFamily="18" charset="0"/>
              <a:ea typeface="Heiti SC Medium" pitchFamily="2" charset="-128"/>
              <a:cs typeface="Times New Roman" panose="02020603050405020304" pitchFamily="18" charset="0"/>
            </a:endParaRPr>
          </a:p>
        </p:txBody>
      </p:sp>
      <p:sp>
        <p:nvSpPr>
          <p:cNvPr id="8" name="文本框 7"/>
          <p:cNvSpPr txBox="1"/>
          <p:nvPr/>
        </p:nvSpPr>
        <p:spPr>
          <a:xfrm>
            <a:off x="3169227" y="3519870"/>
            <a:ext cx="3007329" cy="646331"/>
          </a:xfrm>
          <a:prstGeom prst="rect">
            <a:avLst/>
          </a:prstGeom>
          <a:noFill/>
        </p:spPr>
        <p:txBody>
          <a:bodyPr wrap="square" rtlCol="0">
            <a:spAutoFit/>
          </a:bodyPr>
          <a:lstStyle/>
          <a:p>
            <a:pPr algn="ctr"/>
            <a:r>
              <a:rPr kumimoji="1" lang="en-US" altLang="zh-CN" sz="1800" dirty="0">
                <a:latin typeface="Apple Chancery" panose="03020702040506060504" pitchFamily="66" charset="-79"/>
                <a:ea typeface="报隶-简" panose="02010600040101010101" pitchFamily="2" charset="-122"/>
                <a:cs typeface="Apple Chancery" panose="03020702040506060504" pitchFamily="66" charset="-79"/>
              </a:rPr>
              <a:t>Lei</a:t>
            </a:r>
            <a:r>
              <a:rPr kumimoji="1" lang="zh-CN" altLang="en-US" sz="1800" dirty="0">
                <a:latin typeface="Apple Chancery" panose="03020702040506060504" pitchFamily="66" charset="-79"/>
                <a:ea typeface="报隶-简" panose="02010600040101010101" pitchFamily="2" charset="-122"/>
                <a:cs typeface="Apple Chancery" panose="03020702040506060504" pitchFamily="66" charset="-79"/>
              </a:rPr>
              <a:t> </a:t>
            </a:r>
            <a:r>
              <a:rPr kumimoji="1" lang="en-US" altLang="zh-CN" sz="1800" dirty="0">
                <a:latin typeface="Apple Chancery" panose="03020702040506060504" pitchFamily="66" charset="-79"/>
                <a:ea typeface="报隶-简" panose="02010600040101010101" pitchFamily="2" charset="-122"/>
                <a:cs typeface="Apple Chancery" panose="03020702040506060504" pitchFamily="66" charset="-79"/>
              </a:rPr>
              <a:t>Zou</a:t>
            </a:r>
          </a:p>
          <a:p>
            <a:pPr algn="ctr"/>
            <a:r>
              <a:rPr kumimoji="1" lang="en-US" altLang="zh-CN" dirty="0">
                <a:latin typeface="Apple Chancery" panose="03020702040506060504" pitchFamily="66" charset="-79"/>
                <a:ea typeface="报隶-简" panose="02010600040101010101" pitchFamily="2" charset="-122"/>
                <a:cs typeface="Apple Chancery" panose="03020702040506060504" pitchFamily="66" charset="-79"/>
              </a:rPr>
              <a:t>Peking</a:t>
            </a:r>
            <a:r>
              <a:rPr kumimoji="1" lang="zh-CN" altLang="en-US" dirty="0">
                <a:latin typeface="Apple Chancery" panose="03020702040506060504" pitchFamily="66" charset="-79"/>
                <a:ea typeface="报隶-简" panose="02010600040101010101" pitchFamily="2" charset="-122"/>
                <a:cs typeface="Apple Chancery" panose="03020702040506060504" pitchFamily="66" charset="-79"/>
              </a:rPr>
              <a:t> </a:t>
            </a:r>
            <a:r>
              <a:rPr kumimoji="1" lang="en-US" altLang="zh-CN" dirty="0">
                <a:latin typeface="Apple Chancery" panose="03020702040506060504" pitchFamily="66" charset="-79"/>
                <a:ea typeface="报隶-简" panose="02010600040101010101" pitchFamily="2" charset="-122"/>
                <a:cs typeface="Apple Chancery" panose="03020702040506060504" pitchFamily="66" charset="-79"/>
              </a:rPr>
              <a:t>University</a:t>
            </a:r>
            <a:endParaRPr kumimoji="1" lang="zh-CN" altLang="en-US" sz="1800" dirty="0">
              <a:latin typeface="Apple Chancery" panose="03020702040506060504" pitchFamily="66" charset="-79"/>
              <a:ea typeface="报隶-简" panose="02010600040101010101" pitchFamily="2" charset="-122"/>
              <a:cs typeface="Apple Chancery" panose="03020702040506060504" pitchFamily="66" charset="-79"/>
            </a:endParaRPr>
          </a:p>
        </p:txBody>
      </p:sp>
      <p:sp>
        <p:nvSpPr>
          <p:cNvPr id="11" name="文本框 10"/>
          <p:cNvSpPr txBox="1"/>
          <p:nvPr/>
        </p:nvSpPr>
        <p:spPr>
          <a:xfrm>
            <a:off x="4123773" y="4308642"/>
            <a:ext cx="1249060" cy="248209"/>
          </a:xfrm>
          <a:prstGeom prst="rect">
            <a:avLst/>
          </a:prstGeom>
          <a:noFill/>
        </p:spPr>
        <p:txBody>
          <a:bodyPr wrap="none" rtlCol="0">
            <a:spAutoFit/>
          </a:bodyPr>
          <a:lstStyle/>
          <a:p>
            <a:r>
              <a:rPr kumimoji="1" lang="en-US" altLang="zh-CN" sz="1013" i="1" u="sng" dirty="0">
                <a:solidFill>
                  <a:schemeClr val="accent1"/>
                </a:solidFill>
              </a:rPr>
              <a:t>zoulei@pku.edu.cn</a:t>
            </a:r>
            <a:endParaRPr kumimoji="1" lang="zh-CN" altLang="en-US" sz="1013" i="1" u="sng" dirty="0">
              <a:solidFill>
                <a:schemeClr val="accent1"/>
              </a:solidFill>
            </a:endParaRPr>
          </a:p>
        </p:txBody>
      </p:sp>
      <p:cxnSp>
        <p:nvCxnSpPr>
          <p:cNvPr id="20" name="直线连接符 19"/>
          <p:cNvCxnSpPr/>
          <p:nvPr/>
        </p:nvCxnSpPr>
        <p:spPr>
          <a:xfrm>
            <a:off x="756690" y="3128966"/>
            <a:ext cx="7768063" cy="0"/>
          </a:xfrm>
          <a:prstGeom prst="line">
            <a:avLst/>
          </a:prstGeom>
          <a:ln>
            <a:solidFill>
              <a:schemeClr val="dk1"/>
            </a:solidFill>
          </a:ln>
        </p:spPr>
        <p:style>
          <a:lnRef idx="1">
            <a:schemeClr val="dk1"/>
          </a:lnRef>
          <a:fillRef idx="0">
            <a:schemeClr val="dk1"/>
          </a:fillRef>
          <a:effectRef idx="0">
            <a:schemeClr val="dk1"/>
          </a:effectRef>
          <a:fontRef idx="minor">
            <a:schemeClr val="tx1"/>
          </a:fontRef>
        </p:style>
      </p:cxnSp>
      <p:pic>
        <p:nvPicPr>
          <p:cNvPr id="1026" name="Picture 2" descr="https://timgsa.baidu.com/timg?image&amp;quality=80&amp;size=b9999_10000&amp;sec=1563639073604&amp;di=b34d8696196e91dd429f9aa945198a08&amp;imgtype=0&amp;src=http%3A%2F%2Fphoto.16pic.com%2F00%2F01%2F41%2F16pic_141244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177" y="114078"/>
            <a:ext cx="1883320" cy="1182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10</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t>Network Communities and Modularity </a:t>
            </a:r>
            <a:endParaRPr lang="en-US" altLang="zh-CN" sz="2400" dirty="0">
              <a:solidFill>
                <a:srgbClr val="FF0000"/>
              </a:solidFill>
              <a:ea typeface="宋体" charset="-122"/>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86EBF37-3D8A-2749-89F6-694C07A8070E}"/>
                  </a:ext>
                </a:extLst>
              </p:cNvPr>
              <p:cNvSpPr txBox="1">
                <a:spLocks/>
              </p:cNvSpPr>
              <p:nvPr/>
            </p:nvSpPr>
            <p:spPr>
              <a:xfrm>
                <a:off x="419695" y="925009"/>
                <a:ext cx="7833968" cy="405765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2500" b="1" dirty="0"/>
                  <a:t>Communities:</a:t>
                </a:r>
                <a:r>
                  <a:rPr lang="en-US" sz="2500" dirty="0">
                    <a:solidFill>
                      <a:schemeClr val="accent3"/>
                    </a:solidFill>
                  </a:rPr>
                  <a:t> </a:t>
                </a:r>
                <a:r>
                  <a:rPr lang="en-US" sz="2500" b="1" dirty="0">
                    <a:solidFill>
                      <a:srgbClr val="D60093"/>
                    </a:solidFill>
                  </a:rPr>
                  <a:t>sets of </a:t>
                </a:r>
                <a:br>
                  <a:rPr lang="en-US" sz="2500" dirty="0">
                    <a:solidFill>
                      <a:srgbClr val="D60093"/>
                    </a:solidFill>
                  </a:rPr>
                </a:br>
                <a:r>
                  <a:rPr lang="en-US" sz="2500" b="1" dirty="0">
                    <a:solidFill>
                      <a:srgbClr val="D60093"/>
                    </a:solidFill>
                  </a:rPr>
                  <a:t>tightly connected nodes</a:t>
                </a:r>
              </a:p>
              <a:p>
                <a:pPr algn="l"/>
                <a:r>
                  <a:rPr lang="en-US" sz="2500" u="sng" dirty="0"/>
                  <a:t>Define:</a:t>
                </a:r>
                <a:r>
                  <a:rPr lang="en-US" sz="2500" dirty="0"/>
                  <a:t> </a:t>
                </a:r>
                <a:r>
                  <a:rPr lang="en-US" sz="2500" b="1" dirty="0"/>
                  <a:t>Modularity </a:t>
                </a:r>
                <a14:m>
                  <m:oMath xmlns:m="http://schemas.openxmlformats.org/officeDocument/2006/math">
                    <m:r>
                      <a:rPr lang="en-US" sz="2500" b="1" i="1" dirty="0" smtClean="0">
                        <a:latin typeface="Cambria Math"/>
                      </a:rPr>
                      <m:t>𝑸</m:t>
                    </m:r>
                  </m:oMath>
                </a14:m>
                <a:endParaRPr lang="en-US" sz="2500" b="1" dirty="0"/>
              </a:p>
              <a:p>
                <a:pPr lvl="1" algn="l"/>
                <a:r>
                  <a:rPr lang="en-US" sz="2500" dirty="0"/>
                  <a:t>A measure of how well </a:t>
                </a:r>
                <a:br>
                  <a:rPr lang="en-US" sz="2500" dirty="0"/>
                </a:br>
                <a:r>
                  <a:rPr lang="en-US" sz="2500" dirty="0"/>
                  <a:t>a network is partitioned </a:t>
                </a:r>
                <a:br>
                  <a:rPr lang="en-US" sz="2500" dirty="0"/>
                </a:br>
                <a:r>
                  <a:rPr lang="en-US" sz="2500" dirty="0"/>
                  <a:t>into communities</a:t>
                </a:r>
              </a:p>
              <a:p>
                <a:pPr lvl="1" algn="l"/>
                <a:r>
                  <a:rPr lang="en-US" sz="2500" dirty="0"/>
                  <a:t>Given a partitioning of the </a:t>
                </a:r>
                <a:br>
                  <a:rPr lang="en-US" sz="2500" dirty="0"/>
                </a:br>
                <a:r>
                  <a:rPr lang="en-US" sz="2500" dirty="0"/>
                  <a:t>network into groups </a:t>
                </a:r>
                <a14:m>
                  <m:oMath xmlns:m="http://schemas.openxmlformats.org/officeDocument/2006/math">
                    <m:r>
                      <a:rPr lang="en-US" sz="2500" b="1" i="1" dirty="0" smtClean="0">
                        <a:latin typeface="Cambria Math"/>
                      </a:rPr>
                      <m:t>𝒔</m:t>
                    </m:r>
                    <m:r>
                      <a:rPr lang="en-US" sz="2500" b="1" i="1" baseline="-25000" dirty="0" smtClean="0">
                        <a:latin typeface="Cambria Math"/>
                        <a:cs typeface="Times New Roman" pitchFamily="18" charset="0"/>
                        <a:sym typeface="Symbol"/>
                      </a:rPr>
                      <m:t> </m:t>
                    </m:r>
                    <m:r>
                      <a:rPr lang="en-US" sz="2500" b="1" i="1" dirty="0">
                        <a:latin typeface="Cambria Math"/>
                        <a:sym typeface="Symbol"/>
                      </a:rPr>
                      <m:t> </m:t>
                    </m:r>
                    <m:r>
                      <a:rPr lang="en-US" sz="2500" b="1" i="1" dirty="0" smtClean="0">
                        <a:latin typeface="Cambria Math"/>
                      </a:rPr>
                      <m:t>𝑺</m:t>
                    </m:r>
                  </m:oMath>
                </a14:m>
                <a:r>
                  <a:rPr lang="en-US" sz="2500" dirty="0"/>
                  <a:t>:</a:t>
                </a:r>
              </a:p>
              <a:p>
                <a:pPr lvl="1" algn="l"/>
                <a:r>
                  <a:rPr lang="en-US" sz="2500" b="1" i="1" dirty="0">
                    <a:latin typeface="Times New Roman" pitchFamily="18" charset="0"/>
                    <a:cs typeface="Times New Roman" pitchFamily="18" charset="0"/>
                  </a:rPr>
                  <a:t>	Q</a:t>
                </a:r>
                <a:r>
                  <a:rPr lang="en-US" sz="2500" b="1" dirty="0">
                    <a:latin typeface="Times New Roman" pitchFamily="18" charset="0"/>
                    <a:cs typeface="Times New Roman" pitchFamily="18" charset="0"/>
                  </a:rPr>
                  <a:t> </a:t>
                </a:r>
                <a:r>
                  <a:rPr lang="en-US" sz="2500" b="1" dirty="0">
                    <a:latin typeface="Times New Roman" pitchFamily="18" charset="0"/>
                    <a:cs typeface="Times New Roman" pitchFamily="18" charset="0"/>
                    <a:sym typeface="Symbol"/>
                  </a:rPr>
                  <a:t></a:t>
                </a:r>
                <a:r>
                  <a:rPr lang="en-US" sz="2500" b="1" dirty="0">
                    <a:latin typeface="Times New Roman" pitchFamily="18" charset="0"/>
                    <a:cs typeface="Times New Roman" pitchFamily="18" charset="0"/>
                  </a:rPr>
                  <a:t>  ∑</a:t>
                </a:r>
                <a:r>
                  <a:rPr lang="en-US" sz="2500" b="1" i="1" baseline="-25000" dirty="0">
                    <a:latin typeface="Times New Roman" pitchFamily="18" charset="0"/>
                    <a:cs typeface="Times New Roman" pitchFamily="18" charset="0"/>
                  </a:rPr>
                  <a:t>s</a:t>
                </a:r>
                <a:r>
                  <a:rPr lang="en-US" sz="2500" b="1" i="1" baseline="-25000" dirty="0">
                    <a:latin typeface="Times New Roman" pitchFamily="18" charset="0"/>
                    <a:cs typeface="Times New Roman" pitchFamily="18" charset="0"/>
                    <a:sym typeface="Symbol"/>
                  </a:rPr>
                  <a:t> S</a:t>
                </a:r>
                <a:r>
                  <a:rPr lang="en-US" sz="2500" b="1" dirty="0">
                    <a:latin typeface="Times New Roman" pitchFamily="18" charset="0"/>
                    <a:cs typeface="Times New Roman" pitchFamily="18" charset="0"/>
                  </a:rPr>
                  <a:t> [ (# edges within group </a:t>
                </a:r>
                <a:r>
                  <a:rPr lang="en-US" sz="2500" b="1" i="1" dirty="0">
                    <a:latin typeface="Times New Roman" pitchFamily="18" charset="0"/>
                    <a:cs typeface="Times New Roman" pitchFamily="18" charset="0"/>
                  </a:rPr>
                  <a:t>s</a:t>
                </a:r>
                <a:r>
                  <a:rPr lang="en-US" sz="2500" b="1" dirty="0">
                    <a:latin typeface="Times New Roman" pitchFamily="18" charset="0"/>
                    <a:cs typeface="Times New Roman" pitchFamily="18" charset="0"/>
                  </a:rPr>
                  <a:t>) – 	</a:t>
                </a:r>
                <a:br>
                  <a:rPr lang="en-US" sz="2500" b="1" dirty="0">
                    <a:latin typeface="Times New Roman" pitchFamily="18" charset="0"/>
                    <a:cs typeface="Times New Roman" pitchFamily="18" charset="0"/>
                  </a:rPr>
                </a:br>
                <a:r>
                  <a:rPr lang="en-US" sz="2500" b="1" dirty="0">
                    <a:latin typeface="Times New Roman" pitchFamily="18" charset="0"/>
                    <a:cs typeface="Times New Roman" pitchFamily="18" charset="0"/>
                  </a:rPr>
                  <a:t>	                     (expected # edges within group </a:t>
                </a:r>
                <a:r>
                  <a:rPr lang="en-US" sz="2500" b="1" i="1" dirty="0">
                    <a:latin typeface="Times New Roman" pitchFamily="18" charset="0"/>
                    <a:cs typeface="Times New Roman" pitchFamily="18" charset="0"/>
                  </a:rPr>
                  <a:t>s</a:t>
                </a:r>
                <a:r>
                  <a:rPr lang="en-US" sz="2500" b="1" dirty="0">
                    <a:latin typeface="Times New Roman" pitchFamily="18" charset="0"/>
                    <a:cs typeface="Times New Roman" pitchFamily="18" charset="0"/>
                  </a:rPr>
                  <a:t>) ]</a:t>
                </a:r>
              </a:p>
              <a:p>
                <a:pPr lvl="1" algn="l"/>
                <a:endParaRPr lang="en-US" dirty="0"/>
              </a:p>
            </p:txBody>
          </p:sp>
        </mc:Choice>
        <mc:Fallback xmlns="">
          <p:sp>
            <p:nvSpPr>
              <p:cNvPr id="9" name="Content Placeholder 2">
                <a:extLst>
                  <a:ext uri="{FF2B5EF4-FFF2-40B4-BE49-F238E27FC236}">
                    <a16:creationId xmlns:a16="http://schemas.microsoft.com/office/drawing/2014/main" id="{286EBF37-3D8A-2749-89F6-694C07A8070E}"/>
                  </a:ext>
                </a:extLst>
              </p:cNvPr>
              <p:cNvSpPr txBox="1">
                <a:spLocks noRot="1" noChangeAspect="1" noMove="1" noResize="1" noEditPoints="1" noAdjustHandles="1" noChangeArrowheads="1" noChangeShapeType="1" noTextEdit="1"/>
              </p:cNvSpPr>
              <p:nvPr/>
            </p:nvSpPr>
            <p:spPr>
              <a:xfrm>
                <a:off x="419695" y="925009"/>
                <a:ext cx="7833968" cy="4057650"/>
              </a:xfrm>
              <a:prstGeom prst="rect">
                <a:avLst/>
              </a:prstGeom>
              <a:blipFill>
                <a:blip r:embed="rId3"/>
                <a:stretch>
                  <a:fillRect l="-1459" t="-2181"/>
                </a:stretch>
              </a:blipFill>
            </p:spPr>
            <p:txBody>
              <a:bodyPr/>
              <a:lstStyle/>
              <a:p>
                <a:r>
                  <a:rPr lang="zh-CN" altLang="en-US">
                    <a:noFill/>
                  </a:rPr>
                  <a:t> </a:t>
                </a:r>
              </a:p>
            </p:txBody>
          </p:sp>
        </mc:Fallback>
      </mc:AlternateContent>
      <p:pic>
        <p:nvPicPr>
          <p:cNvPr id="11" name="Picture 3">
            <a:extLst>
              <a:ext uri="{FF2B5EF4-FFF2-40B4-BE49-F238E27FC236}">
                <a16:creationId xmlns:a16="http://schemas.microsoft.com/office/drawing/2014/main" id="{80C83A3A-4BE3-674D-8B35-BAB1CF77B9DC}"/>
              </a:ext>
            </a:extLst>
          </p:cNvPr>
          <p:cNvPicPr>
            <a:picLocks noChangeAspect="1" noChangeArrowheads="1"/>
          </p:cNvPicPr>
          <p:nvPr/>
        </p:nvPicPr>
        <p:blipFill>
          <a:blip r:embed="rId4" cstate="print"/>
          <a:srcRect/>
          <a:stretch>
            <a:fillRect/>
          </a:stretch>
        </p:blipFill>
        <p:spPr bwMode="auto">
          <a:xfrm>
            <a:off x="5116430" y="925009"/>
            <a:ext cx="2205242" cy="2114550"/>
          </a:xfrm>
          <a:prstGeom prst="rect">
            <a:avLst/>
          </a:prstGeom>
          <a:noFill/>
          <a:ln w="9525">
            <a:noFill/>
            <a:miter lim="800000"/>
            <a:headEnd/>
            <a:tailEnd/>
          </a:ln>
          <a:effectLst/>
        </p:spPr>
      </p:pic>
    </p:spTree>
    <p:extLst>
      <p:ext uri="{BB962C8B-B14F-4D97-AF65-F5344CB8AC3E}">
        <p14:creationId xmlns:p14="http://schemas.microsoft.com/office/powerpoint/2010/main" val="271307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11</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t>Network Communities and Modularity </a:t>
            </a:r>
            <a:endParaRPr lang="en-US" altLang="zh-CN" sz="2400" dirty="0">
              <a:solidFill>
                <a:srgbClr val="FF0000"/>
              </a:solidFill>
              <a:ea typeface="宋体" charset="-122"/>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20F484B-0942-D641-BC6D-2B727F06BC22}"/>
                  </a:ext>
                </a:extLst>
              </p:cNvPr>
              <p:cNvSpPr txBox="1">
                <a:spLocks/>
              </p:cNvSpPr>
              <p:nvPr/>
            </p:nvSpPr>
            <p:spPr>
              <a:xfrm>
                <a:off x="419695" y="1452030"/>
                <a:ext cx="6400800" cy="3619590"/>
              </a:xfrm>
              <a:prstGeom prst="rect">
                <a:avLst/>
              </a:prstGeom>
            </p:spPr>
            <p:txBody>
              <a:bodyPr vert="horz" lIns="91440" tIns="45720" rIns="91440" bIns="45720" rtlCol="0">
                <a:normAutofit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2000" b="1" dirty="0"/>
                  <a:t>Given real </a:t>
                </a:r>
                <a14:m>
                  <m:oMath xmlns:m="http://schemas.openxmlformats.org/officeDocument/2006/math">
                    <m:r>
                      <a:rPr lang="en-US" sz="2000" b="1" i="1" dirty="0" smtClean="0">
                        <a:latin typeface="Cambria Math"/>
                      </a:rPr>
                      <m:t>𝑮</m:t>
                    </m:r>
                  </m:oMath>
                </a14:m>
                <a:r>
                  <a:rPr lang="en-US" sz="2000" b="1" dirty="0"/>
                  <a:t> on </a:t>
                </a:r>
                <a14:m>
                  <m:oMath xmlns:m="http://schemas.openxmlformats.org/officeDocument/2006/math">
                    <m:r>
                      <a:rPr lang="en-US" sz="2000" b="1" i="1" dirty="0" smtClean="0">
                        <a:latin typeface="Cambria Math"/>
                      </a:rPr>
                      <m:t>𝒏</m:t>
                    </m:r>
                  </m:oMath>
                </a14:m>
                <a:r>
                  <a:rPr lang="en-US" sz="2000" b="1" dirty="0"/>
                  <a:t> nodes and </a:t>
                </a:r>
                <a14:m>
                  <m:oMath xmlns:m="http://schemas.openxmlformats.org/officeDocument/2006/math">
                    <m:r>
                      <a:rPr lang="en-US" sz="2000" b="1" i="1" dirty="0" smtClean="0">
                        <a:latin typeface="Cambria Math"/>
                      </a:rPr>
                      <m:t>𝒎</m:t>
                    </m:r>
                  </m:oMath>
                </a14:m>
                <a:r>
                  <a:rPr lang="en-US" sz="2000" b="1" dirty="0"/>
                  <a:t> edges, </a:t>
                </a:r>
                <a:br>
                  <a:rPr lang="en-US" sz="2000" b="1" dirty="0"/>
                </a:br>
                <a:r>
                  <a:rPr lang="en-US" sz="2000" b="1" dirty="0"/>
                  <a:t>construct rewired network </a:t>
                </a:r>
                <a14:m>
                  <m:oMath xmlns:m="http://schemas.openxmlformats.org/officeDocument/2006/math">
                    <m:r>
                      <a:rPr lang="en-US" sz="2000" b="1" i="1" dirty="0" smtClean="0">
                        <a:latin typeface="Cambria Math"/>
                      </a:rPr>
                      <m:t>𝑮</m:t>
                    </m:r>
                    <m:r>
                      <a:rPr lang="en-US" sz="2000" b="1" i="1" dirty="0" smtClean="0">
                        <a:latin typeface="Cambria Math"/>
                      </a:rPr>
                      <m:t>’</m:t>
                    </m:r>
                  </m:oMath>
                </a14:m>
                <a:endParaRPr lang="en-US" sz="2000" b="1" dirty="0"/>
              </a:p>
              <a:p>
                <a:pPr lvl="1" algn="l"/>
                <a:r>
                  <a:rPr lang="en-US" sz="2000" dirty="0"/>
                  <a:t>Same degree distribution but </a:t>
                </a:r>
                <a:br>
                  <a:rPr lang="en-US" sz="2000" dirty="0"/>
                </a:br>
                <a:r>
                  <a:rPr lang="en-US" sz="2000" dirty="0"/>
                  <a:t>random connections</a:t>
                </a:r>
              </a:p>
              <a:p>
                <a:pPr lvl="1" algn="l"/>
                <a:r>
                  <a:rPr lang="en-US" sz="2000" dirty="0"/>
                  <a:t>Consider </a:t>
                </a:r>
                <a14:m>
                  <m:oMath xmlns:m="http://schemas.openxmlformats.org/officeDocument/2006/math">
                    <m:r>
                      <a:rPr lang="en-US" sz="2000" b="1" i="1" dirty="0" smtClean="0">
                        <a:latin typeface="Cambria Math"/>
                      </a:rPr>
                      <m:t>𝑮</m:t>
                    </m:r>
                    <m:r>
                      <a:rPr lang="en-US" sz="2000" b="1" i="1" dirty="0" smtClean="0">
                        <a:latin typeface="Cambria Math"/>
                      </a:rPr>
                      <m:t>’</m:t>
                    </m:r>
                  </m:oMath>
                </a14:m>
                <a:r>
                  <a:rPr lang="en-US" sz="2000" dirty="0"/>
                  <a:t> as a </a:t>
                </a:r>
                <a:r>
                  <a:rPr lang="en-US" sz="2000" dirty="0" err="1">
                    <a:solidFill>
                      <a:srgbClr val="D60093"/>
                    </a:solidFill>
                  </a:rPr>
                  <a:t>multigraph</a:t>
                </a:r>
                <a:endParaRPr lang="en-US" sz="2000" dirty="0">
                  <a:solidFill>
                    <a:srgbClr val="D60093"/>
                  </a:solidFill>
                </a:endParaRPr>
              </a:p>
              <a:p>
                <a:pPr lvl="1" algn="l"/>
                <a:r>
                  <a:rPr lang="en-US" sz="2000" b="1" dirty="0"/>
                  <a:t>The expected number of edges between nodes </a:t>
                </a:r>
                <a:br>
                  <a:rPr lang="en-US" sz="2000" b="1" dirty="0"/>
                </a:br>
                <a14:m>
                  <m:oMath xmlns:m="http://schemas.openxmlformats.org/officeDocument/2006/math">
                    <m:r>
                      <a:rPr lang="en-US" sz="2000" b="1" i="1" dirty="0" smtClean="0">
                        <a:latin typeface="Cambria Math"/>
                      </a:rPr>
                      <m:t>𝒊</m:t>
                    </m:r>
                  </m:oMath>
                </a14:m>
                <a:r>
                  <a:rPr lang="en-US" sz="2000" b="1" dirty="0"/>
                  <a:t> and </a:t>
                </a:r>
                <a14:m>
                  <m:oMath xmlns:m="http://schemas.openxmlformats.org/officeDocument/2006/math">
                    <m:r>
                      <a:rPr lang="en-US" sz="2000" b="1" i="1" dirty="0" smtClean="0">
                        <a:latin typeface="Cambria Math"/>
                      </a:rPr>
                      <m:t>𝒋</m:t>
                    </m:r>
                  </m:oMath>
                </a14:m>
                <a:r>
                  <a:rPr lang="en-US" sz="2000" dirty="0"/>
                  <a:t> of degrees </a:t>
                </a:r>
                <a14:m>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a:rPr>
                          <m:t>𝒌</m:t>
                        </m:r>
                      </m:e>
                      <m:sub>
                        <m:r>
                          <a:rPr lang="en-US" sz="2000" b="1" i="1" dirty="0" smtClean="0">
                            <a:latin typeface="Cambria Math"/>
                          </a:rPr>
                          <m:t>𝒊</m:t>
                        </m:r>
                      </m:sub>
                    </m:sSub>
                    <m:r>
                      <a:rPr lang="en-US" sz="2000" b="1" i="1" dirty="0">
                        <a:latin typeface="Cambria Math"/>
                      </a:rPr>
                      <m:t> </m:t>
                    </m:r>
                  </m:oMath>
                </a14:m>
                <a:r>
                  <a:rPr lang="en-US" sz="2000" dirty="0"/>
                  <a:t>and </a:t>
                </a:r>
                <a14:m>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a:rPr>
                          <m:t>𝒌</m:t>
                        </m:r>
                      </m:e>
                      <m:sub>
                        <m:r>
                          <a:rPr lang="en-US" sz="2000" b="1" i="1" dirty="0" smtClean="0">
                            <a:latin typeface="Cambria Math"/>
                          </a:rPr>
                          <m:t>𝒋</m:t>
                        </m:r>
                      </m:sub>
                    </m:sSub>
                  </m:oMath>
                </a14:m>
                <a:r>
                  <a:rPr lang="en-US" sz="2000" b="1" dirty="0"/>
                  <a:t> </a:t>
                </a:r>
                <a:r>
                  <a:rPr lang="en-US" sz="2000" dirty="0"/>
                  <a:t>equals to: </a:t>
                </a:r>
                <a14:m>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a:rPr>
                          <m:t>𝒌</m:t>
                        </m:r>
                      </m:e>
                      <m:sub>
                        <m:r>
                          <a:rPr lang="en-US" sz="2000" b="1" i="1" dirty="0" smtClean="0">
                            <a:latin typeface="Cambria Math"/>
                          </a:rPr>
                          <m:t>𝒊</m:t>
                        </m:r>
                      </m:sub>
                    </m:sSub>
                    <m:r>
                      <a:rPr lang="en-US" sz="2000" b="1" i="1" dirty="0" smtClean="0">
                        <a:latin typeface="Cambria Math"/>
                      </a:rPr>
                      <m:t>⋅</m:t>
                    </m:r>
                    <m:f>
                      <m:fPr>
                        <m:ctrlPr>
                          <a:rPr lang="en-US" sz="2000" b="1" i="1" dirty="0" smtClean="0">
                            <a:latin typeface="Cambria Math" panose="02040503050406030204" pitchFamily="18" charset="0"/>
                          </a:rPr>
                        </m:ctrlPr>
                      </m:fPr>
                      <m:num>
                        <m:sSub>
                          <m:sSubPr>
                            <m:ctrlPr>
                              <a:rPr lang="en-US" sz="2000" b="1" i="1" dirty="0" smtClean="0">
                                <a:latin typeface="Cambria Math" panose="02040503050406030204" pitchFamily="18" charset="0"/>
                              </a:rPr>
                            </m:ctrlPr>
                          </m:sSubPr>
                          <m:e>
                            <m:r>
                              <a:rPr lang="en-US" sz="2000" b="1" i="1" dirty="0" smtClean="0">
                                <a:latin typeface="Cambria Math"/>
                              </a:rPr>
                              <m:t>𝒌</m:t>
                            </m:r>
                          </m:e>
                          <m:sub>
                            <m:r>
                              <a:rPr lang="en-US" sz="2000" b="1" i="1" dirty="0" smtClean="0">
                                <a:latin typeface="Cambria Math"/>
                              </a:rPr>
                              <m:t>𝒋</m:t>
                            </m:r>
                          </m:sub>
                        </m:sSub>
                      </m:num>
                      <m:den>
                        <m:r>
                          <a:rPr lang="en-US" sz="2000" b="1" i="1" dirty="0" smtClean="0">
                            <a:latin typeface="Cambria Math"/>
                          </a:rPr>
                          <m:t>𝟐</m:t>
                        </m:r>
                        <m:r>
                          <a:rPr lang="en-US" sz="2000" b="1" i="1" dirty="0" smtClean="0">
                            <a:latin typeface="Cambria Math"/>
                          </a:rPr>
                          <m:t>𝒎</m:t>
                        </m:r>
                      </m:den>
                    </m:f>
                    <m:r>
                      <a:rPr lang="en-US" sz="2000" b="1" i="1" dirty="0" smtClean="0">
                        <a:latin typeface="Cambria Math"/>
                      </a:rPr>
                      <m:t>=</m:t>
                    </m:r>
                    <m:f>
                      <m:fPr>
                        <m:ctrlPr>
                          <a:rPr lang="en-US" sz="2000" b="1" i="1" dirty="0" smtClean="0">
                            <a:solidFill>
                              <a:srgbClr val="0000FF"/>
                            </a:solidFill>
                            <a:latin typeface="Cambria Math" panose="02040503050406030204" pitchFamily="18" charset="0"/>
                          </a:rPr>
                        </m:ctrlPr>
                      </m:fPr>
                      <m:num>
                        <m:sSub>
                          <m:sSubPr>
                            <m:ctrlPr>
                              <a:rPr lang="en-US" sz="2000" b="1" i="1" dirty="0" smtClean="0">
                                <a:solidFill>
                                  <a:srgbClr val="0000FF"/>
                                </a:solidFill>
                                <a:latin typeface="Cambria Math" panose="02040503050406030204" pitchFamily="18" charset="0"/>
                              </a:rPr>
                            </m:ctrlPr>
                          </m:sSubPr>
                          <m:e>
                            <m:r>
                              <a:rPr lang="en-US" sz="2000" b="1" i="1" dirty="0" smtClean="0">
                                <a:solidFill>
                                  <a:srgbClr val="0000FF"/>
                                </a:solidFill>
                                <a:latin typeface="Cambria Math"/>
                              </a:rPr>
                              <m:t>𝒌</m:t>
                            </m:r>
                          </m:e>
                          <m:sub>
                            <m:r>
                              <a:rPr lang="en-US" sz="2000" b="1" i="1" dirty="0" smtClean="0">
                                <a:solidFill>
                                  <a:srgbClr val="0000FF"/>
                                </a:solidFill>
                                <a:latin typeface="Cambria Math"/>
                              </a:rPr>
                              <m:t>𝒊</m:t>
                            </m:r>
                          </m:sub>
                        </m:sSub>
                        <m:sSub>
                          <m:sSubPr>
                            <m:ctrlPr>
                              <a:rPr lang="en-US" sz="2000" b="1" i="1" dirty="0" smtClean="0">
                                <a:solidFill>
                                  <a:srgbClr val="0000FF"/>
                                </a:solidFill>
                                <a:latin typeface="Cambria Math" panose="02040503050406030204" pitchFamily="18" charset="0"/>
                              </a:rPr>
                            </m:ctrlPr>
                          </m:sSubPr>
                          <m:e>
                            <m:r>
                              <a:rPr lang="en-US" sz="2000" b="1" i="1" dirty="0" smtClean="0">
                                <a:solidFill>
                                  <a:srgbClr val="0000FF"/>
                                </a:solidFill>
                                <a:latin typeface="Cambria Math"/>
                              </a:rPr>
                              <m:t>𝒌</m:t>
                            </m:r>
                          </m:e>
                          <m:sub>
                            <m:r>
                              <a:rPr lang="en-US" sz="2000" b="1" i="1" dirty="0" smtClean="0">
                                <a:solidFill>
                                  <a:srgbClr val="0000FF"/>
                                </a:solidFill>
                                <a:latin typeface="Cambria Math"/>
                              </a:rPr>
                              <m:t>𝒋</m:t>
                            </m:r>
                          </m:sub>
                        </m:sSub>
                      </m:num>
                      <m:den>
                        <m:r>
                          <a:rPr lang="en-US" sz="2000" b="1" i="1" dirty="0" smtClean="0">
                            <a:solidFill>
                              <a:srgbClr val="0000FF"/>
                            </a:solidFill>
                            <a:latin typeface="Cambria Math"/>
                          </a:rPr>
                          <m:t>𝟐</m:t>
                        </m:r>
                        <m:r>
                          <a:rPr lang="en-US" sz="2000" b="1" i="1" dirty="0" smtClean="0">
                            <a:solidFill>
                              <a:srgbClr val="0000FF"/>
                            </a:solidFill>
                            <a:latin typeface="Cambria Math"/>
                          </a:rPr>
                          <m:t>𝒎</m:t>
                        </m:r>
                      </m:den>
                    </m:f>
                  </m:oMath>
                </a14:m>
                <a:endParaRPr lang="en-US" sz="2000" b="1" dirty="0"/>
              </a:p>
              <a:p>
                <a:pPr lvl="2" algn="l"/>
                <a:r>
                  <a:rPr lang="en-US" sz="2000" dirty="0"/>
                  <a:t>The expected number of edges in (</a:t>
                </a:r>
                <a:r>
                  <a:rPr lang="en-US" sz="2000" dirty="0" err="1"/>
                  <a:t>multigraph</a:t>
                </a:r>
                <a:r>
                  <a:rPr lang="en-US" sz="2000" dirty="0"/>
                  <a:t>) </a:t>
                </a:r>
                <a:r>
                  <a:rPr lang="en-US" sz="2000" b="1" dirty="0"/>
                  <a:t>G’</a:t>
                </a:r>
                <a:r>
                  <a:rPr lang="en-US" sz="2000" dirty="0"/>
                  <a:t>:</a:t>
                </a:r>
              </a:p>
              <a:p>
                <a:pPr lvl="3" algn="l"/>
                <a14:m>
                  <m:oMathPara xmlns:m="http://schemas.openxmlformats.org/officeDocument/2006/math">
                    <m:oMathParaPr>
                      <m:jc m:val="centerGroup"/>
                    </m:oMathParaPr>
                    <m:oMath xmlns:m="http://schemas.openxmlformats.org/officeDocument/2006/math">
                      <m:r>
                        <a:rPr lang="en-US" sz="2000" b="1" i="1" dirty="0" smtClean="0">
                          <a:latin typeface="Cambria Math"/>
                        </a:rPr>
                        <m:t>=</m:t>
                      </m:r>
                      <m:f>
                        <m:fPr>
                          <m:ctrlPr>
                            <a:rPr lang="en-US" sz="2000" b="1" i="1" dirty="0" smtClean="0">
                              <a:latin typeface="Cambria Math" panose="02040503050406030204" pitchFamily="18" charset="0"/>
                            </a:rPr>
                          </m:ctrlPr>
                        </m:fPr>
                        <m:num>
                          <m:r>
                            <a:rPr lang="en-US" sz="2000" b="1" i="1" dirty="0" smtClean="0">
                              <a:latin typeface="Cambria Math"/>
                            </a:rPr>
                            <m:t>𝟏</m:t>
                          </m:r>
                        </m:num>
                        <m:den>
                          <m:r>
                            <a:rPr lang="en-US" sz="2000" b="1" i="1" dirty="0" smtClean="0">
                              <a:latin typeface="Cambria Math"/>
                            </a:rPr>
                            <m:t>𝟐</m:t>
                          </m:r>
                        </m:den>
                      </m:f>
                      <m:nary>
                        <m:naryPr>
                          <m:chr m:val="∑"/>
                          <m:supHide m:val="on"/>
                          <m:ctrlPr>
                            <a:rPr lang="en-US" sz="2000" b="1" i="1" dirty="0" smtClean="0">
                              <a:latin typeface="Cambria Math" panose="02040503050406030204" pitchFamily="18" charset="0"/>
                            </a:rPr>
                          </m:ctrlPr>
                        </m:naryPr>
                        <m:sub>
                          <m:r>
                            <m:rPr>
                              <m:brk m:alnAt="7"/>
                            </m:rPr>
                            <a:rPr lang="en-US" sz="2000" b="1" i="1" dirty="0" smtClean="0">
                              <a:latin typeface="Cambria Math"/>
                            </a:rPr>
                            <m:t>𝒊</m:t>
                          </m:r>
                          <m:r>
                            <a:rPr lang="en-US" sz="2000" b="1" i="1" dirty="0" smtClean="0">
                              <a:latin typeface="Cambria Math"/>
                            </a:rPr>
                            <m:t>∈</m:t>
                          </m:r>
                          <m:r>
                            <a:rPr lang="en-US" sz="2000" b="1" i="1" dirty="0" smtClean="0">
                              <a:latin typeface="Cambria Math"/>
                            </a:rPr>
                            <m:t>𝑵</m:t>
                          </m:r>
                        </m:sub>
                        <m:sup/>
                        <m:e>
                          <m:nary>
                            <m:naryPr>
                              <m:chr m:val="∑"/>
                              <m:supHide m:val="on"/>
                              <m:ctrlPr>
                                <a:rPr lang="en-US" sz="2000" b="1" i="1" dirty="0" smtClean="0">
                                  <a:latin typeface="Cambria Math" panose="02040503050406030204" pitchFamily="18" charset="0"/>
                                </a:rPr>
                              </m:ctrlPr>
                            </m:naryPr>
                            <m:sub>
                              <m:r>
                                <m:rPr>
                                  <m:brk m:alnAt="7"/>
                                </m:rPr>
                                <a:rPr lang="en-US" sz="2000" b="1" i="1" dirty="0" smtClean="0">
                                  <a:latin typeface="Cambria Math"/>
                                </a:rPr>
                                <m:t>𝒋</m:t>
                              </m:r>
                              <m:r>
                                <a:rPr lang="en-US" sz="2000" b="1" i="1" dirty="0">
                                  <a:latin typeface="Cambria Math"/>
                                </a:rPr>
                                <m:t>∈</m:t>
                              </m:r>
                              <m:r>
                                <a:rPr lang="en-US" sz="2000" b="1" i="1" dirty="0">
                                  <a:latin typeface="Cambria Math"/>
                                </a:rPr>
                                <m:t>𝑵</m:t>
                              </m:r>
                            </m:sub>
                            <m:sup/>
                            <m:e>
                              <m:f>
                                <m:fPr>
                                  <m:ctrlPr>
                                    <a:rPr lang="en-US" sz="2000" b="1" i="1" dirty="0">
                                      <a:latin typeface="Cambria Math" panose="02040503050406030204" pitchFamily="18" charset="0"/>
                                    </a:rPr>
                                  </m:ctrlPr>
                                </m:fPr>
                                <m:num>
                                  <m:sSub>
                                    <m:sSubPr>
                                      <m:ctrlPr>
                                        <a:rPr lang="en-US" sz="2000" b="1" i="1" dirty="0">
                                          <a:latin typeface="Cambria Math" panose="02040503050406030204" pitchFamily="18" charset="0"/>
                                        </a:rPr>
                                      </m:ctrlPr>
                                    </m:sSubPr>
                                    <m:e>
                                      <m:r>
                                        <a:rPr lang="en-US" sz="2000" b="1" i="1" dirty="0">
                                          <a:latin typeface="Cambria Math"/>
                                        </a:rPr>
                                        <m:t>𝒌</m:t>
                                      </m:r>
                                    </m:e>
                                    <m:sub>
                                      <m:r>
                                        <a:rPr lang="en-US" sz="2000" b="1" i="1" dirty="0">
                                          <a:latin typeface="Cambria Math"/>
                                        </a:rPr>
                                        <m:t>𝒊</m:t>
                                      </m:r>
                                    </m:sub>
                                  </m:sSub>
                                  <m:sSub>
                                    <m:sSubPr>
                                      <m:ctrlPr>
                                        <a:rPr lang="en-US" sz="2000" b="1" i="1" dirty="0">
                                          <a:latin typeface="Cambria Math" panose="02040503050406030204" pitchFamily="18" charset="0"/>
                                        </a:rPr>
                                      </m:ctrlPr>
                                    </m:sSubPr>
                                    <m:e>
                                      <m:r>
                                        <a:rPr lang="en-US" sz="2000" b="1" i="1" dirty="0">
                                          <a:latin typeface="Cambria Math"/>
                                        </a:rPr>
                                        <m:t>𝒌</m:t>
                                      </m:r>
                                    </m:e>
                                    <m:sub>
                                      <m:r>
                                        <a:rPr lang="en-US" sz="2000" b="1" i="1" dirty="0">
                                          <a:latin typeface="Cambria Math"/>
                                        </a:rPr>
                                        <m:t>𝒋</m:t>
                                      </m:r>
                                    </m:sub>
                                  </m:sSub>
                                </m:num>
                                <m:den>
                                  <m:r>
                                    <a:rPr lang="en-US" sz="2000" b="1" i="1" dirty="0">
                                      <a:latin typeface="Cambria Math"/>
                                    </a:rPr>
                                    <m:t>𝟐</m:t>
                                  </m:r>
                                  <m:r>
                                    <a:rPr lang="en-US" sz="2000" b="1" i="1" dirty="0">
                                      <a:latin typeface="Cambria Math"/>
                                    </a:rPr>
                                    <m:t>𝒎</m:t>
                                  </m:r>
                                </m:den>
                              </m:f>
                            </m:e>
                          </m:nary>
                        </m:e>
                      </m:nary>
                      <m:r>
                        <a:rPr lang="en-US" sz="2000" b="1" i="1" dirty="0" smtClean="0">
                          <a:latin typeface="Cambria Math"/>
                        </a:rPr>
                        <m:t>=</m:t>
                      </m:r>
                      <m:f>
                        <m:fPr>
                          <m:ctrlPr>
                            <a:rPr lang="en-US" sz="2000" b="1" i="1" dirty="0" smtClean="0">
                              <a:latin typeface="Cambria Math" panose="02040503050406030204" pitchFamily="18" charset="0"/>
                            </a:rPr>
                          </m:ctrlPr>
                        </m:fPr>
                        <m:num>
                          <m:r>
                            <a:rPr lang="en-US" sz="2000" b="1" i="1" dirty="0" smtClean="0">
                              <a:latin typeface="Cambria Math"/>
                            </a:rPr>
                            <m:t>𝟏</m:t>
                          </m:r>
                        </m:num>
                        <m:den>
                          <m:r>
                            <a:rPr lang="en-US" sz="2000" b="1" i="1" dirty="0" smtClean="0">
                              <a:latin typeface="Cambria Math"/>
                            </a:rPr>
                            <m:t>𝟐</m:t>
                          </m:r>
                        </m:den>
                      </m:f>
                      <m:r>
                        <a:rPr lang="en-US" sz="2000" b="1" i="1" dirty="0" smtClean="0">
                          <a:latin typeface="Cambria Math"/>
                        </a:rPr>
                        <m:t>⋅</m:t>
                      </m:r>
                      <m:f>
                        <m:fPr>
                          <m:ctrlPr>
                            <a:rPr lang="en-US" sz="2000" b="1" i="1" dirty="0" smtClean="0">
                              <a:latin typeface="Cambria Math" panose="02040503050406030204" pitchFamily="18" charset="0"/>
                            </a:rPr>
                          </m:ctrlPr>
                        </m:fPr>
                        <m:num>
                          <m:r>
                            <a:rPr lang="en-US" sz="2000" b="1" i="1" dirty="0" smtClean="0">
                              <a:latin typeface="Cambria Math"/>
                            </a:rPr>
                            <m:t>𝟏</m:t>
                          </m:r>
                        </m:num>
                        <m:den>
                          <m:r>
                            <a:rPr lang="en-US" sz="2000" b="1" i="1" dirty="0" smtClean="0">
                              <a:latin typeface="Cambria Math"/>
                            </a:rPr>
                            <m:t>𝟐</m:t>
                          </m:r>
                          <m:r>
                            <a:rPr lang="en-US" sz="2000" b="1" i="1" dirty="0" smtClean="0">
                              <a:latin typeface="Cambria Math"/>
                            </a:rPr>
                            <m:t>𝒎</m:t>
                          </m:r>
                        </m:den>
                      </m:f>
                      <m:nary>
                        <m:naryPr>
                          <m:chr m:val="∑"/>
                          <m:supHide m:val="on"/>
                          <m:ctrlPr>
                            <a:rPr lang="en-US" sz="2000" b="1" i="1" dirty="0">
                              <a:latin typeface="Cambria Math" panose="02040503050406030204" pitchFamily="18" charset="0"/>
                            </a:rPr>
                          </m:ctrlPr>
                        </m:naryPr>
                        <m:sub>
                          <m:r>
                            <m:rPr>
                              <m:brk m:alnAt="7"/>
                            </m:rPr>
                            <a:rPr lang="en-US" sz="2000" b="1" i="1" dirty="0">
                              <a:latin typeface="Cambria Math"/>
                            </a:rPr>
                            <m:t>𝒊</m:t>
                          </m:r>
                          <m:r>
                            <a:rPr lang="en-US" sz="2000" b="1" i="1" dirty="0">
                              <a:latin typeface="Cambria Math"/>
                            </a:rPr>
                            <m:t>∈</m:t>
                          </m:r>
                          <m:r>
                            <a:rPr lang="en-US" sz="2000" b="1" i="1" dirty="0">
                              <a:latin typeface="Cambria Math"/>
                            </a:rPr>
                            <m:t>𝑵</m:t>
                          </m:r>
                        </m:sub>
                        <m:sup/>
                        <m:e>
                          <m:sSub>
                            <m:sSubPr>
                              <m:ctrlPr>
                                <a:rPr lang="en-US" sz="2000" b="1" i="1" dirty="0" smtClean="0">
                                  <a:latin typeface="Cambria Math" panose="02040503050406030204" pitchFamily="18" charset="0"/>
                                </a:rPr>
                              </m:ctrlPr>
                            </m:sSubPr>
                            <m:e>
                              <m:r>
                                <a:rPr lang="en-US" sz="2000" b="1" i="1" dirty="0" smtClean="0">
                                  <a:latin typeface="Cambria Math"/>
                                </a:rPr>
                                <m:t>𝒌</m:t>
                              </m:r>
                            </m:e>
                            <m:sub>
                              <m:r>
                                <a:rPr lang="en-US" sz="2000" b="1" i="1" dirty="0" smtClean="0">
                                  <a:latin typeface="Cambria Math"/>
                                </a:rPr>
                                <m:t>𝒊</m:t>
                              </m:r>
                            </m:sub>
                          </m:sSub>
                          <m:d>
                            <m:dPr>
                              <m:ctrlPr>
                                <a:rPr lang="en-US" sz="2000" b="1" i="1" dirty="0" smtClean="0">
                                  <a:latin typeface="Cambria Math" panose="02040503050406030204" pitchFamily="18" charset="0"/>
                                </a:rPr>
                              </m:ctrlPr>
                            </m:dPr>
                            <m:e>
                              <m:nary>
                                <m:naryPr>
                                  <m:chr m:val="∑"/>
                                  <m:supHide m:val="on"/>
                                  <m:ctrlPr>
                                    <a:rPr lang="en-US" sz="2000" b="1" i="1" dirty="0">
                                      <a:latin typeface="Cambria Math" panose="02040503050406030204" pitchFamily="18" charset="0"/>
                                    </a:rPr>
                                  </m:ctrlPr>
                                </m:naryPr>
                                <m:sub>
                                  <m:r>
                                    <m:rPr>
                                      <m:brk m:alnAt="7"/>
                                    </m:rPr>
                                    <a:rPr lang="en-US" sz="2000" b="1" i="1" dirty="0">
                                      <a:latin typeface="Cambria Math"/>
                                    </a:rPr>
                                    <m:t>𝒋</m:t>
                                  </m:r>
                                  <m:r>
                                    <a:rPr lang="en-US" sz="2000" b="1" i="1" dirty="0">
                                      <a:latin typeface="Cambria Math"/>
                                    </a:rPr>
                                    <m:t>∈</m:t>
                                  </m:r>
                                  <m:r>
                                    <a:rPr lang="en-US" sz="2000" b="1" i="1" dirty="0">
                                      <a:latin typeface="Cambria Math"/>
                                    </a:rPr>
                                    <m:t>𝑵</m:t>
                                  </m:r>
                                </m:sub>
                                <m:sup/>
                                <m:e>
                                  <m:sSub>
                                    <m:sSubPr>
                                      <m:ctrlPr>
                                        <a:rPr lang="en-US" sz="2000" b="1" i="1" dirty="0" smtClean="0">
                                          <a:latin typeface="Cambria Math" panose="02040503050406030204" pitchFamily="18" charset="0"/>
                                        </a:rPr>
                                      </m:ctrlPr>
                                    </m:sSubPr>
                                    <m:e>
                                      <m:r>
                                        <a:rPr lang="en-US" sz="2000" b="1" i="1" dirty="0" smtClean="0">
                                          <a:latin typeface="Cambria Math"/>
                                        </a:rPr>
                                        <m:t>𝒌</m:t>
                                      </m:r>
                                    </m:e>
                                    <m:sub>
                                      <m:r>
                                        <a:rPr lang="en-US" sz="2000" b="1" i="1" dirty="0" smtClean="0">
                                          <a:latin typeface="Cambria Math"/>
                                        </a:rPr>
                                        <m:t>𝒋</m:t>
                                      </m:r>
                                    </m:sub>
                                  </m:sSub>
                                </m:e>
                              </m:nary>
                            </m:e>
                          </m:d>
                        </m:e>
                      </m:nary>
                      <m:r>
                        <a:rPr lang="en-US" sz="2000" b="1" i="1" dirty="0" smtClean="0">
                          <a:latin typeface="Cambria Math"/>
                        </a:rPr>
                        <m:t>=</m:t>
                      </m:r>
                    </m:oMath>
                  </m:oMathPara>
                </a14:m>
                <a:endParaRPr lang="en-US" sz="2000" b="1" i="1" dirty="0">
                  <a:latin typeface="Cambria Math"/>
                </a:endParaRPr>
              </a:p>
              <a:p>
                <a:pPr lvl="3" algn="l"/>
                <a14:m>
                  <m:oMathPara xmlns:m="http://schemas.openxmlformats.org/officeDocument/2006/math">
                    <m:oMathParaPr>
                      <m:jc m:val="centerGroup"/>
                    </m:oMathParaPr>
                    <m:oMath xmlns:m="http://schemas.openxmlformats.org/officeDocument/2006/math">
                      <m:r>
                        <a:rPr lang="en-US" sz="2000" b="1" dirty="0" smtClean="0">
                          <a:latin typeface="Cambria Math"/>
                        </a:rPr>
                        <m:t> </m:t>
                      </m:r>
                      <m:r>
                        <a:rPr lang="en-US" sz="2000" b="1" i="1" dirty="0" smtClean="0">
                          <a:latin typeface="Cambria Math"/>
                        </a:rPr>
                        <m:t>=</m:t>
                      </m:r>
                      <m:f>
                        <m:fPr>
                          <m:ctrlPr>
                            <a:rPr lang="en-US" sz="2000" b="1" i="1" dirty="0" smtClean="0">
                              <a:latin typeface="Cambria Math" panose="02040503050406030204" pitchFamily="18" charset="0"/>
                            </a:rPr>
                          </m:ctrlPr>
                        </m:fPr>
                        <m:num>
                          <m:r>
                            <a:rPr lang="en-US" sz="2000" b="1" i="1" dirty="0" smtClean="0">
                              <a:latin typeface="Cambria Math"/>
                            </a:rPr>
                            <m:t>𝟏</m:t>
                          </m:r>
                        </m:num>
                        <m:den>
                          <m:r>
                            <a:rPr lang="en-US" sz="2000" b="1" i="1" dirty="0" smtClean="0">
                              <a:latin typeface="Cambria Math"/>
                            </a:rPr>
                            <m:t>𝟒</m:t>
                          </m:r>
                          <m:r>
                            <a:rPr lang="en-US" sz="2000" b="1" i="1" dirty="0" smtClean="0">
                              <a:latin typeface="Cambria Math"/>
                            </a:rPr>
                            <m:t>𝒎</m:t>
                          </m:r>
                        </m:den>
                      </m:f>
                      <m:r>
                        <a:rPr lang="en-US" sz="2000" b="1" i="1" dirty="0" smtClean="0">
                          <a:latin typeface="Cambria Math"/>
                        </a:rPr>
                        <m:t>𝟐</m:t>
                      </m:r>
                      <m:r>
                        <a:rPr lang="en-US" sz="2000" b="1" i="1" dirty="0" smtClean="0">
                          <a:latin typeface="Cambria Math"/>
                        </a:rPr>
                        <m:t>𝒎</m:t>
                      </m:r>
                      <m:r>
                        <a:rPr lang="en-US" sz="2000" b="1" i="1" dirty="0" smtClean="0">
                          <a:latin typeface="Cambria Math"/>
                        </a:rPr>
                        <m:t>⋅</m:t>
                      </m:r>
                      <m:r>
                        <a:rPr lang="en-US" sz="2000" b="1" i="1" dirty="0" smtClean="0">
                          <a:latin typeface="Cambria Math"/>
                        </a:rPr>
                        <m:t>𝟐</m:t>
                      </m:r>
                      <m:r>
                        <a:rPr lang="en-US" sz="2000" b="1" i="1" dirty="0" smtClean="0">
                          <a:latin typeface="Cambria Math"/>
                        </a:rPr>
                        <m:t>𝒎</m:t>
                      </m:r>
                      <m:r>
                        <a:rPr lang="en-US" sz="2000" b="1" i="1" dirty="0" smtClean="0">
                          <a:latin typeface="Cambria Math"/>
                        </a:rPr>
                        <m:t>=</m:t>
                      </m:r>
                      <m:r>
                        <a:rPr lang="en-US" sz="2000" b="1" i="1" dirty="0" smtClean="0">
                          <a:latin typeface="Cambria Math"/>
                        </a:rPr>
                        <m:t>𝒎</m:t>
                      </m:r>
                    </m:oMath>
                  </m:oMathPara>
                </a14:m>
                <a:endParaRPr lang="en-US" sz="2000" dirty="0"/>
              </a:p>
              <a:p>
                <a:pPr lvl="1" algn="l"/>
                <a:endParaRPr lang="en-US" dirty="0"/>
              </a:p>
            </p:txBody>
          </p:sp>
        </mc:Choice>
        <mc:Fallback xmlns="">
          <p:sp>
            <p:nvSpPr>
              <p:cNvPr id="10" name="Content Placeholder 2">
                <a:extLst>
                  <a:ext uri="{FF2B5EF4-FFF2-40B4-BE49-F238E27FC236}">
                    <a16:creationId xmlns:a16="http://schemas.microsoft.com/office/drawing/2014/main" id="{E20F484B-0942-D641-BC6D-2B727F06BC22}"/>
                  </a:ext>
                </a:extLst>
              </p:cNvPr>
              <p:cNvSpPr txBox="1">
                <a:spLocks noRot="1" noChangeAspect="1" noMove="1" noResize="1" noEditPoints="1" noAdjustHandles="1" noChangeArrowheads="1" noChangeShapeType="1" noTextEdit="1"/>
              </p:cNvSpPr>
              <p:nvPr/>
            </p:nvSpPr>
            <p:spPr>
              <a:xfrm>
                <a:off x="419695" y="1452030"/>
                <a:ext cx="6400800" cy="3619590"/>
              </a:xfrm>
              <a:prstGeom prst="rect">
                <a:avLst/>
              </a:prstGeom>
              <a:blipFill>
                <a:blip r:embed="rId3"/>
                <a:stretch>
                  <a:fillRect l="-1188" t="-2797" b="-25524"/>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2FC4B1A2-16A0-EF41-A47A-0E98CC551201}"/>
              </a:ext>
            </a:extLst>
          </p:cNvPr>
          <p:cNvSpPr/>
          <p:nvPr/>
        </p:nvSpPr>
        <p:spPr>
          <a:xfrm>
            <a:off x="419695" y="1014943"/>
            <a:ext cx="3337388" cy="369332"/>
          </a:xfrm>
          <a:prstGeom prst="rect">
            <a:avLst/>
          </a:prstGeom>
        </p:spPr>
        <p:txBody>
          <a:bodyPr wrap="none">
            <a:spAutoFit/>
          </a:bodyPr>
          <a:lstStyle/>
          <a:p>
            <a:r>
              <a:rPr lang="en-US" altLang="zh-CN" b="1" dirty="0">
                <a:solidFill>
                  <a:schemeClr val="accent1"/>
                </a:solidFill>
              </a:rPr>
              <a:t>Null Model: Configuration Model</a:t>
            </a:r>
            <a:endParaRPr lang="zh-CN" altLang="en-US" b="1" dirty="0">
              <a:solidFill>
                <a:schemeClr val="accent1"/>
              </a:solidFill>
            </a:endParaRPr>
          </a:p>
        </p:txBody>
      </p:sp>
      <p:sp>
        <p:nvSpPr>
          <p:cNvPr id="12" name="Line 11">
            <a:extLst>
              <a:ext uri="{FF2B5EF4-FFF2-40B4-BE49-F238E27FC236}">
                <a16:creationId xmlns:a16="http://schemas.microsoft.com/office/drawing/2014/main" id="{DD33766B-3306-574F-A89B-991EA5BEEE9D}"/>
              </a:ext>
            </a:extLst>
          </p:cNvPr>
          <p:cNvSpPr>
            <a:spLocks noChangeShapeType="1"/>
          </p:cNvSpPr>
          <p:nvPr/>
        </p:nvSpPr>
        <p:spPr bwMode="auto">
          <a:xfrm>
            <a:off x="5695418" y="1820061"/>
            <a:ext cx="142875" cy="100205"/>
          </a:xfrm>
          <a:prstGeom prst="line">
            <a:avLst/>
          </a:prstGeom>
          <a:noFill/>
          <a:ln w="28575">
            <a:solidFill>
              <a:schemeClr val="tx1"/>
            </a:solidFill>
            <a:round/>
            <a:headEnd/>
            <a:tailEnd/>
          </a:ln>
          <a:effectLst/>
        </p:spPr>
        <p:txBody>
          <a:bodyPr/>
          <a:lstStyle/>
          <a:p>
            <a:endParaRPr lang="en-US" sz="1050">
              <a:latin typeface="Arial" pitchFamily="34" charset="0"/>
              <a:cs typeface="Arial" pitchFamily="34" charset="0"/>
            </a:endParaRPr>
          </a:p>
        </p:txBody>
      </p:sp>
      <p:sp>
        <p:nvSpPr>
          <p:cNvPr id="13" name="Line 2">
            <a:extLst>
              <a:ext uri="{FF2B5EF4-FFF2-40B4-BE49-F238E27FC236}">
                <a16:creationId xmlns:a16="http://schemas.microsoft.com/office/drawing/2014/main" id="{B32A19A1-314D-F14B-A53B-3AE24841036A}"/>
              </a:ext>
            </a:extLst>
          </p:cNvPr>
          <p:cNvSpPr>
            <a:spLocks noChangeShapeType="1"/>
          </p:cNvSpPr>
          <p:nvPr/>
        </p:nvSpPr>
        <p:spPr bwMode="auto">
          <a:xfrm>
            <a:off x="6361696" y="2111540"/>
            <a:ext cx="400050" cy="285750"/>
          </a:xfrm>
          <a:prstGeom prst="line">
            <a:avLst/>
          </a:prstGeom>
          <a:noFill/>
          <a:ln w="28575">
            <a:solidFill>
              <a:schemeClr val="tx1"/>
            </a:solidFill>
            <a:round/>
            <a:headEnd/>
            <a:tailEnd/>
          </a:ln>
          <a:effectLst/>
        </p:spPr>
        <p:txBody>
          <a:bodyPr/>
          <a:lstStyle/>
          <a:p>
            <a:endParaRPr lang="en-US" sz="1350"/>
          </a:p>
        </p:txBody>
      </p:sp>
      <p:sp>
        <p:nvSpPr>
          <p:cNvPr id="14" name="Line 3">
            <a:extLst>
              <a:ext uri="{FF2B5EF4-FFF2-40B4-BE49-F238E27FC236}">
                <a16:creationId xmlns:a16="http://schemas.microsoft.com/office/drawing/2014/main" id="{7E6B8883-D2B6-0345-8D40-35B4194DEE52}"/>
              </a:ext>
            </a:extLst>
          </p:cNvPr>
          <p:cNvSpPr>
            <a:spLocks noChangeShapeType="1"/>
          </p:cNvSpPr>
          <p:nvPr/>
        </p:nvSpPr>
        <p:spPr bwMode="auto">
          <a:xfrm flipV="1">
            <a:off x="6418846" y="2282990"/>
            <a:ext cx="114300" cy="114300"/>
          </a:xfrm>
          <a:prstGeom prst="line">
            <a:avLst/>
          </a:prstGeom>
          <a:noFill/>
          <a:ln w="28575">
            <a:solidFill>
              <a:schemeClr val="tx1"/>
            </a:solidFill>
            <a:round/>
            <a:headEnd/>
            <a:tailEnd/>
          </a:ln>
          <a:effectLst/>
        </p:spPr>
        <p:txBody>
          <a:bodyPr/>
          <a:lstStyle/>
          <a:p>
            <a:endParaRPr lang="en-US" sz="1350"/>
          </a:p>
        </p:txBody>
      </p:sp>
      <p:sp>
        <p:nvSpPr>
          <p:cNvPr id="15" name="Line 7">
            <a:extLst>
              <a:ext uri="{FF2B5EF4-FFF2-40B4-BE49-F238E27FC236}">
                <a16:creationId xmlns:a16="http://schemas.microsoft.com/office/drawing/2014/main" id="{EAB658F2-B104-614B-99C1-3EB5B3847311}"/>
              </a:ext>
            </a:extLst>
          </p:cNvPr>
          <p:cNvSpPr>
            <a:spLocks noChangeShapeType="1"/>
          </p:cNvSpPr>
          <p:nvPr/>
        </p:nvSpPr>
        <p:spPr bwMode="auto">
          <a:xfrm flipV="1">
            <a:off x="6581243" y="1740065"/>
            <a:ext cx="114300" cy="114300"/>
          </a:xfrm>
          <a:prstGeom prst="line">
            <a:avLst/>
          </a:prstGeom>
          <a:noFill/>
          <a:ln w="28575">
            <a:solidFill>
              <a:schemeClr val="tx1"/>
            </a:solidFill>
            <a:round/>
            <a:headEnd/>
            <a:tailEnd/>
          </a:ln>
          <a:effectLst/>
        </p:spPr>
        <p:txBody>
          <a:bodyPr/>
          <a:lstStyle/>
          <a:p>
            <a:endParaRPr lang="en-US" sz="1050">
              <a:latin typeface="Arial" pitchFamily="34" charset="0"/>
              <a:cs typeface="Arial" pitchFamily="34" charset="0"/>
            </a:endParaRPr>
          </a:p>
        </p:txBody>
      </p:sp>
      <p:sp>
        <p:nvSpPr>
          <p:cNvPr id="16" name="Line 9">
            <a:extLst>
              <a:ext uri="{FF2B5EF4-FFF2-40B4-BE49-F238E27FC236}">
                <a16:creationId xmlns:a16="http://schemas.microsoft.com/office/drawing/2014/main" id="{9D4E553D-A7D2-DD49-9B3B-2A67704F017A}"/>
              </a:ext>
            </a:extLst>
          </p:cNvPr>
          <p:cNvSpPr>
            <a:spLocks noChangeShapeType="1"/>
          </p:cNvSpPr>
          <p:nvPr/>
        </p:nvSpPr>
        <p:spPr bwMode="auto">
          <a:xfrm flipV="1">
            <a:off x="5552543" y="1854365"/>
            <a:ext cx="114300" cy="114300"/>
          </a:xfrm>
          <a:prstGeom prst="line">
            <a:avLst/>
          </a:prstGeom>
          <a:noFill/>
          <a:ln w="28575">
            <a:solidFill>
              <a:schemeClr val="tx1"/>
            </a:solidFill>
            <a:round/>
            <a:headEnd/>
            <a:tailEnd/>
          </a:ln>
          <a:effectLst/>
        </p:spPr>
        <p:txBody>
          <a:bodyPr/>
          <a:lstStyle/>
          <a:p>
            <a:endParaRPr lang="en-US" sz="1050">
              <a:latin typeface="Arial" pitchFamily="34" charset="0"/>
              <a:cs typeface="Arial" pitchFamily="34" charset="0"/>
            </a:endParaRPr>
          </a:p>
        </p:txBody>
      </p:sp>
      <p:sp>
        <p:nvSpPr>
          <p:cNvPr id="17" name="Line 10">
            <a:extLst>
              <a:ext uri="{FF2B5EF4-FFF2-40B4-BE49-F238E27FC236}">
                <a16:creationId xmlns:a16="http://schemas.microsoft.com/office/drawing/2014/main" id="{CBA0A85E-87BE-4E45-AC05-F4A454C272B0}"/>
              </a:ext>
            </a:extLst>
          </p:cNvPr>
          <p:cNvSpPr>
            <a:spLocks noChangeShapeType="1"/>
          </p:cNvSpPr>
          <p:nvPr/>
        </p:nvSpPr>
        <p:spPr bwMode="auto">
          <a:xfrm flipV="1">
            <a:off x="5723993" y="1682915"/>
            <a:ext cx="114300" cy="114300"/>
          </a:xfrm>
          <a:prstGeom prst="line">
            <a:avLst/>
          </a:prstGeom>
          <a:noFill/>
          <a:ln w="28575">
            <a:solidFill>
              <a:schemeClr val="tx1"/>
            </a:solidFill>
            <a:round/>
            <a:headEnd/>
            <a:tailEnd/>
          </a:ln>
          <a:effectLst/>
        </p:spPr>
        <p:txBody>
          <a:bodyPr/>
          <a:lstStyle/>
          <a:p>
            <a:endParaRPr lang="en-US" sz="1050">
              <a:latin typeface="Arial" pitchFamily="34" charset="0"/>
              <a:cs typeface="Arial" pitchFamily="34" charset="0"/>
            </a:endParaRPr>
          </a:p>
        </p:txBody>
      </p:sp>
      <p:sp>
        <p:nvSpPr>
          <p:cNvPr id="18" name="Line 11">
            <a:extLst>
              <a:ext uri="{FF2B5EF4-FFF2-40B4-BE49-F238E27FC236}">
                <a16:creationId xmlns:a16="http://schemas.microsoft.com/office/drawing/2014/main" id="{6B903FE1-E7FA-144C-BAF9-3DBE9C57BEAE}"/>
              </a:ext>
            </a:extLst>
          </p:cNvPr>
          <p:cNvSpPr>
            <a:spLocks noChangeShapeType="1"/>
          </p:cNvSpPr>
          <p:nvPr/>
        </p:nvSpPr>
        <p:spPr bwMode="auto">
          <a:xfrm flipV="1">
            <a:off x="6561721" y="2225840"/>
            <a:ext cx="257175" cy="28575"/>
          </a:xfrm>
          <a:prstGeom prst="line">
            <a:avLst/>
          </a:prstGeom>
          <a:noFill/>
          <a:ln w="28575">
            <a:solidFill>
              <a:schemeClr val="tx1"/>
            </a:solidFill>
            <a:round/>
            <a:headEnd/>
            <a:tailEnd/>
          </a:ln>
          <a:effectLst/>
        </p:spPr>
        <p:txBody>
          <a:bodyPr/>
          <a:lstStyle/>
          <a:p>
            <a:endParaRPr lang="en-US" sz="1050">
              <a:latin typeface="Arial" pitchFamily="34" charset="0"/>
              <a:cs typeface="Arial" pitchFamily="34" charset="0"/>
            </a:endParaRPr>
          </a:p>
        </p:txBody>
      </p:sp>
      <p:sp>
        <p:nvSpPr>
          <p:cNvPr id="19" name="Line 13">
            <a:extLst>
              <a:ext uri="{FF2B5EF4-FFF2-40B4-BE49-F238E27FC236}">
                <a16:creationId xmlns:a16="http://schemas.microsoft.com/office/drawing/2014/main" id="{970F4033-0AF3-E943-8811-6BD8A0A5B21F}"/>
              </a:ext>
            </a:extLst>
          </p:cNvPr>
          <p:cNvSpPr>
            <a:spLocks noChangeShapeType="1"/>
          </p:cNvSpPr>
          <p:nvPr/>
        </p:nvSpPr>
        <p:spPr bwMode="auto">
          <a:xfrm flipH="1" flipV="1">
            <a:off x="6352643" y="1854365"/>
            <a:ext cx="228600" cy="57150"/>
          </a:xfrm>
          <a:prstGeom prst="line">
            <a:avLst/>
          </a:prstGeom>
          <a:noFill/>
          <a:ln w="28575">
            <a:solidFill>
              <a:schemeClr val="tx1"/>
            </a:solidFill>
            <a:round/>
            <a:headEnd/>
            <a:tailEnd/>
          </a:ln>
          <a:effectLst/>
        </p:spPr>
        <p:txBody>
          <a:bodyPr/>
          <a:lstStyle/>
          <a:p>
            <a:endParaRPr lang="en-US" sz="1050">
              <a:latin typeface="Arial" pitchFamily="34" charset="0"/>
              <a:cs typeface="Arial" pitchFamily="34" charset="0"/>
            </a:endParaRPr>
          </a:p>
        </p:txBody>
      </p:sp>
      <p:sp>
        <p:nvSpPr>
          <p:cNvPr id="20" name="Oval 17">
            <a:extLst>
              <a:ext uri="{FF2B5EF4-FFF2-40B4-BE49-F238E27FC236}">
                <a16:creationId xmlns:a16="http://schemas.microsoft.com/office/drawing/2014/main" id="{72B7D56B-F460-EC4D-B50F-FC718003A9C8}"/>
              </a:ext>
            </a:extLst>
          </p:cNvPr>
          <p:cNvSpPr>
            <a:spLocks noChangeArrowheads="1"/>
          </p:cNvSpPr>
          <p:nvPr/>
        </p:nvSpPr>
        <p:spPr bwMode="auto">
          <a:xfrm>
            <a:off x="6475996" y="2168690"/>
            <a:ext cx="171450" cy="171450"/>
          </a:xfrm>
          <a:prstGeom prst="ellipse">
            <a:avLst/>
          </a:prstGeom>
          <a:solidFill>
            <a:srgbClr val="FF0000"/>
          </a:solidFill>
          <a:ln w="28575">
            <a:noFill/>
            <a:round/>
            <a:headEnd/>
            <a:tailEnd/>
          </a:ln>
          <a:effectLst/>
        </p:spPr>
        <p:txBody>
          <a:bodyPr wrap="none" lIns="0" rIns="0" anchor="ctr"/>
          <a:lstStyle/>
          <a:p>
            <a:pPr algn="ctr"/>
            <a:r>
              <a:rPr lang="en-US" sz="1050" b="1" dirty="0">
                <a:solidFill>
                  <a:schemeClr val="bg1"/>
                </a:solidFill>
                <a:latin typeface="Arial" pitchFamily="34" charset="0"/>
                <a:cs typeface="Arial" pitchFamily="34" charset="0"/>
              </a:rPr>
              <a:t>j</a:t>
            </a:r>
          </a:p>
        </p:txBody>
      </p:sp>
      <p:sp>
        <p:nvSpPr>
          <p:cNvPr id="21" name="Oval 17">
            <a:extLst>
              <a:ext uri="{FF2B5EF4-FFF2-40B4-BE49-F238E27FC236}">
                <a16:creationId xmlns:a16="http://schemas.microsoft.com/office/drawing/2014/main" id="{BF871BC4-D56C-884A-9ED8-A8CE3593D5E9}"/>
              </a:ext>
            </a:extLst>
          </p:cNvPr>
          <p:cNvSpPr>
            <a:spLocks noChangeArrowheads="1"/>
          </p:cNvSpPr>
          <p:nvPr/>
        </p:nvSpPr>
        <p:spPr bwMode="auto">
          <a:xfrm>
            <a:off x="5609693" y="1734336"/>
            <a:ext cx="171450" cy="171450"/>
          </a:xfrm>
          <a:prstGeom prst="ellipse">
            <a:avLst/>
          </a:prstGeom>
          <a:solidFill>
            <a:srgbClr val="FF0000"/>
          </a:solidFill>
          <a:ln w="28575">
            <a:noFill/>
            <a:round/>
            <a:headEnd/>
            <a:tailEnd/>
          </a:ln>
          <a:effectLst/>
        </p:spPr>
        <p:txBody>
          <a:bodyPr wrap="none" lIns="0" rIns="0" anchor="ctr"/>
          <a:lstStyle/>
          <a:p>
            <a:pPr algn="ctr"/>
            <a:r>
              <a:rPr lang="en-US" sz="1050" b="1" dirty="0">
                <a:solidFill>
                  <a:schemeClr val="bg1"/>
                </a:solidFill>
                <a:latin typeface="Arial" pitchFamily="34" charset="0"/>
                <a:cs typeface="Arial" pitchFamily="34" charset="0"/>
              </a:rPr>
              <a:t>i</a:t>
            </a:r>
          </a:p>
        </p:txBody>
      </p:sp>
      <p:sp>
        <p:nvSpPr>
          <p:cNvPr id="22" name="Oval 17">
            <a:extLst>
              <a:ext uri="{FF2B5EF4-FFF2-40B4-BE49-F238E27FC236}">
                <a16:creationId xmlns:a16="http://schemas.microsoft.com/office/drawing/2014/main" id="{564A4BF9-A84C-B24C-BF98-3A8E1CF01CAE}"/>
              </a:ext>
            </a:extLst>
          </p:cNvPr>
          <p:cNvSpPr>
            <a:spLocks noChangeArrowheads="1"/>
          </p:cNvSpPr>
          <p:nvPr/>
        </p:nvSpPr>
        <p:spPr bwMode="auto">
          <a:xfrm>
            <a:off x="6475996" y="1797215"/>
            <a:ext cx="171450" cy="171450"/>
          </a:xfrm>
          <a:prstGeom prst="ellipse">
            <a:avLst/>
          </a:prstGeom>
          <a:solidFill>
            <a:srgbClr val="FF0000"/>
          </a:solidFill>
          <a:ln w="28575">
            <a:noFill/>
            <a:round/>
            <a:headEnd/>
            <a:tailEnd/>
          </a:ln>
          <a:effectLst/>
        </p:spPr>
        <p:txBody>
          <a:bodyPr wrap="none" lIns="0" rIns="0" anchor="ctr"/>
          <a:lstStyle/>
          <a:p>
            <a:pPr algn="ctr"/>
            <a:endParaRPr lang="en-US" sz="1050" b="1" dirty="0">
              <a:latin typeface="Arial" pitchFamily="34" charset="0"/>
              <a:cs typeface="Arial" pitchFamily="34" charset="0"/>
            </a:endParaRPr>
          </a:p>
        </p:txBody>
      </p:sp>
      <p:sp>
        <p:nvSpPr>
          <p:cNvPr id="23" name="Line 15">
            <a:extLst>
              <a:ext uri="{FF2B5EF4-FFF2-40B4-BE49-F238E27FC236}">
                <a16:creationId xmlns:a16="http://schemas.microsoft.com/office/drawing/2014/main" id="{7EDEA6F7-E99D-4E4D-94B6-95DC584544F9}"/>
              </a:ext>
            </a:extLst>
          </p:cNvPr>
          <p:cNvSpPr>
            <a:spLocks noChangeShapeType="1"/>
          </p:cNvSpPr>
          <p:nvPr/>
        </p:nvSpPr>
        <p:spPr bwMode="auto">
          <a:xfrm flipV="1">
            <a:off x="5686365" y="2251177"/>
            <a:ext cx="285750" cy="57150"/>
          </a:xfrm>
          <a:prstGeom prst="line">
            <a:avLst/>
          </a:prstGeom>
          <a:noFill/>
          <a:ln w="28575">
            <a:solidFill>
              <a:schemeClr val="tx1"/>
            </a:solidFill>
            <a:round/>
            <a:headEnd/>
            <a:tailEnd/>
          </a:ln>
          <a:effectLst/>
        </p:spPr>
        <p:txBody>
          <a:bodyPr/>
          <a:lstStyle/>
          <a:p>
            <a:endParaRPr lang="en-US" sz="1350"/>
          </a:p>
        </p:txBody>
      </p:sp>
      <p:sp>
        <p:nvSpPr>
          <p:cNvPr id="24" name="Oval 17">
            <a:extLst>
              <a:ext uri="{FF2B5EF4-FFF2-40B4-BE49-F238E27FC236}">
                <a16:creationId xmlns:a16="http://schemas.microsoft.com/office/drawing/2014/main" id="{273B53FC-944A-CA41-BD40-49EB636C7FDF}"/>
              </a:ext>
            </a:extLst>
          </p:cNvPr>
          <p:cNvSpPr>
            <a:spLocks noChangeArrowheads="1"/>
          </p:cNvSpPr>
          <p:nvPr/>
        </p:nvSpPr>
        <p:spPr bwMode="auto">
          <a:xfrm>
            <a:off x="5581118" y="2194027"/>
            <a:ext cx="171450" cy="171450"/>
          </a:xfrm>
          <a:prstGeom prst="ellipse">
            <a:avLst/>
          </a:prstGeom>
          <a:solidFill>
            <a:srgbClr val="FF0000"/>
          </a:solidFill>
          <a:ln w="28575">
            <a:noFill/>
            <a:round/>
            <a:headEnd/>
            <a:tailEnd/>
          </a:ln>
          <a:effectLst/>
        </p:spPr>
        <p:txBody>
          <a:bodyPr wrap="none" lIns="0" rIns="0" anchor="ctr"/>
          <a:lstStyle/>
          <a:p>
            <a:pPr algn="ctr"/>
            <a:endParaRPr lang="en-US" sz="1050" b="1"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5" name="Rectangle 23">
                <a:extLst>
                  <a:ext uri="{FF2B5EF4-FFF2-40B4-BE49-F238E27FC236}">
                    <a16:creationId xmlns:a16="http://schemas.microsoft.com/office/drawing/2014/main" id="{D0C2C5FF-3B20-D142-B2C3-6910E819F1E5}"/>
                  </a:ext>
                </a:extLst>
              </p:cNvPr>
              <p:cNvSpPr/>
              <p:nvPr/>
            </p:nvSpPr>
            <p:spPr>
              <a:xfrm>
                <a:off x="7372323" y="3788701"/>
                <a:ext cx="1498295"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dirty="0">
                              <a:solidFill>
                                <a:srgbClr val="008000"/>
                              </a:solidFill>
                              <a:latin typeface="Cambria Math" panose="02040503050406030204" pitchFamily="18" charset="0"/>
                            </a:rPr>
                          </m:ctrlPr>
                        </m:naryPr>
                        <m:sub>
                          <m:r>
                            <m:rPr>
                              <m:brk m:alnAt="7"/>
                            </m:rPr>
                            <a:rPr lang="en-US" i="1" dirty="0">
                              <a:solidFill>
                                <a:srgbClr val="008000"/>
                              </a:solidFill>
                              <a:latin typeface="Cambria Math"/>
                            </a:rPr>
                            <m:t>𝑢</m:t>
                          </m:r>
                          <m:r>
                            <a:rPr lang="en-US" i="1" dirty="0">
                              <a:solidFill>
                                <a:srgbClr val="008000"/>
                              </a:solidFill>
                              <a:latin typeface="Cambria Math"/>
                            </a:rPr>
                            <m:t>∈</m:t>
                          </m:r>
                          <m:r>
                            <a:rPr lang="en-US" i="1" dirty="0">
                              <a:solidFill>
                                <a:srgbClr val="008000"/>
                              </a:solidFill>
                              <a:latin typeface="Cambria Math"/>
                            </a:rPr>
                            <m:t>𝑁</m:t>
                          </m:r>
                        </m:sub>
                        <m:sup/>
                        <m:e>
                          <m:sSub>
                            <m:sSubPr>
                              <m:ctrlPr>
                                <a:rPr lang="en-US" i="1" dirty="0">
                                  <a:solidFill>
                                    <a:srgbClr val="008000"/>
                                  </a:solidFill>
                                  <a:latin typeface="Cambria Math" panose="02040503050406030204" pitchFamily="18" charset="0"/>
                                </a:rPr>
                              </m:ctrlPr>
                            </m:sSubPr>
                            <m:e>
                              <m:r>
                                <a:rPr lang="en-US" i="1" dirty="0">
                                  <a:solidFill>
                                    <a:srgbClr val="008000"/>
                                  </a:solidFill>
                                  <a:latin typeface="Cambria Math"/>
                                </a:rPr>
                                <m:t>𝑘</m:t>
                              </m:r>
                            </m:e>
                            <m:sub>
                              <m:r>
                                <a:rPr lang="en-US" i="1" dirty="0">
                                  <a:solidFill>
                                    <a:srgbClr val="008000"/>
                                  </a:solidFill>
                                  <a:latin typeface="Cambria Math"/>
                                </a:rPr>
                                <m:t>𝑢</m:t>
                              </m:r>
                            </m:sub>
                          </m:sSub>
                        </m:e>
                      </m:nary>
                      <m:r>
                        <a:rPr lang="en-US" i="1" dirty="0">
                          <a:solidFill>
                            <a:srgbClr val="008000"/>
                          </a:solidFill>
                          <a:latin typeface="Cambria Math"/>
                        </a:rPr>
                        <m:t>=2</m:t>
                      </m:r>
                      <m:r>
                        <a:rPr lang="en-US" i="1" dirty="0">
                          <a:solidFill>
                            <a:srgbClr val="008000"/>
                          </a:solidFill>
                          <a:latin typeface="Cambria Math"/>
                        </a:rPr>
                        <m:t>𝑚</m:t>
                      </m:r>
                    </m:oMath>
                  </m:oMathPara>
                </a14:m>
                <a:endParaRPr lang="en-US" dirty="0">
                  <a:solidFill>
                    <a:srgbClr val="008000"/>
                  </a:solidFill>
                </a:endParaRPr>
              </a:p>
            </p:txBody>
          </p:sp>
        </mc:Choice>
        <mc:Fallback xmlns="">
          <p:sp>
            <p:nvSpPr>
              <p:cNvPr id="25" name="Rectangle 23">
                <a:extLst>
                  <a:ext uri="{FF2B5EF4-FFF2-40B4-BE49-F238E27FC236}">
                    <a16:creationId xmlns:a16="http://schemas.microsoft.com/office/drawing/2014/main" id="{D0C2C5FF-3B20-D142-B2C3-6910E819F1E5}"/>
                  </a:ext>
                </a:extLst>
              </p:cNvPr>
              <p:cNvSpPr>
                <a:spLocks noRot="1" noChangeAspect="1" noMove="1" noResize="1" noEditPoints="1" noAdjustHandles="1" noChangeArrowheads="1" noChangeShapeType="1" noTextEdit="1"/>
              </p:cNvSpPr>
              <p:nvPr/>
            </p:nvSpPr>
            <p:spPr>
              <a:xfrm>
                <a:off x="7372323" y="3788701"/>
                <a:ext cx="1498295" cy="764505"/>
              </a:xfrm>
              <a:prstGeom prst="rect">
                <a:avLst/>
              </a:prstGeom>
              <a:blipFill>
                <a:blip r:embed="rId4"/>
                <a:stretch>
                  <a:fillRect l="-47899" t="-122951" b="-170492"/>
                </a:stretch>
              </a:blipFill>
            </p:spPr>
            <p:txBody>
              <a:bodyPr/>
              <a:lstStyle/>
              <a:p>
                <a:r>
                  <a:rPr lang="zh-CN" altLang="en-US">
                    <a:noFill/>
                  </a:rPr>
                  <a:t> </a:t>
                </a:r>
              </a:p>
            </p:txBody>
          </p:sp>
        </mc:Fallback>
      </mc:AlternateContent>
      <p:sp>
        <p:nvSpPr>
          <p:cNvPr id="26" name="TextBox 24">
            <a:extLst>
              <a:ext uri="{FF2B5EF4-FFF2-40B4-BE49-F238E27FC236}">
                <a16:creationId xmlns:a16="http://schemas.microsoft.com/office/drawing/2014/main" id="{DF3FF1C7-36CB-024A-A8AD-34AD8FFE0E07}"/>
              </a:ext>
            </a:extLst>
          </p:cNvPr>
          <p:cNvSpPr txBox="1"/>
          <p:nvPr/>
        </p:nvSpPr>
        <p:spPr>
          <a:xfrm>
            <a:off x="6937862" y="3622727"/>
            <a:ext cx="736099"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Note:</a:t>
            </a:r>
          </a:p>
        </p:txBody>
      </p:sp>
      <p:sp>
        <p:nvSpPr>
          <p:cNvPr id="4" name="文本框 3">
            <a:extLst>
              <a:ext uri="{FF2B5EF4-FFF2-40B4-BE49-F238E27FC236}">
                <a16:creationId xmlns:a16="http://schemas.microsoft.com/office/drawing/2014/main" id="{DFD22D17-7490-184E-97D9-AF598D8EA81A}"/>
              </a:ext>
            </a:extLst>
          </p:cNvPr>
          <p:cNvSpPr txBox="1"/>
          <p:nvPr/>
        </p:nvSpPr>
        <p:spPr>
          <a:xfrm>
            <a:off x="5883271" y="2521700"/>
            <a:ext cx="2426277" cy="461665"/>
          </a:xfrm>
          <a:prstGeom prst="rect">
            <a:avLst/>
          </a:prstGeom>
          <a:noFill/>
        </p:spPr>
        <p:txBody>
          <a:bodyPr wrap="square" rtlCol="0">
            <a:spAutoFit/>
          </a:bodyPr>
          <a:lstStyle/>
          <a:p>
            <a:r>
              <a:rPr kumimoji="1" lang="en-US" altLang="zh-CN" sz="1200" dirty="0"/>
              <a:t>The</a:t>
            </a:r>
            <a:r>
              <a:rPr kumimoji="1" lang="zh-CN" altLang="en-US" sz="1200" dirty="0"/>
              <a:t> </a:t>
            </a:r>
            <a:r>
              <a:rPr kumimoji="1" lang="en-US" altLang="zh-CN" sz="1200" dirty="0"/>
              <a:t>possibility</a:t>
            </a:r>
            <a:r>
              <a:rPr kumimoji="1" lang="zh-CN" altLang="en-US" sz="1200" dirty="0"/>
              <a:t> </a:t>
            </a:r>
            <a:r>
              <a:rPr kumimoji="1" lang="en-US" altLang="zh-CN" sz="1200" dirty="0"/>
              <a:t>of</a:t>
            </a:r>
            <a:r>
              <a:rPr kumimoji="1" lang="zh-CN" altLang="en-US" sz="1200" dirty="0"/>
              <a:t> </a:t>
            </a:r>
            <a:r>
              <a:rPr kumimoji="1" lang="en-US" altLang="zh-CN" sz="1200" dirty="0"/>
              <a:t>one</a:t>
            </a:r>
            <a:r>
              <a:rPr kumimoji="1" lang="zh-CN" altLang="en-US" sz="1200" dirty="0"/>
              <a:t> </a:t>
            </a:r>
            <a:r>
              <a:rPr kumimoji="1" lang="en-US" altLang="zh-CN" sz="1200" dirty="0"/>
              <a:t>edge</a:t>
            </a:r>
            <a:r>
              <a:rPr kumimoji="1" lang="zh-CN" altLang="en-US" sz="1200" dirty="0"/>
              <a:t> </a:t>
            </a:r>
            <a:r>
              <a:rPr kumimoji="1" lang="en-US" altLang="zh-CN" sz="1200" dirty="0"/>
              <a:t>that</a:t>
            </a:r>
            <a:r>
              <a:rPr kumimoji="1" lang="zh-CN" altLang="en-US" sz="1200" dirty="0"/>
              <a:t> </a:t>
            </a:r>
            <a:r>
              <a:rPr kumimoji="1" lang="en-US" altLang="zh-CN" sz="1200" dirty="0"/>
              <a:t>is</a:t>
            </a:r>
            <a:r>
              <a:rPr kumimoji="1" lang="zh-CN" altLang="en-US" sz="1200" dirty="0"/>
              <a:t> </a:t>
            </a:r>
            <a:r>
              <a:rPr kumimoji="1" lang="en-US" altLang="zh-CN" sz="1200" dirty="0"/>
              <a:t>adjacent</a:t>
            </a:r>
            <a:r>
              <a:rPr kumimoji="1" lang="zh-CN" altLang="en-US" sz="1200" dirty="0"/>
              <a:t> </a:t>
            </a:r>
            <a:r>
              <a:rPr kumimoji="1" lang="en-US" altLang="zh-CN" sz="1200" dirty="0"/>
              <a:t>to</a:t>
            </a:r>
            <a:r>
              <a:rPr kumimoji="1" lang="zh-CN" altLang="en-US" sz="1200" dirty="0"/>
              <a:t> </a:t>
            </a:r>
            <a:r>
              <a:rPr kumimoji="1" lang="en-US" altLang="zh-CN" sz="1200" dirty="0"/>
              <a:t>node</a:t>
            </a:r>
            <a:r>
              <a:rPr kumimoji="1" lang="zh-CN" altLang="en-US" sz="1200" dirty="0"/>
              <a:t> </a:t>
            </a:r>
            <a:r>
              <a:rPr kumimoji="1" lang="en-US" altLang="zh-CN" sz="1200" dirty="0"/>
              <a:t>j.</a:t>
            </a:r>
            <a:r>
              <a:rPr kumimoji="1" lang="zh-CN" altLang="en-US" sz="1200" dirty="0"/>
              <a:t>  </a:t>
            </a:r>
          </a:p>
        </p:txBody>
      </p:sp>
      <p:cxnSp>
        <p:nvCxnSpPr>
          <p:cNvPr id="9" name="直线箭头连接符 8">
            <a:extLst>
              <a:ext uri="{FF2B5EF4-FFF2-40B4-BE49-F238E27FC236}">
                <a16:creationId xmlns:a16="http://schemas.microsoft.com/office/drawing/2014/main" id="{B98188F3-193F-D943-B926-0215B0659D09}"/>
              </a:ext>
            </a:extLst>
          </p:cNvPr>
          <p:cNvCxnSpPr/>
          <p:nvPr/>
        </p:nvCxnSpPr>
        <p:spPr>
          <a:xfrm flipH="1">
            <a:off x="5594107" y="2916324"/>
            <a:ext cx="330728" cy="3429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67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12</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t>Network Communities and Modularity </a:t>
            </a:r>
            <a:endParaRPr lang="en-US" altLang="zh-CN" sz="2400" dirty="0">
              <a:solidFill>
                <a:srgbClr val="FF0000"/>
              </a:solidFill>
              <a:ea typeface="宋体" charset="-122"/>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F8EE378-3A16-FA4C-8228-6410E4A90F1D}"/>
                  </a:ext>
                </a:extLst>
              </p:cNvPr>
              <p:cNvSpPr txBox="1">
                <a:spLocks/>
              </p:cNvSpPr>
              <p:nvPr/>
            </p:nvSpPr>
            <p:spPr>
              <a:xfrm>
                <a:off x="628650" y="1130968"/>
                <a:ext cx="7886700" cy="350175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b="1" dirty="0"/>
                  <a:t>Modularity of partitioning S of graph G:</a:t>
                </a:r>
              </a:p>
              <a:p>
                <a:pPr lvl="1" algn="l"/>
                <a:r>
                  <a:rPr lang="en-US" sz="1800" b="1" dirty="0">
                    <a:latin typeface="Times New Roman" pitchFamily="18" charset="0"/>
                    <a:cs typeface="Times New Roman" pitchFamily="18" charset="0"/>
                  </a:rPr>
                  <a:t>Q </a:t>
                </a:r>
                <a:r>
                  <a:rPr lang="en-US" sz="1800" b="1" dirty="0">
                    <a:latin typeface="Times New Roman" pitchFamily="18" charset="0"/>
                    <a:cs typeface="Times New Roman" pitchFamily="18" charset="0"/>
                    <a:sym typeface="Symbol"/>
                  </a:rPr>
                  <a:t></a:t>
                </a:r>
                <a:r>
                  <a:rPr lang="en-US" sz="1800" b="1" dirty="0">
                    <a:latin typeface="Times New Roman" pitchFamily="18" charset="0"/>
                    <a:cs typeface="Times New Roman" pitchFamily="18" charset="0"/>
                  </a:rPr>
                  <a:t> ∑</a:t>
                </a:r>
                <a:r>
                  <a:rPr lang="en-US" sz="1800" b="1" i="1" baseline="-25000" dirty="0">
                    <a:latin typeface="Times New Roman" pitchFamily="18" charset="0"/>
                    <a:cs typeface="Times New Roman" pitchFamily="18" charset="0"/>
                  </a:rPr>
                  <a:t>s</a:t>
                </a:r>
                <a:r>
                  <a:rPr lang="en-US" sz="1800" b="1" i="1" baseline="-25000" dirty="0">
                    <a:latin typeface="Times New Roman" pitchFamily="18" charset="0"/>
                    <a:cs typeface="Times New Roman" pitchFamily="18" charset="0"/>
                    <a:sym typeface="Symbol"/>
                  </a:rPr>
                  <a:t> S</a:t>
                </a:r>
                <a:r>
                  <a:rPr lang="en-US" sz="1800" b="1" dirty="0">
                    <a:latin typeface="Times New Roman" pitchFamily="18" charset="0"/>
                    <a:cs typeface="Times New Roman" pitchFamily="18" charset="0"/>
                  </a:rPr>
                  <a:t> [ (# edges within group </a:t>
                </a:r>
                <a:r>
                  <a:rPr lang="en-US" sz="1800" b="1" i="1" dirty="0">
                    <a:latin typeface="Times New Roman" pitchFamily="18" charset="0"/>
                    <a:cs typeface="Times New Roman" pitchFamily="18" charset="0"/>
                  </a:rPr>
                  <a:t>s</a:t>
                </a:r>
                <a:r>
                  <a:rPr lang="en-US" sz="1800" b="1" dirty="0">
                    <a:latin typeface="Times New Roman" pitchFamily="18" charset="0"/>
                    <a:cs typeface="Times New Roman" pitchFamily="18" charset="0"/>
                  </a:rPr>
                  <a:t>) – 	</a:t>
                </a:r>
                <a:br>
                  <a:rPr lang="en-US" sz="1800" b="1" dirty="0">
                    <a:latin typeface="Times New Roman" pitchFamily="18" charset="0"/>
                    <a:cs typeface="Times New Roman" pitchFamily="18" charset="0"/>
                  </a:rPr>
                </a:br>
                <a:r>
                  <a:rPr lang="en-US" sz="1800" b="1" dirty="0">
                    <a:latin typeface="Times New Roman" pitchFamily="18" charset="0"/>
                    <a:cs typeface="Times New Roman" pitchFamily="18" charset="0"/>
                  </a:rPr>
                  <a:t>                   (expected # edges within group </a:t>
                </a:r>
                <a:r>
                  <a:rPr lang="en-US" sz="1800" b="1" i="1" dirty="0">
                    <a:latin typeface="Times New Roman" pitchFamily="18" charset="0"/>
                    <a:cs typeface="Times New Roman" pitchFamily="18" charset="0"/>
                  </a:rPr>
                  <a:t>s</a:t>
                </a:r>
                <a:r>
                  <a:rPr lang="en-US" sz="1800" b="1" dirty="0">
                    <a:latin typeface="Times New Roman" pitchFamily="18" charset="0"/>
                    <a:cs typeface="Times New Roman" pitchFamily="18" charset="0"/>
                  </a:rPr>
                  <a:t>) ]</a:t>
                </a:r>
              </a:p>
              <a:p>
                <a:pPr lvl="1" algn="l"/>
                <a:endParaRPr lang="en-US" sz="1800" b="1" dirty="0">
                  <a:latin typeface="Times New Roman" pitchFamily="18" charset="0"/>
                  <a:cs typeface="Times New Roman" pitchFamily="18" charset="0"/>
                </a:endParaRPr>
              </a:p>
              <a:p>
                <a:pPr lvl="1" algn="l"/>
                <a14:m>
                  <m:oMathPara xmlns:m="http://schemas.openxmlformats.org/officeDocument/2006/math">
                    <m:oMathParaPr>
                      <m:jc m:val="left"/>
                    </m:oMathParaPr>
                    <m:oMath xmlns:m="http://schemas.openxmlformats.org/officeDocument/2006/math">
                      <m:r>
                        <a:rPr lang="en-US" sz="1800" b="1" i="1" smtClean="0">
                          <a:latin typeface="Cambria Math"/>
                        </a:rPr>
                        <m:t>𝑸</m:t>
                      </m:r>
                      <m:d>
                        <m:dPr>
                          <m:ctrlPr>
                            <a:rPr lang="en-US" sz="1800" b="1" i="1" smtClean="0">
                              <a:latin typeface="Cambria Math" panose="02040503050406030204" pitchFamily="18" charset="0"/>
                            </a:rPr>
                          </m:ctrlPr>
                        </m:dPr>
                        <m:e>
                          <m:r>
                            <a:rPr lang="en-US" sz="1800" b="1" i="1" smtClean="0">
                              <a:latin typeface="Cambria Math"/>
                            </a:rPr>
                            <m:t>𝑮</m:t>
                          </m:r>
                          <m:r>
                            <a:rPr lang="en-US" sz="1800" b="1" i="1" smtClean="0">
                              <a:latin typeface="Cambria Math"/>
                            </a:rPr>
                            <m:t>,</m:t>
                          </m:r>
                          <m:r>
                            <a:rPr lang="en-US" sz="1800" b="1" i="1" smtClean="0">
                              <a:latin typeface="Cambria Math"/>
                            </a:rPr>
                            <m:t>𝑺</m:t>
                          </m:r>
                        </m:e>
                      </m:d>
                      <m:r>
                        <a:rPr lang="en-US" sz="1800" b="1" i="1" smtClean="0">
                          <a:latin typeface="Cambria Math"/>
                        </a:rPr>
                        <m:t>=</m:t>
                      </m:r>
                      <m:f>
                        <m:fPr>
                          <m:ctrlPr>
                            <a:rPr lang="en-US" sz="1800" b="1" i="1" smtClean="0">
                              <a:latin typeface="Cambria Math" panose="02040503050406030204" pitchFamily="18" charset="0"/>
                            </a:rPr>
                          </m:ctrlPr>
                        </m:fPr>
                        <m:num>
                          <m:r>
                            <a:rPr lang="en-US" sz="1800" b="1" i="1" smtClean="0">
                              <a:latin typeface="Cambria Math"/>
                            </a:rPr>
                            <m:t>𝟏</m:t>
                          </m:r>
                        </m:num>
                        <m:den>
                          <m:r>
                            <a:rPr lang="en-US" sz="1800" b="1" i="1" smtClean="0">
                              <a:latin typeface="Cambria Math"/>
                            </a:rPr>
                            <m:t>𝟐</m:t>
                          </m:r>
                          <m:r>
                            <a:rPr lang="en-US" sz="1800" b="1" i="1" smtClean="0">
                              <a:latin typeface="Cambria Math"/>
                            </a:rPr>
                            <m:t>𝒎</m:t>
                          </m:r>
                        </m:den>
                      </m:f>
                      <m:nary>
                        <m:naryPr>
                          <m:chr m:val="∑"/>
                          <m:supHide m:val="on"/>
                          <m:ctrlPr>
                            <a:rPr lang="en-US" sz="1800" b="1" i="1" smtClean="0">
                              <a:latin typeface="Cambria Math" panose="02040503050406030204" pitchFamily="18" charset="0"/>
                            </a:rPr>
                          </m:ctrlPr>
                        </m:naryPr>
                        <m:sub>
                          <m:r>
                            <m:rPr>
                              <m:brk m:alnAt="7"/>
                            </m:rPr>
                            <a:rPr lang="en-US" sz="1800" b="1" i="1" smtClean="0">
                              <a:latin typeface="Cambria Math"/>
                            </a:rPr>
                            <m:t>𝒔</m:t>
                          </m:r>
                          <m:r>
                            <a:rPr lang="en-US" sz="1800" b="1" i="1" smtClean="0">
                              <a:latin typeface="Cambria Math"/>
                            </a:rPr>
                            <m:t>∈</m:t>
                          </m:r>
                          <m:r>
                            <a:rPr lang="en-US" sz="1800" b="1" i="1" smtClean="0">
                              <a:latin typeface="Cambria Math"/>
                            </a:rPr>
                            <m:t>𝑺</m:t>
                          </m:r>
                        </m:sub>
                        <m:sup/>
                        <m:e>
                          <m:nary>
                            <m:naryPr>
                              <m:chr m:val="∑"/>
                              <m:supHide m:val="on"/>
                              <m:ctrlPr>
                                <a:rPr lang="en-US" sz="1800" b="1" i="1" smtClean="0">
                                  <a:latin typeface="Cambria Math" panose="02040503050406030204" pitchFamily="18" charset="0"/>
                                </a:rPr>
                              </m:ctrlPr>
                            </m:naryPr>
                            <m:sub>
                              <m:r>
                                <m:rPr>
                                  <m:brk m:alnAt="7"/>
                                </m:rPr>
                                <a:rPr lang="en-US" sz="1800" b="1" i="1" smtClean="0">
                                  <a:latin typeface="Cambria Math"/>
                                </a:rPr>
                                <m:t>𝒊</m:t>
                              </m:r>
                              <m:r>
                                <a:rPr lang="en-US" sz="1800" b="1" i="1" smtClean="0">
                                  <a:latin typeface="Cambria Math"/>
                                </a:rPr>
                                <m:t>∈</m:t>
                              </m:r>
                              <m:r>
                                <a:rPr lang="en-US" sz="1800" b="1" i="1" smtClean="0">
                                  <a:latin typeface="Cambria Math"/>
                                </a:rPr>
                                <m:t>𝒔</m:t>
                              </m:r>
                            </m:sub>
                            <m:sup/>
                            <m:e>
                              <m:nary>
                                <m:naryPr>
                                  <m:chr m:val="∑"/>
                                  <m:supHide m:val="on"/>
                                  <m:ctrlPr>
                                    <a:rPr lang="en-US" sz="1800" b="1" i="1" smtClean="0">
                                      <a:latin typeface="Cambria Math" panose="02040503050406030204" pitchFamily="18" charset="0"/>
                                    </a:rPr>
                                  </m:ctrlPr>
                                </m:naryPr>
                                <m:sub>
                                  <m:r>
                                    <m:rPr>
                                      <m:brk m:alnAt="7"/>
                                    </m:rPr>
                                    <a:rPr lang="en-US" sz="1800" b="1" i="1" smtClean="0">
                                      <a:latin typeface="Cambria Math"/>
                                    </a:rPr>
                                    <m:t>𝒋</m:t>
                                  </m:r>
                                  <m:r>
                                    <a:rPr lang="en-US" sz="1800" b="1" i="1" smtClean="0">
                                      <a:latin typeface="Cambria Math"/>
                                    </a:rPr>
                                    <m:t>∈</m:t>
                                  </m:r>
                                  <m:r>
                                    <a:rPr lang="en-US" sz="1800" b="1" i="1" smtClean="0">
                                      <a:latin typeface="Cambria Math"/>
                                    </a:rPr>
                                    <m:t>𝒔</m:t>
                                  </m:r>
                                </m:sub>
                                <m:sup/>
                                <m:e>
                                  <m:d>
                                    <m:dPr>
                                      <m:ctrlPr>
                                        <a:rPr lang="en-US" sz="1800" b="1" i="1" smtClean="0">
                                          <a:latin typeface="Cambria Math" panose="02040503050406030204" pitchFamily="18" charset="0"/>
                                        </a:rPr>
                                      </m:ctrlPr>
                                    </m:dPr>
                                    <m:e>
                                      <m:sSub>
                                        <m:sSubPr>
                                          <m:ctrlPr>
                                            <a:rPr lang="en-US" sz="1800" b="1" i="1">
                                              <a:latin typeface="Cambria Math" panose="02040503050406030204" pitchFamily="18" charset="0"/>
                                            </a:rPr>
                                          </m:ctrlPr>
                                        </m:sSubPr>
                                        <m:e>
                                          <m:r>
                                            <a:rPr lang="en-US" sz="1800" b="1" i="1">
                                              <a:latin typeface="Cambria Math"/>
                                            </a:rPr>
                                            <m:t>𝑨</m:t>
                                          </m:r>
                                        </m:e>
                                        <m:sub>
                                          <m:r>
                                            <a:rPr lang="en-US" sz="1800" b="1" i="1">
                                              <a:latin typeface="Cambria Math"/>
                                            </a:rPr>
                                            <m:t>𝒊𝒋</m:t>
                                          </m:r>
                                        </m:sub>
                                      </m:sSub>
                                      <m:r>
                                        <a:rPr lang="en-US" sz="1800" b="1" i="1">
                                          <a:latin typeface="Cambria Math"/>
                                        </a:rPr>
                                        <m:t>−</m:t>
                                      </m:r>
                                      <m:f>
                                        <m:fPr>
                                          <m:ctrlPr>
                                            <a:rPr lang="en-US" sz="1800" b="1" i="1">
                                              <a:latin typeface="Cambria Math" panose="02040503050406030204" pitchFamily="18" charset="0"/>
                                            </a:rPr>
                                          </m:ctrlPr>
                                        </m:fPr>
                                        <m:num>
                                          <m:sSub>
                                            <m:sSubPr>
                                              <m:ctrlPr>
                                                <a:rPr lang="en-US" sz="1800" b="1" i="1">
                                                  <a:latin typeface="Cambria Math" panose="02040503050406030204" pitchFamily="18" charset="0"/>
                                                </a:rPr>
                                              </m:ctrlPr>
                                            </m:sSubPr>
                                            <m:e>
                                              <m:r>
                                                <a:rPr lang="en-US" sz="1800" b="1" i="1">
                                                  <a:latin typeface="Cambria Math"/>
                                                </a:rPr>
                                                <m:t>𝒌</m:t>
                                              </m:r>
                                            </m:e>
                                            <m:sub>
                                              <m:r>
                                                <a:rPr lang="en-US" sz="1800" b="1" i="1">
                                                  <a:latin typeface="Cambria Math"/>
                                                </a:rPr>
                                                <m:t>𝒊</m:t>
                                              </m:r>
                                            </m:sub>
                                          </m:sSub>
                                          <m:sSub>
                                            <m:sSubPr>
                                              <m:ctrlPr>
                                                <a:rPr lang="en-US" sz="1800" b="1" i="1">
                                                  <a:latin typeface="Cambria Math" panose="02040503050406030204" pitchFamily="18" charset="0"/>
                                                </a:rPr>
                                              </m:ctrlPr>
                                            </m:sSubPr>
                                            <m:e>
                                              <m:r>
                                                <a:rPr lang="en-US" sz="1800" b="1" i="1">
                                                  <a:latin typeface="Cambria Math"/>
                                                </a:rPr>
                                                <m:t>𝒌</m:t>
                                              </m:r>
                                            </m:e>
                                            <m:sub>
                                              <m:r>
                                                <a:rPr lang="en-US" sz="1800" b="1" i="1">
                                                  <a:latin typeface="Cambria Math"/>
                                                </a:rPr>
                                                <m:t>𝒋</m:t>
                                              </m:r>
                                            </m:sub>
                                          </m:sSub>
                                        </m:num>
                                        <m:den>
                                          <m:r>
                                            <a:rPr lang="en-US" sz="1800" b="1" i="1">
                                              <a:latin typeface="Cambria Math"/>
                                            </a:rPr>
                                            <m:t>𝟐</m:t>
                                          </m:r>
                                          <m:r>
                                            <a:rPr lang="en-US" sz="1800" b="1" i="1">
                                              <a:latin typeface="Cambria Math"/>
                                            </a:rPr>
                                            <m:t>𝒎</m:t>
                                          </m:r>
                                        </m:den>
                                      </m:f>
                                    </m:e>
                                  </m:d>
                                </m:e>
                              </m:nary>
                            </m:e>
                          </m:nary>
                        </m:e>
                      </m:nary>
                    </m:oMath>
                  </m:oMathPara>
                </a14:m>
                <a:endParaRPr lang="en-US" sz="1800" b="1" i="1" dirty="0">
                  <a:latin typeface="Cambria Math"/>
                </a:endParaRPr>
              </a:p>
              <a:p>
                <a:pPr lvl="8" algn="l"/>
                <a:endParaRPr lang="en-US" dirty="0"/>
              </a:p>
              <a:p>
                <a:pPr lvl="8" algn="l"/>
                <a:endParaRPr lang="en-US" b="1" dirty="0">
                  <a:solidFill>
                    <a:schemeClr val="accent4"/>
                  </a:solidFill>
                </a:endParaRPr>
              </a:p>
              <a:p>
                <a:pPr algn="l"/>
                <a:r>
                  <a:rPr lang="en-US" b="1" dirty="0">
                    <a:solidFill>
                      <a:srgbClr val="D60093"/>
                    </a:solidFill>
                  </a:rPr>
                  <a:t>Modularity values take range [−1,1]</a:t>
                </a:r>
              </a:p>
              <a:p>
                <a:pPr lvl="1" algn="l"/>
                <a:r>
                  <a:rPr lang="en-US" sz="1900" dirty="0"/>
                  <a:t>It is positive if the number of edges within </a:t>
                </a:r>
                <a:br>
                  <a:rPr lang="en-US" sz="1900" dirty="0"/>
                </a:br>
                <a:r>
                  <a:rPr lang="en-US" sz="1900" dirty="0"/>
                  <a:t>groups exceeds the expected number</a:t>
                </a:r>
              </a:p>
              <a:p>
                <a:pPr lvl="1" algn="l"/>
                <a:r>
                  <a:rPr lang="en-US" sz="1900" b="1" dirty="0"/>
                  <a:t>0.3-0.7&lt;Q</a:t>
                </a:r>
                <a:r>
                  <a:rPr lang="en-US" sz="1900" dirty="0"/>
                  <a:t> means significant community structure</a:t>
                </a:r>
              </a:p>
            </p:txBody>
          </p:sp>
        </mc:Choice>
        <mc:Fallback xmlns="">
          <p:sp>
            <p:nvSpPr>
              <p:cNvPr id="10" name="Content Placeholder 2">
                <a:extLst>
                  <a:ext uri="{FF2B5EF4-FFF2-40B4-BE49-F238E27FC236}">
                    <a16:creationId xmlns:a16="http://schemas.microsoft.com/office/drawing/2014/main" id="{5F8EE378-3A16-FA4C-8228-6410E4A90F1D}"/>
                  </a:ext>
                </a:extLst>
              </p:cNvPr>
              <p:cNvSpPr txBox="1">
                <a:spLocks noRot="1" noChangeAspect="1" noMove="1" noResize="1" noEditPoints="1" noAdjustHandles="1" noChangeArrowheads="1" noChangeShapeType="1" noTextEdit="1"/>
              </p:cNvSpPr>
              <p:nvPr/>
            </p:nvSpPr>
            <p:spPr>
              <a:xfrm>
                <a:off x="628650" y="1130968"/>
                <a:ext cx="7886700" cy="3501755"/>
              </a:xfrm>
              <a:prstGeom prst="rect">
                <a:avLst/>
              </a:prstGeom>
              <a:blipFill>
                <a:blip r:embed="rId3"/>
                <a:stretch>
                  <a:fillRect l="-643" t="-1812" b="-2899"/>
                </a:stretch>
              </a:blipFill>
            </p:spPr>
            <p:txBody>
              <a:bodyPr/>
              <a:lstStyle/>
              <a:p>
                <a:r>
                  <a:rPr lang="zh-CN" altLang="en-US">
                    <a:noFill/>
                  </a:rPr>
                  <a:t> </a:t>
                </a:r>
              </a:p>
            </p:txBody>
          </p:sp>
        </mc:Fallback>
      </mc:AlternateContent>
      <p:sp>
        <p:nvSpPr>
          <p:cNvPr id="12" name="TextBox 11">
            <a:extLst>
              <a:ext uri="{FF2B5EF4-FFF2-40B4-BE49-F238E27FC236}">
                <a16:creationId xmlns:a16="http://schemas.microsoft.com/office/drawing/2014/main" id="{D9B03654-0DCE-0A40-B119-B0C56261E677}"/>
              </a:ext>
            </a:extLst>
          </p:cNvPr>
          <p:cNvSpPr txBox="1"/>
          <p:nvPr/>
        </p:nvSpPr>
        <p:spPr>
          <a:xfrm>
            <a:off x="4971045" y="2576787"/>
            <a:ext cx="1172116" cy="507831"/>
          </a:xfrm>
          <a:prstGeom prst="rect">
            <a:avLst/>
          </a:prstGeom>
          <a:noFill/>
        </p:spPr>
        <p:txBody>
          <a:bodyPr wrap="none" rtlCol="0">
            <a:spAutoFit/>
          </a:bodyPr>
          <a:lstStyle/>
          <a:p>
            <a:r>
              <a:rPr lang="en-US" sz="1350" dirty="0" err="1">
                <a:solidFill>
                  <a:srgbClr val="008000"/>
                </a:solidFill>
                <a:latin typeface="Arial" pitchFamily="34" charset="0"/>
                <a:cs typeface="Arial" pitchFamily="34" charset="0"/>
              </a:rPr>
              <a:t>A</a:t>
            </a:r>
            <a:r>
              <a:rPr lang="en-US" sz="1350" baseline="-25000" dirty="0" err="1">
                <a:solidFill>
                  <a:srgbClr val="008000"/>
                </a:solidFill>
                <a:latin typeface="Arial" pitchFamily="34" charset="0"/>
                <a:cs typeface="Arial" pitchFamily="34" charset="0"/>
              </a:rPr>
              <a:t>ij</a:t>
            </a:r>
            <a:r>
              <a:rPr lang="en-US" sz="1350" dirty="0">
                <a:solidFill>
                  <a:srgbClr val="008000"/>
                </a:solidFill>
                <a:latin typeface="Arial" pitchFamily="34" charset="0"/>
                <a:cs typeface="Arial" pitchFamily="34" charset="0"/>
              </a:rPr>
              <a:t> = 1 if </a:t>
            </a:r>
            <a:r>
              <a:rPr lang="en-US" sz="1350" dirty="0" err="1">
                <a:solidFill>
                  <a:srgbClr val="008000"/>
                </a:solidFill>
                <a:latin typeface="Arial" pitchFamily="34" charset="0"/>
                <a:cs typeface="Arial" pitchFamily="34" charset="0"/>
              </a:rPr>
              <a:t>i</a:t>
            </a:r>
            <a:r>
              <a:rPr lang="en-US" sz="1350" dirty="0" err="1">
                <a:solidFill>
                  <a:srgbClr val="008000"/>
                </a:solidFill>
                <a:latin typeface="Arial" pitchFamily="34" charset="0"/>
                <a:cs typeface="Arial" pitchFamily="34" charset="0"/>
                <a:sym typeface="Symbol"/>
              </a:rPr>
              <a:t>j</a:t>
            </a:r>
            <a:r>
              <a:rPr lang="en-US" sz="1350" dirty="0">
                <a:solidFill>
                  <a:srgbClr val="008000"/>
                </a:solidFill>
                <a:latin typeface="Arial" pitchFamily="34" charset="0"/>
                <a:cs typeface="Arial" pitchFamily="34" charset="0"/>
                <a:sym typeface="Symbol"/>
              </a:rPr>
              <a:t>, </a:t>
            </a:r>
            <a:br>
              <a:rPr lang="en-US" sz="1350" dirty="0">
                <a:solidFill>
                  <a:srgbClr val="008000"/>
                </a:solidFill>
                <a:latin typeface="Arial" pitchFamily="34" charset="0"/>
                <a:cs typeface="Arial" pitchFamily="34" charset="0"/>
                <a:sym typeface="Symbol"/>
              </a:rPr>
            </a:br>
            <a:r>
              <a:rPr lang="en-US" sz="1350" dirty="0">
                <a:solidFill>
                  <a:srgbClr val="008000"/>
                </a:solidFill>
                <a:latin typeface="Arial" pitchFamily="34" charset="0"/>
                <a:cs typeface="Arial" pitchFamily="34" charset="0"/>
                <a:sym typeface="Symbol"/>
              </a:rPr>
              <a:t>        0 else</a:t>
            </a:r>
            <a:endParaRPr lang="en-US" sz="1350" dirty="0">
              <a:solidFill>
                <a:srgbClr val="008000"/>
              </a:solidFill>
              <a:latin typeface="Arial" pitchFamily="34" charset="0"/>
              <a:cs typeface="Arial" pitchFamily="34" charset="0"/>
            </a:endParaRPr>
          </a:p>
        </p:txBody>
      </p:sp>
      <p:sp>
        <p:nvSpPr>
          <p:cNvPr id="13" name="Left Brace 13">
            <a:extLst>
              <a:ext uri="{FF2B5EF4-FFF2-40B4-BE49-F238E27FC236}">
                <a16:creationId xmlns:a16="http://schemas.microsoft.com/office/drawing/2014/main" id="{1B76C788-A7BA-8040-AE5A-DC4DEFC4D117}"/>
              </a:ext>
            </a:extLst>
          </p:cNvPr>
          <p:cNvSpPr/>
          <p:nvPr/>
        </p:nvSpPr>
        <p:spPr>
          <a:xfrm rot="16200000">
            <a:off x="2088788" y="2699702"/>
            <a:ext cx="100013" cy="400050"/>
          </a:xfrm>
          <a:prstGeom prst="leftBrace">
            <a:avLst>
              <a:gd name="adj1" fmla="val 94048"/>
              <a:gd name="adj2" fmla="val 5019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14" name="TextBox 14">
            <a:extLst>
              <a:ext uri="{FF2B5EF4-FFF2-40B4-BE49-F238E27FC236}">
                <a16:creationId xmlns:a16="http://schemas.microsoft.com/office/drawing/2014/main" id="{9D496499-F4C9-2E49-A611-94D57D9E9CEA}"/>
              </a:ext>
            </a:extLst>
          </p:cNvPr>
          <p:cNvSpPr txBox="1"/>
          <p:nvPr/>
        </p:nvSpPr>
        <p:spPr>
          <a:xfrm>
            <a:off x="1010653" y="2899727"/>
            <a:ext cx="2194832" cy="300082"/>
          </a:xfrm>
          <a:prstGeom prst="rect">
            <a:avLst/>
          </a:prstGeom>
          <a:noFill/>
        </p:spPr>
        <p:txBody>
          <a:bodyPr wrap="none" rtlCol="0">
            <a:spAutoFit/>
          </a:bodyPr>
          <a:lstStyle/>
          <a:p>
            <a:r>
              <a:rPr lang="en-US" sz="1350" dirty="0">
                <a:solidFill>
                  <a:srgbClr val="008000"/>
                </a:solidFill>
                <a:latin typeface="Arial" pitchFamily="34" charset="0"/>
                <a:cs typeface="Arial" pitchFamily="34" charset="0"/>
              </a:rPr>
              <a:t>Normalizing cost.: -1&lt;Q&lt;1</a:t>
            </a:r>
          </a:p>
        </p:txBody>
      </p:sp>
    </p:spTree>
    <p:extLst>
      <p:ext uri="{BB962C8B-B14F-4D97-AF65-F5344CB8AC3E}">
        <p14:creationId xmlns:p14="http://schemas.microsoft.com/office/powerpoint/2010/main" val="2652683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13</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t>Network Communities and Modularity </a:t>
            </a:r>
            <a:endParaRPr lang="en-US" altLang="zh-CN" sz="2400" dirty="0">
              <a:solidFill>
                <a:srgbClr val="FF0000"/>
              </a:solidFill>
              <a:ea typeface="宋体" charset="-122"/>
            </a:endParaRPr>
          </a:p>
        </p:txBody>
      </p:sp>
      <p:pic>
        <p:nvPicPr>
          <p:cNvPr id="11" name="Picture 2">
            <a:extLst>
              <a:ext uri="{FF2B5EF4-FFF2-40B4-BE49-F238E27FC236}">
                <a16:creationId xmlns:a16="http://schemas.microsoft.com/office/drawing/2014/main" id="{B1E87238-B067-6540-B54E-BB5A57437424}"/>
              </a:ext>
            </a:extLst>
          </p:cNvPr>
          <p:cNvPicPr>
            <a:picLocks noChangeAspect="1" noChangeArrowheads="1"/>
          </p:cNvPicPr>
          <p:nvPr/>
        </p:nvPicPr>
        <p:blipFill>
          <a:blip r:embed="rId3" cstate="print"/>
          <a:srcRect/>
          <a:stretch>
            <a:fillRect/>
          </a:stretch>
        </p:blipFill>
        <p:spPr bwMode="auto">
          <a:xfrm rot="5400000">
            <a:off x="2821621" y="-283834"/>
            <a:ext cx="2857500" cy="6683115"/>
          </a:xfrm>
          <a:prstGeom prst="rect">
            <a:avLst/>
          </a:prstGeom>
          <a:noFill/>
          <a:ln w="9525">
            <a:noFill/>
            <a:miter lim="800000"/>
            <a:headEnd/>
            <a:tailEnd/>
          </a:ln>
        </p:spPr>
      </p:pic>
      <p:sp>
        <p:nvSpPr>
          <p:cNvPr id="15" name="Content Placeholder 2">
            <a:extLst>
              <a:ext uri="{FF2B5EF4-FFF2-40B4-BE49-F238E27FC236}">
                <a16:creationId xmlns:a16="http://schemas.microsoft.com/office/drawing/2014/main" id="{FDFD6681-F224-F64B-8F5B-35462B5C2632}"/>
              </a:ext>
            </a:extLst>
          </p:cNvPr>
          <p:cNvSpPr txBox="1">
            <a:spLocks/>
          </p:cNvSpPr>
          <p:nvPr/>
        </p:nvSpPr>
        <p:spPr>
          <a:xfrm>
            <a:off x="571500" y="999927"/>
            <a:ext cx="6172200" cy="108585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2500" b="1" dirty="0">
                <a:solidFill>
                  <a:srgbClr val="D60093"/>
                </a:solidFill>
              </a:rPr>
              <a:t>Modularity is useful for selecting the </a:t>
            </a:r>
            <a:br>
              <a:rPr lang="en-US" sz="2500" b="1" dirty="0">
                <a:solidFill>
                  <a:srgbClr val="D60093"/>
                </a:solidFill>
              </a:rPr>
            </a:br>
            <a:r>
              <a:rPr lang="en-US" sz="2500" b="1" dirty="0">
                <a:solidFill>
                  <a:srgbClr val="D60093"/>
                </a:solidFill>
              </a:rPr>
              <a:t>number of clusters:</a:t>
            </a:r>
          </a:p>
        </p:txBody>
      </p:sp>
    </p:spTree>
    <p:extLst>
      <p:ext uri="{BB962C8B-B14F-4D97-AF65-F5344CB8AC3E}">
        <p14:creationId xmlns:p14="http://schemas.microsoft.com/office/powerpoint/2010/main" val="2490021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14</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400" dirty="0">
                <a:ea typeface="宋体" charset="-122"/>
              </a:rPr>
              <a:t>Edge “Betweenness”  and Community Structure</a:t>
            </a:r>
            <a:endParaRPr lang="en-US" altLang="zh-CN" sz="2400" dirty="0">
              <a:solidFill>
                <a:srgbClr val="FF0000"/>
              </a:solidFill>
              <a:ea typeface="宋体" charset="-122"/>
            </a:endParaRPr>
          </a:p>
        </p:txBody>
      </p:sp>
      <p:sp>
        <p:nvSpPr>
          <p:cNvPr id="9" name="Rectangle 3">
            <a:extLst>
              <a:ext uri="{FF2B5EF4-FFF2-40B4-BE49-F238E27FC236}">
                <a16:creationId xmlns:a16="http://schemas.microsoft.com/office/drawing/2014/main" id="{86271C6A-BA6E-2A40-A700-C7FD7CE42F68}"/>
              </a:ext>
            </a:extLst>
          </p:cNvPr>
          <p:cNvSpPr txBox="1">
            <a:spLocks noChangeArrowheads="1"/>
          </p:cNvSpPr>
          <p:nvPr/>
        </p:nvSpPr>
        <p:spPr>
          <a:xfrm>
            <a:off x="389408" y="973023"/>
            <a:ext cx="8288975" cy="3727127"/>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r>
              <a:rPr lang="en-US" altLang="zh-CN" b="1" dirty="0">
                <a:ea typeface="宋体" charset="-122"/>
              </a:rPr>
              <a:t>Edge Betweenness:</a:t>
            </a:r>
            <a:r>
              <a:rPr lang="en-US" altLang="zh-CN" dirty="0">
                <a:ea typeface="宋体" charset="-122"/>
              </a:rPr>
              <a:t> </a:t>
            </a:r>
          </a:p>
          <a:p>
            <a:pPr algn="just"/>
            <a:r>
              <a:rPr lang="en-US" altLang="zh-CN" dirty="0">
                <a:ea typeface="宋体" charset="-122"/>
              </a:rPr>
              <a:t>      For each edge, the edge betweenness is the number of shortest paths between pairs of vertices that run along it. </a:t>
            </a:r>
          </a:p>
          <a:p>
            <a:pPr algn="just"/>
            <a:endParaRPr lang="en-US" altLang="zh-CN" dirty="0">
              <a:ea typeface="宋体" charset="-122"/>
            </a:endParaRPr>
          </a:p>
          <a:p>
            <a:pPr algn="just"/>
            <a:endParaRPr lang="en-US" altLang="zh-CN" dirty="0">
              <a:ea typeface="宋体" charset="-122"/>
            </a:endParaRPr>
          </a:p>
          <a:p>
            <a:pPr algn="just"/>
            <a:endParaRPr lang="en-US" altLang="zh-CN" dirty="0">
              <a:ea typeface="宋体" charset="-122"/>
            </a:endParaRPr>
          </a:p>
        </p:txBody>
      </p:sp>
      <p:grpSp>
        <p:nvGrpSpPr>
          <p:cNvPr id="10" name="Group 14">
            <a:extLst>
              <a:ext uri="{FF2B5EF4-FFF2-40B4-BE49-F238E27FC236}">
                <a16:creationId xmlns:a16="http://schemas.microsoft.com/office/drawing/2014/main" id="{B749753C-ACB4-C74E-A2DF-0A9B5AD163E0}"/>
              </a:ext>
            </a:extLst>
          </p:cNvPr>
          <p:cNvGrpSpPr/>
          <p:nvPr/>
        </p:nvGrpSpPr>
        <p:grpSpPr>
          <a:xfrm>
            <a:off x="4298482" y="1860528"/>
            <a:ext cx="2270760" cy="975360"/>
            <a:chOff x="6088632" y="2606040"/>
            <a:chExt cx="2270760" cy="975360"/>
          </a:xfrm>
        </p:grpSpPr>
        <p:cxnSp>
          <p:nvCxnSpPr>
            <p:cNvPr id="11" name="Straight Arrow Connector 15">
              <a:extLst>
                <a:ext uri="{FF2B5EF4-FFF2-40B4-BE49-F238E27FC236}">
                  <a16:creationId xmlns:a16="http://schemas.microsoft.com/office/drawing/2014/main" id="{C9538274-C1DC-034D-AE4F-71193A371B5A}"/>
                </a:ext>
              </a:extLst>
            </p:cNvPr>
            <p:cNvCxnSpPr>
              <a:stCxn id="32" idx="5"/>
              <a:endCxn id="18" idx="1"/>
            </p:cNvCxnSpPr>
            <p:nvPr/>
          </p:nvCxnSpPr>
          <p:spPr>
            <a:xfrm>
              <a:off x="6701930" y="2762138"/>
              <a:ext cx="304772" cy="25697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Arrow Connector 16">
              <a:extLst>
                <a:ext uri="{FF2B5EF4-FFF2-40B4-BE49-F238E27FC236}">
                  <a16:creationId xmlns:a16="http://schemas.microsoft.com/office/drawing/2014/main" id="{2342C858-D179-E344-A0C1-5892E6D9424D}"/>
                </a:ext>
              </a:extLst>
            </p:cNvPr>
            <p:cNvCxnSpPr>
              <a:stCxn id="18" idx="6"/>
              <a:endCxn id="26" idx="2"/>
            </p:cNvCxnSpPr>
            <p:nvPr/>
          </p:nvCxnSpPr>
          <p:spPr>
            <a:xfrm>
              <a:off x="7162800" y="3083768"/>
              <a:ext cx="327912" cy="10139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Arrow Connector 17">
              <a:extLst>
                <a:ext uri="{FF2B5EF4-FFF2-40B4-BE49-F238E27FC236}">
                  <a16:creationId xmlns:a16="http://schemas.microsoft.com/office/drawing/2014/main" id="{B92A8F7D-B1E1-DD43-BCF0-F633A25E7C5E}"/>
                </a:ext>
              </a:extLst>
            </p:cNvPr>
            <p:cNvCxnSpPr>
              <a:stCxn id="32" idx="4"/>
              <a:endCxn id="33" idx="0"/>
            </p:cNvCxnSpPr>
            <p:nvPr/>
          </p:nvCxnSpPr>
          <p:spPr>
            <a:xfrm flipH="1">
              <a:off x="6561072" y="2788920"/>
              <a:ext cx="76200" cy="60960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Arrow Connector 18">
              <a:extLst>
                <a:ext uri="{FF2B5EF4-FFF2-40B4-BE49-F238E27FC236}">
                  <a16:creationId xmlns:a16="http://schemas.microsoft.com/office/drawing/2014/main" id="{BD419D70-655C-A942-B849-36C8DA4B793D}"/>
                </a:ext>
              </a:extLst>
            </p:cNvPr>
            <p:cNvCxnSpPr>
              <a:stCxn id="33" idx="1"/>
              <a:endCxn id="19" idx="5"/>
            </p:cNvCxnSpPr>
            <p:nvPr/>
          </p:nvCxnSpPr>
          <p:spPr>
            <a:xfrm flipH="1" flipV="1">
              <a:off x="6244730" y="3234111"/>
              <a:ext cx="251684" cy="191191"/>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Arrow Connector 19">
              <a:extLst>
                <a:ext uri="{FF2B5EF4-FFF2-40B4-BE49-F238E27FC236}">
                  <a16:creationId xmlns:a16="http://schemas.microsoft.com/office/drawing/2014/main" id="{F0A8F2CF-E79A-C04D-B645-87EA9179B4C3}"/>
                </a:ext>
              </a:extLst>
            </p:cNvPr>
            <p:cNvCxnSpPr>
              <a:stCxn id="32" idx="3"/>
              <a:endCxn id="19" idx="7"/>
            </p:cNvCxnSpPr>
            <p:nvPr/>
          </p:nvCxnSpPr>
          <p:spPr>
            <a:xfrm flipH="1">
              <a:off x="6244730" y="2762138"/>
              <a:ext cx="327884" cy="342657"/>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Arrow Connector 20">
              <a:extLst>
                <a:ext uri="{FF2B5EF4-FFF2-40B4-BE49-F238E27FC236}">
                  <a16:creationId xmlns:a16="http://schemas.microsoft.com/office/drawing/2014/main" id="{F2482BF0-CE8A-3749-94B7-941523778D11}"/>
                </a:ext>
              </a:extLst>
            </p:cNvPr>
            <p:cNvCxnSpPr>
              <a:stCxn id="18" idx="3"/>
              <a:endCxn id="33" idx="7"/>
            </p:cNvCxnSpPr>
            <p:nvPr/>
          </p:nvCxnSpPr>
          <p:spPr>
            <a:xfrm flipH="1">
              <a:off x="6625730" y="3148426"/>
              <a:ext cx="380972" cy="276876"/>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21">
              <a:extLst>
                <a:ext uri="{FF2B5EF4-FFF2-40B4-BE49-F238E27FC236}">
                  <a16:creationId xmlns:a16="http://schemas.microsoft.com/office/drawing/2014/main" id="{A520BFBB-A2CF-FF4A-AA50-43FDB951ABF1}"/>
                </a:ext>
              </a:extLst>
            </p:cNvPr>
            <p:cNvCxnSpPr>
              <a:stCxn id="19" idx="6"/>
              <a:endCxn id="18" idx="2"/>
            </p:cNvCxnSpPr>
            <p:nvPr/>
          </p:nvCxnSpPr>
          <p:spPr>
            <a:xfrm flipV="1">
              <a:off x="6271512" y="3083768"/>
              <a:ext cx="708408" cy="8568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Oval 22">
              <a:extLst>
                <a:ext uri="{FF2B5EF4-FFF2-40B4-BE49-F238E27FC236}">
                  <a16:creationId xmlns:a16="http://schemas.microsoft.com/office/drawing/2014/main" id="{83A5CD1C-56FA-134A-A5A7-6D5204E01B44}"/>
                </a:ext>
              </a:extLst>
            </p:cNvPr>
            <p:cNvSpPr/>
            <p:nvPr/>
          </p:nvSpPr>
          <p:spPr>
            <a:xfrm>
              <a:off x="6979920" y="2992328"/>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9" name="Oval 23">
              <a:extLst>
                <a:ext uri="{FF2B5EF4-FFF2-40B4-BE49-F238E27FC236}">
                  <a16:creationId xmlns:a16="http://schemas.microsoft.com/office/drawing/2014/main" id="{88D6806E-BA26-E640-AC85-FBC393BCE08F}"/>
                </a:ext>
              </a:extLst>
            </p:cNvPr>
            <p:cNvSpPr/>
            <p:nvPr/>
          </p:nvSpPr>
          <p:spPr>
            <a:xfrm>
              <a:off x="6088632" y="30780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cxnSp>
          <p:nvCxnSpPr>
            <p:cNvPr id="20" name="Straight Arrow Connector 24">
              <a:extLst>
                <a:ext uri="{FF2B5EF4-FFF2-40B4-BE49-F238E27FC236}">
                  <a16:creationId xmlns:a16="http://schemas.microsoft.com/office/drawing/2014/main" id="{9783D0F7-C926-2A4B-8C71-7A6814C1DDBD}"/>
                </a:ext>
              </a:extLst>
            </p:cNvPr>
            <p:cNvCxnSpPr>
              <a:stCxn id="25" idx="6"/>
              <a:endCxn id="27" idx="2"/>
            </p:cNvCxnSpPr>
            <p:nvPr/>
          </p:nvCxnSpPr>
          <p:spPr>
            <a:xfrm>
              <a:off x="7897166" y="2773680"/>
              <a:ext cx="279346" cy="12145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Arrow Connector 25">
              <a:extLst>
                <a:ext uri="{FF2B5EF4-FFF2-40B4-BE49-F238E27FC236}">
                  <a16:creationId xmlns:a16="http://schemas.microsoft.com/office/drawing/2014/main" id="{391C7E93-957B-E342-8566-DCBA27506E74}"/>
                </a:ext>
              </a:extLst>
            </p:cNvPr>
            <p:cNvCxnSpPr>
              <a:stCxn id="26" idx="0"/>
              <a:endCxn id="25" idx="3"/>
            </p:cNvCxnSpPr>
            <p:nvPr/>
          </p:nvCxnSpPr>
          <p:spPr>
            <a:xfrm flipV="1">
              <a:off x="7582152" y="2838338"/>
              <a:ext cx="158916" cy="25538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6">
              <a:extLst>
                <a:ext uri="{FF2B5EF4-FFF2-40B4-BE49-F238E27FC236}">
                  <a16:creationId xmlns:a16="http://schemas.microsoft.com/office/drawing/2014/main" id="{0B8256FD-85BC-A348-9E45-FDB741B479C2}"/>
                </a:ext>
              </a:extLst>
            </p:cNvPr>
            <p:cNvCxnSpPr>
              <a:stCxn id="26" idx="6"/>
              <a:endCxn id="31" idx="2"/>
            </p:cNvCxnSpPr>
            <p:nvPr/>
          </p:nvCxnSpPr>
          <p:spPr>
            <a:xfrm>
              <a:off x="7673592" y="3185160"/>
              <a:ext cx="426720" cy="21289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Arrow Connector 27">
              <a:extLst>
                <a:ext uri="{FF2B5EF4-FFF2-40B4-BE49-F238E27FC236}">
                  <a16:creationId xmlns:a16="http://schemas.microsoft.com/office/drawing/2014/main" id="{1902EC77-7AF0-F744-A34D-42402B100506}"/>
                </a:ext>
              </a:extLst>
            </p:cNvPr>
            <p:cNvCxnSpPr>
              <a:stCxn id="25" idx="4"/>
              <a:endCxn id="31" idx="1"/>
            </p:cNvCxnSpPr>
            <p:nvPr/>
          </p:nvCxnSpPr>
          <p:spPr>
            <a:xfrm>
              <a:off x="7805726" y="2865120"/>
              <a:ext cx="321368" cy="46827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Arrow Connector 28">
              <a:extLst>
                <a:ext uri="{FF2B5EF4-FFF2-40B4-BE49-F238E27FC236}">
                  <a16:creationId xmlns:a16="http://schemas.microsoft.com/office/drawing/2014/main" id="{DC89C5A4-EFD1-854C-98C2-AC711438FFDF}"/>
                </a:ext>
              </a:extLst>
            </p:cNvPr>
            <p:cNvCxnSpPr>
              <a:stCxn id="31" idx="0"/>
              <a:endCxn id="27" idx="4"/>
            </p:cNvCxnSpPr>
            <p:nvPr/>
          </p:nvCxnSpPr>
          <p:spPr>
            <a:xfrm flipV="1">
              <a:off x="8191752" y="2986573"/>
              <a:ext cx="76200" cy="32004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5" name="Oval 29">
              <a:extLst>
                <a:ext uri="{FF2B5EF4-FFF2-40B4-BE49-F238E27FC236}">
                  <a16:creationId xmlns:a16="http://schemas.microsoft.com/office/drawing/2014/main" id="{1EA322C3-E97B-2B47-A85A-D68005EEBF57}"/>
                </a:ext>
              </a:extLst>
            </p:cNvPr>
            <p:cNvSpPr/>
            <p:nvPr/>
          </p:nvSpPr>
          <p:spPr>
            <a:xfrm>
              <a:off x="7714286" y="26822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26" name="Oval 30">
              <a:extLst>
                <a:ext uri="{FF2B5EF4-FFF2-40B4-BE49-F238E27FC236}">
                  <a16:creationId xmlns:a16="http://schemas.microsoft.com/office/drawing/2014/main" id="{CB299A62-3364-8445-9EE8-612A3B59B5CA}"/>
                </a:ext>
              </a:extLst>
            </p:cNvPr>
            <p:cNvSpPr/>
            <p:nvPr/>
          </p:nvSpPr>
          <p:spPr>
            <a:xfrm>
              <a:off x="7490712" y="30937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7" name="Oval 31">
              <a:extLst>
                <a:ext uri="{FF2B5EF4-FFF2-40B4-BE49-F238E27FC236}">
                  <a16:creationId xmlns:a16="http://schemas.microsoft.com/office/drawing/2014/main" id="{42B44552-6EEA-6547-951E-54943929E2D4}"/>
                </a:ext>
              </a:extLst>
            </p:cNvPr>
            <p:cNvSpPr/>
            <p:nvPr/>
          </p:nvSpPr>
          <p:spPr>
            <a:xfrm>
              <a:off x="8176512" y="280369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1" name="Oval 32">
              <a:extLst>
                <a:ext uri="{FF2B5EF4-FFF2-40B4-BE49-F238E27FC236}">
                  <a16:creationId xmlns:a16="http://schemas.microsoft.com/office/drawing/2014/main" id="{8CC63EFF-960F-3E47-948B-AB28E7458A84}"/>
                </a:ext>
              </a:extLst>
            </p:cNvPr>
            <p:cNvSpPr/>
            <p:nvPr/>
          </p:nvSpPr>
          <p:spPr>
            <a:xfrm>
              <a:off x="8100312" y="33066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2" name="Oval 33">
              <a:extLst>
                <a:ext uri="{FF2B5EF4-FFF2-40B4-BE49-F238E27FC236}">
                  <a16:creationId xmlns:a16="http://schemas.microsoft.com/office/drawing/2014/main" id="{AF2B87C5-A41D-1945-8F9F-A9AB14430B50}"/>
                </a:ext>
              </a:extLst>
            </p:cNvPr>
            <p:cNvSpPr/>
            <p:nvPr/>
          </p:nvSpPr>
          <p:spPr>
            <a:xfrm>
              <a:off x="6545832" y="26060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3" name="Oval 34">
              <a:extLst>
                <a:ext uri="{FF2B5EF4-FFF2-40B4-BE49-F238E27FC236}">
                  <a16:creationId xmlns:a16="http://schemas.microsoft.com/office/drawing/2014/main" id="{30958486-48B3-D94D-A751-B0AF7B9357D0}"/>
                </a:ext>
              </a:extLst>
            </p:cNvPr>
            <p:cNvSpPr/>
            <p:nvPr/>
          </p:nvSpPr>
          <p:spPr>
            <a:xfrm>
              <a:off x="6469632" y="33985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sp>
        <p:nvSpPr>
          <p:cNvPr id="34" name="TextBox 35">
            <a:extLst>
              <a:ext uri="{FF2B5EF4-FFF2-40B4-BE49-F238E27FC236}">
                <a16:creationId xmlns:a16="http://schemas.microsoft.com/office/drawing/2014/main" id="{27AEED4F-01B7-8F44-93BD-AD8EC7DEA46F}"/>
              </a:ext>
            </a:extLst>
          </p:cNvPr>
          <p:cNvSpPr txBox="1"/>
          <p:nvPr/>
        </p:nvSpPr>
        <p:spPr>
          <a:xfrm>
            <a:off x="5043781" y="2802842"/>
            <a:ext cx="646331"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b=16</a:t>
            </a:r>
          </a:p>
        </p:txBody>
      </p:sp>
      <p:cxnSp>
        <p:nvCxnSpPr>
          <p:cNvPr id="35" name="Straight Arrow Connector 36">
            <a:extLst>
              <a:ext uri="{FF2B5EF4-FFF2-40B4-BE49-F238E27FC236}">
                <a16:creationId xmlns:a16="http://schemas.microsoft.com/office/drawing/2014/main" id="{3147E4E3-80F6-F447-97AA-4FFC82885844}"/>
              </a:ext>
            </a:extLst>
          </p:cNvPr>
          <p:cNvCxnSpPr/>
          <p:nvPr/>
        </p:nvCxnSpPr>
        <p:spPr>
          <a:xfrm flipV="1">
            <a:off x="5395801" y="2378688"/>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36" name="TextBox 37">
            <a:extLst>
              <a:ext uri="{FF2B5EF4-FFF2-40B4-BE49-F238E27FC236}">
                <a16:creationId xmlns:a16="http://schemas.microsoft.com/office/drawing/2014/main" id="{C1DEC020-E452-A642-999E-8CADBB1E6953}"/>
              </a:ext>
            </a:extLst>
          </p:cNvPr>
          <p:cNvSpPr txBox="1"/>
          <p:nvPr/>
        </p:nvSpPr>
        <p:spPr>
          <a:xfrm>
            <a:off x="5743263" y="2965869"/>
            <a:ext cx="704039"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b=7.5</a:t>
            </a:r>
          </a:p>
        </p:txBody>
      </p:sp>
      <p:cxnSp>
        <p:nvCxnSpPr>
          <p:cNvPr id="37" name="Straight Arrow Connector 38">
            <a:extLst>
              <a:ext uri="{FF2B5EF4-FFF2-40B4-BE49-F238E27FC236}">
                <a16:creationId xmlns:a16="http://schemas.microsoft.com/office/drawing/2014/main" id="{4F2D6062-9F2A-3F42-AB69-29409D5D2EDC}"/>
              </a:ext>
            </a:extLst>
          </p:cNvPr>
          <p:cNvCxnSpPr/>
          <p:nvPr/>
        </p:nvCxnSpPr>
        <p:spPr>
          <a:xfrm flipV="1">
            <a:off x="5998513" y="2573887"/>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19E087-ED21-B343-8361-835114421608}"/>
                  </a:ext>
                </a:extLst>
              </p:cNvPr>
              <p:cNvSpPr txBox="1"/>
              <p:nvPr/>
            </p:nvSpPr>
            <p:spPr>
              <a:xfrm>
                <a:off x="547206" y="3231344"/>
                <a:ext cx="3572341" cy="686791"/>
              </a:xfrm>
              <a:prstGeom prst="rect">
                <a:avLst/>
              </a:prstGeom>
              <a:noFill/>
            </p:spPr>
            <p:txBody>
              <a:bodyPr wrap="square" lIns="0" tIns="0" rIns="0" bIns="0" rtlCol="0">
                <a:spAutoFit/>
              </a:bodyPr>
              <a:lstStyle/>
              <a:p>
                <a:r>
                  <a:rPr kumimoji="1" lang="en-US" altLang="zh-CN" sz="2800" dirty="0"/>
                  <a:t>B(e)=</a:t>
                </a:r>
                <a14:m>
                  <m:oMath xmlns:m="http://schemas.openxmlformats.org/officeDocument/2006/math">
                    <m:nary>
                      <m:naryPr>
                        <m:chr m:val="∑"/>
                        <m:supHide m:val="on"/>
                        <m:ctrlPr>
                          <a:rPr kumimoji="1" lang="zh-CN" altLang="en-US" sz="2800" i="1" smtClean="0">
                            <a:latin typeface="Cambria Math" panose="02040503050406030204" pitchFamily="18" charset="0"/>
                          </a:rPr>
                        </m:ctrlPr>
                      </m:naryPr>
                      <m:sub>
                        <m:r>
                          <m:rPr>
                            <m:brk m:alnAt="7"/>
                          </m:rPr>
                          <a:rPr kumimoji="1" lang="en-US" altLang="zh-CN" sz="2800" b="0" i="1" smtClean="0">
                            <a:latin typeface="Cambria Math" panose="02040503050406030204" pitchFamily="18" charset="0"/>
                          </a:rPr>
                          <m:t>𝑠</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𝑉</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𝑠</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sub>
                      <m:sup/>
                      <m:e>
                        <m:f>
                          <m:fPr>
                            <m:ctrlPr>
                              <a:rPr kumimoji="1" lang="en-US" altLang="zh-CN" sz="2800" i="1" smtClean="0">
                                <a:latin typeface="Cambria Math" panose="02040503050406030204" pitchFamily="18" charset="0"/>
                              </a:rPr>
                            </m:ctrlPr>
                          </m:fPr>
                          <m:num>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𝛿</m:t>
                                </m:r>
                              </m:e>
                              <m:sub>
                                <m:r>
                                  <a:rPr kumimoji="1" lang="en-US" altLang="zh-CN" sz="2800" b="0" i="1" smtClean="0">
                                    <a:latin typeface="Cambria Math" panose="02040503050406030204" pitchFamily="18" charset="0"/>
                                  </a:rPr>
                                  <m:t>𝑠𝑡</m:t>
                                </m:r>
                              </m:sub>
                            </m:sSub>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𝑒</m:t>
                            </m:r>
                            <m:r>
                              <a:rPr kumimoji="1" lang="en-US" altLang="zh-CN" sz="2800" b="0" i="1" smtClean="0">
                                <a:latin typeface="Cambria Math" panose="02040503050406030204" pitchFamily="18" charset="0"/>
                              </a:rPr>
                              <m:t>)</m:t>
                            </m:r>
                          </m:num>
                          <m:den>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𝛿</m:t>
                                </m:r>
                              </m:e>
                              <m:sub>
                                <m:r>
                                  <a:rPr kumimoji="1" lang="en-US" altLang="zh-CN" sz="2800" b="0" i="1" smtClean="0">
                                    <a:latin typeface="Cambria Math" panose="02040503050406030204" pitchFamily="18" charset="0"/>
                                  </a:rPr>
                                  <m:t>𝑠𝑡</m:t>
                                </m:r>
                              </m:sub>
                            </m:sSub>
                          </m:den>
                        </m:f>
                      </m:e>
                    </m:nary>
                  </m:oMath>
                </a14:m>
                <a:endParaRPr kumimoji="1" lang="zh-CN" altLang="en-US" sz="2800" dirty="0"/>
              </a:p>
            </p:txBody>
          </p:sp>
        </mc:Choice>
        <mc:Fallback xmlns="">
          <p:sp>
            <p:nvSpPr>
              <p:cNvPr id="6" name="文本框 5">
                <a:extLst>
                  <a:ext uri="{FF2B5EF4-FFF2-40B4-BE49-F238E27FC236}">
                    <a16:creationId xmlns:a16="http://schemas.microsoft.com/office/drawing/2014/main" id="{F719E087-ED21-B343-8361-835114421608}"/>
                  </a:ext>
                </a:extLst>
              </p:cNvPr>
              <p:cNvSpPr txBox="1">
                <a:spLocks noRot="1" noChangeAspect="1" noMove="1" noResize="1" noEditPoints="1" noAdjustHandles="1" noChangeArrowheads="1" noChangeShapeType="1" noTextEdit="1"/>
              </p:cNvSpPr>
              <p:nvPr/>
            </p:nvSpPr>
            <p:spPr>
              <a:xfrm>
                <a:off x="547206" y="3231344"/>
                <a:ext cx="3572341" cy="686791"/>
              </a:xfrm>
              <a:prstGeom prst="rect">
                <a:avLst/>
              </a:prstGeom>
              <a:blipFill>
                <a:blip r:embed="rId3"/>
                <a:stretch>
                  <a:fillRect l="-6383" t="-89091" b="-13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0E6189FF-0680-8E43-AB94-93666B577986}"/>
                  </a:ext>
                </a:extLst>
              </p:cNvPr>
              <p:cNvSpPr/>
              <p:nvPr/>
            </p:nvSpPr>
            <p:spPr>
              <a:xfrm>
                <a:off x="465617" y="4000210"/>
                <a:ext cx="7665730" cy="923330"/>
              </a:xfrm>
              <a:prstGeom prst="rect">
                <a:avLst/>
              </a:prstGeom>
            </p:spPr>
            <p:txBody>
              <a:bodyPr wrap="square">
                <a:spAutoFit/>
              </a:bodyPr>
              <a:lstStyle/>
              <a:p>
                <a:r>
                  <a:rPr lang="en-US" altLang="zh-CN" dirty="0">
                    <a:ea typeface="宋体" charset="-122"/>
                  </a:rPr>
                  <a:t>where</a:t>
                </a:r>
                <a:r>
                  <a:rPr lang="zh-CN" altLang="en-US" dirty="0">
                    <a:ea typeface="宋体" charset="-122"/>
                  </a:rPr>
                  <a:t> </a:t>
                </a:r>
                <a:r>
                  <a:rPr lang="en-US" altLang="zh-CN" dirty="0">
                    <a:ea typeface="宋体" charset="-122"/>
                  </a:rPr>
                  <a:t>(1)</a:t>
                </a:r>
                <a:r>
                  <a:rPr lang="zh-CN" altLang="en-US" dirty="0">
                    <a:ea typeface="宋体" charset="-122"/>
                  </a:rPr>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𝛿</m:t>
                        </m:r>
                      </m:e>
                      <m:sub>
                        <m:r>
                          <a:rPr kumimoji="1" lang="en-US" altLang="zh-CN" i="1">
                            <a:latin typeface="Cambria Math" panose="02040503050406030204" pitchFamily="18" charset="0"/>
                          </a:rPr>
                          <m:t>𝑠𝑡</m:t>
                        </m:r>
                      </m:sub>
                    </m:sSub>
                  </m:oMath>
                </a14:m>
                <a:r>
                  <a:rPr lang="zh-CN" altLang="en-US" dirty="0">
                    <a:ea typeface="宋体" charset="-122"/>
                  </a:rPr>
                  <a:t> </a:t>
                </a:r>
                <a:r>
                  <a:rPr lang="en-US" altLang="zh-CN" dirty="0">
                    <a:ea typeface="宋体" charset="-122"/>
                  </a:rPr>
                  <a:t>denotes</a:t>
                </a:r>
                <a:r>
                  <a:rPr lang="zh-CN" altLang="en-US" dirty="0">
                    <a:ea typeface="宋体" charset="-122"/>
                  </a:rPr>
                  <a:t> </a:t>
                </a:r>
                <a:r>
                  <a:rPr lang="en-US" altLang="zh-CN" dirty="0">
                    <a:ea typeface="宋体" charset="-122"/>
                  </a:rPr>
                  <a:t>the</a:t>
                </a:r>
                <a:r>
                  <a:rPr lang="zh-CN" altLang="en-US" dirty="0">
                    <a:ea typeface="宋体" charset="-122"/>
                  </a:rPr>
                  <a:t> </a:t>
                </a:r>
                <a:r>
                  <a:rPr lang="en-US" altLang="zh-CN" dirty="0">
                    <a:ea typeface="宋体" charset="-122"/>
                  </a:rPr>
                  <a:t>number</a:t>
                </a:r>
                <a:r>
                  <a:rPr lang="zh-CN" altLang="en-US" dirty="0">
                    <a:ea typeface="宋体" charset="-122"/>
                  </a:rPr>
                  <a:t> </a:t>
                </a:r>
                <a:r>
                  <a:rPr lang="en-US" altLang="zh-CN" dirty="0">
                    <a:ea typeface="宋体" charset="-122"/>
                  </a:rPr>
                  <a:t>of</a:t>
                </a:r>
                <a:r>
                  <a:rPr lang="zh-CN" altLang="en-US" dirty="0">
                    <a:ea typeface="宋体" charset="-122"/>
                  </a:rPr>
                  <a:t> </a:t>
                </a:r>
                <a:r>
                  <a:rPr lang="en-US" altLang="zh-CN" dirty="0">
                    <a:ea typeface="宋体" charset="-122"/>
                  </a:rPr>
                  <a:t>distinct</a:t>
                </a:r>
                <a:r>
                  <a:rPr lang="zh-CN" altLang="en-US" dirty="0">
                    <a:ea typeface="宋体" charset="-122"/>
                  </a:rPr>
                  <a:t> </a:t>
                </a:r>
                <a:r>
                  <a:rPr lang="en-US" altLang="zh-CN" dirty="0">
                    <a:ea typeface="宋体" charset="-122"/>
                  </a:rPr>
                  <a:t>shortest</a:t>
                </a:r>
                <a:r>
                  <a:rPr lang="zh-CN" altLang="en-US" dirty="0">
                    <a:ea typeface="宋体" charset="-122"/>
                  </a:rPr>
                  <a:t> </a:t>
                </a:r>
                <a:r>
                  <a:rPr lang="en-US" altLang="zh-CN" dirty="0">
                    <a:ea typeface="宋体" charset="-122"/>
                  </a:rPr>
                  <a:t>paths</a:t>
                </a:r>
                <a:r>
                  <a:rPr lang="zh-CN" altLang="en-US" dirty="0">
                    <a:ea typeface="宋体" charset="-122"/>
                  </a:rPr>
                  <a:t> </a:t>
                </a:r>
                <a:r>
                  <a:rPr lang="en-US" altLang="zh-CN" dirty="0">
                    <a:ea typeface="宋体" charset="-122"/>
                  </a:rPr>
                  <a:t>between</a:t>
                </a:r>
                <a:r>
                  <a:rPr lang="zh-CN" altLang="en-US" dirty="0">
                    <a:ea typeface="宋体" charset="-122"/>
                  </a:rPr>
                  <a:t> </a:t>
                </a:r>
                <a:r>
                  <a:rPr lang="en-US" altLang="zh-CN" dirty="0">
                    <a:ea typeface="宋体" charset="-122"/>
                  </a:rPr>
                  <a:t>s</a:t>
                </a:r>
                <a:r>
                  <a:rPr lang="zh-CN" altLang="en-US" dirty="0">
                    <a:ea typeface="宋体" charset="-122"/>
                  </a:rPr>
                  <a:t> </a:t>
                </a:r>
                <a:r>
                  <a:rPr lang="en-US" altLang="zh-CN" dirty="0">
                    <a:ea typeface="宋体" charset="-122"/>
                  </a:rPr>
                  <a:t>and</a:t>
                </a:r>
                <a:r>
                  <a:rPr lang="zh-CN" altLang="en-US" dirty="0">
                    <a:ea typeface="宋体" charset="-122"/>
                  </a:rPr>
                  <a:t> </a:t>
                </a:r>
                <a:r>
                  <a:rPr lang="en-US" altLang="zh-CN" dirty="0">
                    <a:ea typeface="宋体" charset="-122"/>
                  </a:rPr>
                  <a:t>t.</a:t>
                </a:r>
              </a:p>
              <a:p>
                <a:r>
                  <a:rPr lang="zh-CN" altLang="en-US" dirty="0">
                    <a:ea typeface="宋体" charset="-122"/>
                  </a:rPr>
                  <a:t>            </a:t>
                </a:r>
                <a:r>
                  <a:rPr lang="en-US" altLang="zh-CN" dirty="0">
                    <a:ea typeface="宋体" charset="-122"/>
                  </a:rPr>
                  <a:t>(2)</a:t>
                </a:r>
                <a:r>
                  <a:rPr lang="zh-CN" altLang="en-US" dirty="0">
                    <a:ea typeface="宋体" charset="-122"/>
                  </a:rPr>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𝛿</m:t>
                        </m:r>
                      </m:e>
                      <m:sub>
                        <m:r>
                          <a:rPr kumimoji="1" lang="en-US" altLang="zh-CN" i="1">
                            <a:latin typeface="Cambria Math" panose="02040503050406030204" pitchFamily="18" charset="0"/>
                          </a:rPr>
                          <m:t>𝑠𝑡</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𝑒</m:t>
                        </m:r>
                      </m:e>
                    </m:d>
                  </m:oMath>
                </a14:m>
                <a:r>
                  <a:rPr lang="zh-CN" altLang="en-US" dirty="0"/>
                  <a:t> </a:t>
                </a:r>
                <a:r>
                  <a:rPr lang="en-US" altLang="zh-CN" dirty="0"/>
                  <a:t>denotes</a:t>
                </a:r>
                <a:r>
                  <a:rPr lang="zh-CN" altLang="en-US" dirty="0"/>
                  <a:t> </a:t>
                </a:r>
                <a:r>
                  <a:rPr lang="en-US" altLang="zh-CN" dirty="0"/>
                  <a:t>the</a:t>
                </a:r>
                <a:r>
                  <a:rPr lang="zh-CN" altLang="en-US" dirty="0"/>
                  <a:t> </a:t>
                </a:r>
                <a:r>
                  <a:rPr lang="en-US" altLang="zh-CN" dirty="0"/>
                  <a:t>number</a:t>
                </a:r>
                <a:r>
                  <a:rPr lang="zh-CN" altLang="en-US" dirty="0"/>
                  <a:t> </a:t>
                </a:r>
                <a:r>
                  <a:rPr lang="en-US" altLang="zh-CN" dirty="0">
                    <a:ea typeface="宋体" charset="-122"/>
                  </a:rPr>
                  <a:t>of</a:t>
                </a:r>
                <a:r>
                  <a:rPr lang="zh-CN" altLang="en-US" dirty="0">
                    <a:ea typeface="宋体" charset="-122"/>
                  </a:rPr>
                  <a:t> </a:t>
                </a:r>
                <a:r>
                  <a:rPr lang="en-US" altLang="zh-CN" dirty="0">
                    <a:ea typeface="宋体" charset="-122"/>
                  </a:rPr>
                  <a:t>distinct</a:t>
                </a:r>
                <a:r>
                  <a:rPr lang="zh-CN" altLang="en-US" dirty="0">
                    <a:ea typeface="宋体" charset="-122"/>
                  </a:rPr>
                  <a:t> </a:t>
                </a:r>
                <a:r>
                  <a:rPr lang="en-US" altLang="zh-CN" dirty="0">
                    <a:ea typeface="宋体" charset="-122"/>
                  </a:rPr>
                  <a:t>shortest</a:t>
                </a:r>
                <a:r>
                  <a:rPr lang="zh-CN" altLang="en-US" dirty="0">
                    <a:ea typeface="宋体" charset="-122"/>
                  </a:rPr>
                  <a:t> </a:t>
                </a:r>
                <a:r>
                  <a:rPr lang="en-US" altLang="zh-CN" dirty="0">
                    <a:ea typeface="宋体" charset="-122"/>
                  </a:rPr>
                  <a:t>paths</a:t>
                </a:r>
                <a:r>
                  <a:rPr lang="zh-CN" altLang="en-US" dirty="0">
                    <a:ea typeface="宋体" charset="-122"/>
                  </a:rPr>
                  <a:t> </a:t>
                </a:r>
                <a:r>
                  <a:rPr lang="en-US" altLang="zh-CN" dirty="0">
                    <a:ea typeface="宋体" charset="-122"/>
                  </a:rPr>
                  <a:t>between</a:t>
                </a:r>
                <a:r>
                  <a:rPr lang="zh-CN" altLang="en-US" dirty="0">
                    <a:ea typeface="宋体" charset="-122"/>
                  </a:rPr>
                  <a:t> </a:t>
                </a:r>
                <a:r>
                  <a:rPr lang="en-US" altLang="zh-CN" dirty="0">
                    <a:ea typeface="宋体" charset="-122"/>
                  </a:rPr>
                  <a:t>s</a:t>
                </a:r>
                <a:r>
                  <a:rPr lang="zh-CN" altLang="en-US" dirty="0">
                    <a:ea typeface="宋体" charset="-122"/>
                  </a:rPr>
                  <a:t> </a:t>
                </a:r>
                <a:r>
                  <a:rPr lang="en-US" altLang="zh-CN" dirty="0">
                    <a:ea typeface="宋体" charset="-122"/>
                  </a:rPr>
                  <a:t>and</a:t>
                </a:r>
                <a:r>
                  <a:rPr lang="zh-CN" altLang="en-US" dirty="0">
                    <a:ea typeface="宋体" charset="-122"/>
                  </a:rPr>
                  <a:t> </a:t>
                </a:r>
                <a:r>
                  <a:rPr lang="en-US" altLang="zh-CN" dirty="0">
                    <a:ea typeface="宋体" charset="-122"/>
                  </a:rPr>
                  <a:t>t</a:t>
                </a:r>
                <a:r>
                  <a:rPr lang="zh-CN" altLang="en-US" dirty="0">
                    <a:ea typeface="宋体" charset="-122"/>
                  </a:rPr>
                  <a:t> </a:t>
                </a:r>
                <a:r>
                  <a:rPr lang="en-US" altLang="zh-CN" dirty="0">
                    <a:ea typeface="宋体" charset="-122"/>
                  </a:rPr>
                  <a:t>through</a:t>
                </a:r>
                <a:r>
                  <a:rPr lang="zh-CN" altLang="en-US" dirty="0">
                    <a:ea typeface="宋体" charset="-122"/>
                  </a:rPr>
                  <a:t> </a:t>
                </a:r>
                <a:r>
                  <a:rPr lang="en-US" altLang="zh-CN" dirty="0">
                    <a:ea typeface="宋体" charset="-122"/>
                  </a:rPr>
                  <a:t>edge</a:t>
                </a:r>
                <a:r>
                  <a:rPr lang="zh-CN" altLang="en-US" dirty="0">
                    <a:ea typeface="宋体" charset="-122"/>
                  </a:rPr>
                  <a:t> </a:t>
                </a:r>
                <a14:m>
                  <m:oMath xmlns:m="http://schemas.openxmlformats.org/officeDocument/2006/math">
                    <m:r>
                      <a:rPr kumimoji="1" lang="en-US" altLang="zh-CN" i="1">
                        <a:latin typeface="Cambria Math" panose="02040503050406030204" pitchFamily="18" charset="0"/>
                      </a:rPr>
                      <m:t>𝑒</m:t>
                    </m:r>
                  </m:oMath>
                </a14:m>
                <a:r>
                  <a:rPr lang="en-US" altLang="zh-CN" dirty="0"/>
                  <a:t>.</a:t>
                </a:r>
                <a:r>
                  <a:rPr lang="zh-CN" altLang="en-US" dirty="0"/>
                  <a:t> </a:t>
                </a:r>
              </a:p>
            </p:txBody>
          </p:sp>
        </mc:Choice>
        <mc:Fallback xmlns="">
          <p:sp>
            <p:nvSpPr>
              <p:cNvPr id="28" name="矩形 27">
                <a:extLst>
                  <a:ext uri="{FF2B5EF4-FFF2-40B4-BE49-F238E27FC236}">
                    <a16:creationId xmlns:a16="http://schemas.microsoft.com/office/drawing/2014/main" id="{0E6189FF-0680-8E43-AB94-93666B577986}"/>
                  </a:ext>
                </a:extLst>
              </p:cNvPr>
              <p:cNvSpPr>
                <a:spLocks noRot="1" noChangeAspect="1" noMove="1" noResize="1" noEditPoints="1" noAdjustHandles="1" noChangeArrowheads="1" noChangeShapeType="1" noTextEdit="1"/>
              </p:cNvSpPr>
              <p:nvPr/>
            </p:nvSpPr>
            <p:spPr>
              <a:xfrm>
                <a:off x="465617" y="4000210"/>
                <a:ext cx="7665730" cy="923330"/>
              </a:xfrm>
              <a:prstGeom prst="rect">
                <a:avLst/>
              </a:prstGeom>
              <a:blipFill>
                <a:blip r:embed="rId4"/>
                <a:stretch>
                  <a:fillRect l="-661" t="-2703" b="-108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355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15</a:t>
            </a:fld>
            <a:endParaRPr kumimoji="1" lang="zh-CN" altLang="en-US"/>
          </a:p>
        </p:txBody>
      </p:sp>
      <p:sp>
        <p:nvSpPr>
          <p:cNvPr id="9" name="Rectangle 3">
            <a:extLst>
              <a:ext uri="{FF2B5EF4-FFF2-40B4-BE49-F238E27FC236}">
                <a16:creationId xmlns:a16="http://schemas.microsoft.com/office/drawing/2014/main" id="{86271C6A-BA6E-2A40-A700-C7FD7CE42F68}"/>
              </a:ext>
            </a:extLst>
          </p:cNvPr>
          <p:cNvSpPr txBox="1">
            <a:spLocks noChangeArrowheads="1"/>
          </p:cNvSpPr>
          <p:nvPr/>
        </p:nvSpPr>
        <p:spPr>
          <a:xfrm>
            <a:off x="413590" y="1002506"/>
            <a:ext cx="8544880" cy="3727127"/>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endParaRPr lang="en-US" altLang="zh-CN" dirty="0">
              <a:ea typeface="宋体" charset="-122"/>
            </a:endParaRPr>
          </a:p>
          <a:p>
            <a:pPr algn="just"/>
            <a:endParaRPr lang="en-US" altLang="zh-CN" dirty="0">
              <a:ea typeface="宋体" charset="-122"/>
            </a:endParaRPr>
          </a:p>
          <a:p>
            <a:pPr algn="just"/>
            <a:endParaRPr lang="en-US" altLang="zh-CN" dirty="0">
              <a:ea typeface="宋体" charset="-122"/>
            </a:endParaRPr>
          </a:p>
          <a:p>
            <a:pPr algn="just"/>
            <a:endParaRPr lang="en-US" altLang="zh-CN" dirty="0">
              <a:ea typeface="宋体" charset="-122"/>
            </a:endParaRPr>
          </a:p>
          <a:p>
            <a:pPr algn="just"/>
            <a:endParaRPr lang="en-US" altLang="zh-CN" dirty="0">
              <a:ea typeface="宋体" charset="-122"/>
            </a:endParaRPr>
          </a:p>
          <a:p>
            <a:pPr algn="just" latinLnBrk="1"/>
            <a:r>
              <a:rPr lang="en-US" b="1" dirty="0"/>
              <a:t>Intuition</a:t>
            </a:r>
            <a:r>
              <a:rPr lang="en-US" b="1" dirty="0">
                <a:ea typeface="宋体" charset="-122"/>
              </a:rPr>
              <a:t>:</a:t>
            </a:r>
          </a:p>
          <a:p>
            <a:pPr algn="l" latinLnBrk="1"/>
            <a:r>
              <a:rPr lang="en-US" b="1" dirty="0">
                <a:ea typeface="宋体" charset="-122"/>
              </a:rPr>
              <a:t>      </a:t>
            </a:r>
            <a:r>
              <a:rPr lang="en-US" dirty="0">
                <a:ea typeface="宋体" charset="-122"/>
              </a:rPr>
              <a:t>If a network contains communities or groups that are only  loosely connected by a few intergroup edges, then all shortest  paths between different communities or groups must go along  one of these few edges. </a:t>
            </a:r>
          </a:p>
          <a:p>
            <a:pPr algn="l" latinLnBrk="1"/>
            <a:r>
              <a:rPr lang="en-US" dirty="0">
                <a:ea typeface="宋体" charset="-122"/>
              </a:rPr>
              <a:t>     Thus, the edges connecting communities will have </a:t>
            </a:r>
            <a:r>
              <a:rPr lang="en-US" b="1" dirty="0">
                <a:ea typeface="宋体" charset="-122"/>
              </a:rPr>
              <a:t>high</a:t>
            </a:r>
            <a:r>
              <a:rPr lang="en-US" dirty="0">
                <a:ea typeface="宋体" charset="-122"/>
              </a:rPr>
              <a:t> </a:t>
            </a:r>
            <a:r>
              <a:rPr lang="en-US" b="1" dirty="0">
                <a:ea typeface="宋体" charset="-122"/>
              </a:rPr>
              <a:t>edge  betweenness</a:t>
            </a:r>
            <a:r>
              <a:rPr lang="en-US" dirty="0">
                <a:ea typeface="宋体" charset="-122"/>
              </a:rPr>
              <a:t>. </a:t>
            </a:r>
            <a:endParaRPr lang="en-US" dirty="0"/>
          </a:p>
        </p:txBody>
      </p:sp>
      <p:grpSp>
        <p:nvGrpSpPr>
          <p:cNvPr id="10" name="Group 14">
            <a:extLst>
              <a:ext uri="{FF2B5EF4-FFF2-40B4-BE49-F238E27FC236}">
                <a16:creationId xmlns:a16="http://schemas.microsoft.com/office/drawing/2014/main" id="{B749753C-ACB4-C74E-A2DF-0A9B5AD163E0}"/>
              </a:ext>
            </a:extLst>
          </p:cNvPr>
          <p:cNvGrpSpPr/>
          <p:nvPr/>
        </p:nvGrpSpPr>
        <p:grpSpPr>
          <a:xfrm>
            <a:off x="694670" y="1127855"/>
            <a:ext cx="2270760" cy="975360"/>
            <a:chOff x="6088632" y="2606040"/>
            <a:chExt cx="2270760" cy="975360"/>
          </a:xfrm>
        </p:grpSpPr>
        <p:cxnSp>
          <p:nvCxnSpPr>
            <p:cNvPr id="11" name="Straight Arrow Connector 15">
              <a:extLst>
                <a:ext uri="{FF2B5EF4-FFF2-40B4-BE49-F238E27FC236}">
                  <a16:creationId xmlns:a16="http://schemas.microsoft.com/office/drawing/2014/main" id="{C9538274-C1DC-034D-AE4F-71193A371B5A}"/>
                </a:ext>
              </a:extLst>
            </p:cNvPr>
            <p:cNvCxnSpPr>
              <a:stCxn id="32" idx="5"/>
              <a:endCxn id="18" idx="1"/>
            </p:cNvCxnSpPr>
            <p:nvPr/>
          </p:nvCxnSpPr>
          <p:spPr>
            <a:xfrm>
              <a:off x="6701930" y="2762138"/>
              <a:ext cx="304772" cy="25697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Arrow Connector 16">
              <a:extLst>
                <a:ext uri="{FF2B5EF4-FFF2-40B4-BE49-F238E27FC236}">
                  <a16:creationId xmlns:a16="http://schemas.microsoft.com/office/drawing/2014/main" id="{2342C858-D179-E344-A0C1-5892E6D9424D}"/>
                </a:ext>
              </a:extLst>
            </p:cNvPr>
            <p:cNvCxnSpPr>
              <a:stCxn id="18" idx="6"/>
              <a:endCxn id="26" idx="2"/>
            </p:cNvCxnSpPr>
            <p:nvPr/>
          </p:nvCxnSpPr>
          <p:spPr>
            <a:xfrm>
              <a:off x="7162800" y="3083768"/>
              <a:ext cx="327912" cy="10139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Arrow Connector 17">
              <a:extLst>
                <a:ext uri="{FF2B5EF4-FFF2-40B4-BE49-F238E27FC236}">
                  <a16:creationId xmlns:a16="http://schemas.microsoft.com/office/drawing/2014/main" id="{B92A8F7D-B1E1-DD43-BCF0-F633A25E7C5E}"/>
                </a:ext>
              </a:extLst>
            </p:cNvPr>
            <p:cNvCxnSpPr>
              <a:stCxn id="32" idx="4"/>
              <a:endCxn id="33" idx="0"/>
            </p:cNvCxnSpPr>
            <p:nvPr/>
          </p:nvCxnSpPr>
          <p:spPr>
            <a:xfrm flipH="1">
              <a:off x="6561072" y="2788920"/>
              <a:ext cx="76200" cy="60960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Arrow Connector 18">
              <a:extLst>
                <a:ext uri="{FF2B5EF4-FFF2-40B4-BE49-F238E27FC236}">
                  <a16:creationId xmlns:a16="http://schemas.microsoft.com/office/drawing/2014/main" id="{BD419D70-655C-A942-B849-36C8DA4B793D}"/>
                </a:ext>
              </a:extLst>
            </p:cNvPr>
            <p:cNvCxnSpPr>
              <a:stCxn id="33" idx="1"/>
              <a:endCxn id="19" idx="5"/>
            </p:cNvCxnSpPr>
            <p:nvPr/>
          </p:nvCxnSpPr>
          <p:spPr>
            <a:xfrm flipH="1" flipV="1">
              <a:off x="6244730" y="3234111"/>
              <a:ext cx="251684" cy="191191"/>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Arrow Connector 19">
              <a:extLst>
                <a:ext uri="{FF2B5EF4-FFF2-40B4-BE49-F238E27FC236}">
                  <a16:creationId xmlns:a16="http://schemas.microsoft.com/office/drawing/2014/main" id="{F0A8F2CF-E79A-C04D-B645-87EA9179B4C3}"/>
                </a:ext>
              </a:extLst>
            </p:cNvPr>
            <p:cNvCxnSpPr>
              <a:stCxn id="32" idx="3"/>
              <a:endCxn id="19" idx="7"/>
            </p:cNvCxnSpPr>
            <p:nvPr/>
          </p:nvCxnSpPr>
          <p:spPr>
            <a:xfrm flipH="1">
              <a:off x="6244730" y="2762138"/>
              <a:ext cx="327884" cy="342657"/>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Arrow Connector 20">
              <a:extLst>
                <a:ext uri="{FF2B5EF4-FFF2-40B4-BE49-F238E27FC236}">
                  <a16:creationId xmlns:a16="http://schemas.microsoft.com/office/drawing/2014/main" id="{F2482BF0-CE8A-3749-94B7-941523778D11}"/>
                </a:ext>
              </a:extLst>
            </p:cNvPr>
            <p:cNvCxnSpPr>
              <a:stCxn id="18" idx="3"/>
              <a:endCxn id="33" idx="7"/>
            </p:cNvCxnSpPr>
            <p:nvPr/>
          </p:nvCxnSpPr>
          <p:spPr>
            <a:xfrm flipH="1">
              <a:off x="6625730" y="3148426"/>
              <a:ext cx="380972" cy="276876"/>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21">
              <a:extLst>
                <a:ext uri="{FF2B5EF4-FFF2-40B4-BE49-F238E27FC236}">
                  <a16:creationId xmlns:a16="http://schemas.microsoft.com/office/drawing/2014/main" id="{A520BFBB-A2CF-FF4A-AA50-43FDB951ABF1}"/>
                </a:ext>
              </a:extLst>
            </p:cNvPr>
            <p:cNvCxnSpPr>
              <a:stCxn id="19" idx="6"/>
              <a:endCxn id="18" idx="2"/>
            </p:cNvCxnSpPr>
            <p:nvPr/>
          </p:nvCxnSpPr>
          <p:spPr>
            <a:xfrm flipV="1">
              <a:off x="6271512" y="3083768"/>
              <a:ext cx="708408" cy="8568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Oval 22">
              <a:extLst>
                <a:ext uri="{FF2B5EF4-FFF2-40B4-BE49-F238E27FC236}">
                  <a16:creationId xmlns:a16="http://schemas.microsoft.com/office/drawing/2014/main" id="{83A5CD1C-56FA-134A-A5A7-6D5204E01B44}"/>
                </a:ext>
              </a:extLst>
            </p:cNvPr>
            <p:cNvSpPr/>
            <p:nvPr/>
          </p:nvSpPr>
          <p:spPr>
            <a:xfrm>
              <a:off x="6979920" y="2992328"/>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9" name="Oval 23">
              <a:extLst>
                <a:ext uri="{FF2B5EF4-FFF2-40B4-BE49-F238E27FC236}">
                  <a16:creationId xmlns:a16="http://schemas.microsoft.com/office/drawing/2014/main" id="{88D6806E-BA26-E640-AC85-FBC393BCE08F}"/>
                </a:ext>
              </a:extLst>
            </p:cNvPr>
            <p:cNvSpPr/>
            <p:nvPr/>
          </p:nvSpPr>
          <p:spPr>
            <a:xfrm>
              <a:off x="6088632" y="30780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cxnSp>
          <p:nvCxnSpPr>
            <p:cNvPr id="20" name="Straight Arrow Connector 24">
              <a:extLst>
                <a:ext uri="{FF2B5EF4-FFF2-40B4-BE49-F238E27FC236}">
                  <a16:creationId xmlns:a16="http://schemas.microsoft.com/office/drawing/2014/main" id="{9783D0F7-C926-2A4B-8C71-7A6814C1DDBD}"/>
                </a:ext>
              </a:extLst>
            </p:cNvPr>
            <p:cNvCxnSpPr>
              <a:stCxn id="25" idx="6"/>
              <a:endCxn id="27" idx="2"/>
            </p:cNvCxnSpPr>
            <p:nvPr/>
          </p:nvCxnSpPr>
          <p:spPr>
            <a:xfrm>
              <a:off x="7897166" y="2773680"/>
              <a:ext cx="279346" cy="12145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Arrow Connector 25">
              <a:extLst>
                <a:ext uri="{FF2B5EF4-FFF2-40B4-BE49-F238E27FC236}">
                  <a16:creationId xmlns:a16="http://schemas.microsoft.com/office/drawing/2014/main" id="{391C7E93-957B-E342-8566-DCBA27506E74}"/>
                </a:ext>
              </a:extLst>
            </p:cNvPr>
            <p:cNvCxnSpPr>
              <a:stCxn id="26" idx="0"/>
              <a:endCxn id="25" idx="3"/>
            </p:cNvCxnSpPr>
            <p:nvPr/>
          </p:nvCxnSpPr>
          <p:spPr>
            <a:xfrm flipV="1">
              <a:off x="7582152" y="2838338"/>
              <a:ext cx="158916" cy="25538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6">
              <a:extLst>
                <a:ext uri="{FF2B5EF4-FFF2-40B4-BE49-F238E27FC236}">
                  <a16:creationId xmlns:a16="http://schemas.microsoft.com/office/drawing/2014/main" id="{0B8256FD-85BC-A348-9E45-FDB741B479C2}"/>
                </a:ext>
              </a:extLst>
            </p:cNvPr>
            <p:cNvCxnSpPr>
              <a:stCxn id="26" idx="6"/>
              <a:endCxn id="31" idx="2"/>
            </p:cNvCxnSpPr>
            <p:nvPr/>
          </p:nvCxnSpPr>
          <p:spPr>
            <a:xfrm>
              <a:off x="7673592" y="3185160"/>
              <a:ext cx="426720" cy="21289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Arrow Connector 27">
              <a:extLst>
                <a:ext uri="{FF2B5EF4-FFF2-40B4-BE49-F238E27FC236}">
                  <a16:creationId xmlns:a16="http://schemas.microsoft.com/office/drawing/2014/main" id="{1902EC77-7AF0-F744-A34D-42402B100506}"/>
                </a:ext>
              </a:extLst>
            </p:cNvPr>
            <p:cNvCxnSpPr>
              <a:stCxn id="25" idx="4"/>
              <a:endCxn id="31" idx="1"/>
            </p:cNvCxnSpPr>
            <p:nvPr/>
          </p:nvCxnSpPr>
          <p:spPr>
            <a:xfrm>
              <a:off x="7805726" y="2865120"/>
              <a:ext cx="321368" cy="46827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Arrow Connector 28">
              <a:extLst>
                <a:ext uri="{FF2B5EF4-FFF2-40B4-BE49-F238E27FC236}">
                  <a16:creationId xmlns:a16="http://schemas.microsoft.com/office/drawing/2014/main" id="{DC89C5A4-EFD1-854C-98C2-AC711438FFDF}"/>
                </a:ext>
              </a:extLst>
            </p:cNvPr>
            <p:cNvCxnSpPr>
              <a:stCxn id="31" idx="0"/>
              <a:endCxn id="27" idx="4"/>
            </p:cNvCxnSpPr>
            <p:nvPr/>
          </p:nvCxnSpPr>
          <p:spPr>
            <a:xfrm flipV="1">
              <a:off x="8191752" y="2986573"/>
              <a:ext cx="76200" cy="32004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5" name="Oval 29">
              <a:extLst>
                <a:ext uri="{FF2B5EF4-FFF2-40B4-BE49-F238E27FC236}">
                  <a16:creationId xmlns:a16="http://schemas.microsoft.com/office/drawing/2014/main" id="{1EA322C3-E97B-2B47-A85A-D68005EEBF57}"/>
                </a:ext>
              </a:extLst>
            </p:cNvPr>
            <p:cNvSpPr/>
            <p:nvPr/>
          </p:nvSpPr>
          <p:spPr>
            <a:xfrm>
              <a:off x="7714286" y="26822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26" name="Oval 30">
              <a:extLst>
                <a:ext uri="{FF2B5EF4-FFF2-40B4-BE49-F238E27FC236}">
                  <a16:creationId xmlns:a16="http://schemas.microsoft.com/office/drawing/2014/main" id="{CB299A62-3364-8445-9EE8-612A3B59B5CA}"/>
                </a:ext>
              </a:extLst>
            </p:cNvPr>
            <p:cNvSpPr/>
            <p:nvPr/>
          </p:nvSpPr>
          <p:spPr>
            <a:xfrm>
              <a:off x="7490712" y="30937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7" name="Oval 31">
              <a:extLst>
                <a:ext uri="{FF2B5EF4-FFF2-40B4-BE49-F238E27FC236}">
                  <a16:creationId xmlns:a16="http://schemas.microsoft.com/office/drawing/2014/main" id="{42B44552-6EEA-6547-951E-54943929E2D4}"/>
                </a:ext>
              </a:extLst>
            </p:cNvPr>
            <p:cNvSpPr/>
            <p:nvPr/>
          </p:nvSpPr>
          <p:spPr>
            <a:xfrm>
              <a:off x="8176512" y="280369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1" name="Oval 32">
              <a:extLst>
                <a:ext uri="{FF2B5EF4-FFF2-40B4-BE49-F238E27FC236}">
                  <a16:creationId xmlns:a16="http://schemas.microsoft.com/office/drawing/2014/main" id="{8CC63EFF-960F-3E47-948B-AB28E7458A84}"/>
                </a:ext>
              </a:extLst>
            </p:cNvPr>
            <p:cNvSpPr/>
            <p:nvPr/>
          </p:nvSpPr>
          <p:spPr>
            <a:xfrm>
              <a:off x="8100312" y="33066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2" name="Oval 33">
              <a:extLst>
                <a:ext uri="{FF2B5EF4-FFF2-40B4-BE49-F238E27FC236}">
                  <a16:creationId xmlns:a16="http://schemas.microsoft.com/office/drawing/2014/main" id="{AF2B87C5-A41D-1945-8F9F-A9AB14430B50}"/>
                </a:ext>
              </a:extLst>
            </p:cNvPr>
            <p:cNvSpPr/>
            <p:nvPr/>
          </p:nvSpPr>
          <p:spPr>
            <a:xfrm>
              <a:off x="6545832" y="26060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3" name="Oval 34">
              <a:extLst>
                <a:ext uri="{FF2B5EF4-FFF2-40B4-BE49-F238E27FC236}">
                  <a16:creationId xmlns:a16="http://schemas.microsoft.com/office/drawing/2014/main" id="{30958486-48B3-D94D-A751-B0AF7B9357D0}"/>
                </a:ext>
              </a:extLst>
            </p:cNvPr>
            <p:cNvSpPr/>
            <p:nvPr/>
          </p:nvSpPr>
          <p:spPr>
            <a:xfrm>
              <a:off x="6469632" y="33985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sp>
        <p:nvSpPr>
          <p:cNvPr id="34" name="TextBox 35">
            <a:extLst>
              <a:ext uri="{FF2B5EF4-FFF2-40B4-BE49-F238E27FC236}">
                <a16:creationId xmlns:a16="http://schemas.microsoft.com/office/drawing/2014/main" id="{27AEED4F-01B7-8F44-93BD-AD8EC7DEA46F}"/>
              </a:ext>
            </a:extLst>
          </p:cNvPr>
          <p:cNvSpPr txBox="1"/>
          <p:nvPr/>
        </p:nvSpPr>
        <p:spPr>
          <a:xfrm>
            <a:off x="1439969" y="2070169"/>
            <a:ext cx="646331"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b=16</a:t>
            </a:r>
          </a:p>
        </p:txBody>
      </p:sp>
      <p:cxnSp>
        <p:nvCxnSpPr>
          <p:cNvPr id="35" name="Straight Arrow Connector 36">
            <a:extLst>
              <a:ext uri="{FF2B5EF4-FFF2-40B4-BE49-F238E27FC236}">
                <a16:creationId xmlns:a16="http://schemas.microsoft.com/office/drawing/2014/main" id="{3147E4E3-80F6-F447-97AA-4FFC82885844}"/>
              </a:ext>
            </a:extLst>
          </p:cNvPr>
          <p:cNvCxnSpPr/>
          <p:nvPr/>
        </p:nvCxnSpPr>
        <p:spPr>
          <a:xfrm flipV="1">
            <a:off x="1791989" y="1646015"/>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36" name="TextBox 37">
            <a:extLst>
              <a:ext uri="{FF2B5EF4-FFF2-40B4-BE49-F238E27FC236}">
                <a16:creationId xmlns:a16="http://schemas.microsoft.com/office/drawing/2014/main" id="{C1DEC020-E452-A642-999E-8CADBB1E6953}"/>
              </a:ext>
            </a:extLst>
          </p:cNvPr>
          <p:cNvSpPr txBox="1"/>
          <p:nvPr/>
        </p:nvSpPr>
        <p:spPr>
          <a:xfrm>
            <a:off x="2139451" y="2233196"/>
            <a:ext cx="704039"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b=7.5</a:t>
            </a:r>
          </a:p>
        </p:txBody>
      </p:sp>
      <p:cxnSp>
        <p:nvCxnSpPr>
          <p:cNvPr id="37" name="Straight Arrow Connector 38">
            <a:extLst>
              <a:ext uri="{FF2B5EF4-FFF2-40B4-BE49-F238E27FC236}">
                <a16:creationId xmlns:a16="http://schemas.microsoft.com/office/drawing/2014/main" id="{4F2D6062-9F2A-3F42-AB69-29409D5D2EDC}"/>
              </a:ext>
            </a:extLst>
          </p:cNvPr>
          <p:cNvCxnSpPr/>
          <p:nvPr/>
        </p:nvCxnSpPr>
        <p:spPr>
          <a:xfrm flipV="1">
            <a:off x="2394701" y="1841214"/>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38" name="Rectangle 2">
            <a:extLst>
              <a:ext uri="{FF2B5EF4-FFF2-40B4-BE49-F238E27FC236}">
                <a16:creationId xmlns:a16="http://schemas.microsoft.com/office/drawing/2014/main" id="{5A3151EF-7893-C74F-9836-B70E45E8AA5B}"/>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400" dirty="0">
                <a:ea typeface="宋体" charset="-122"/>
              </a:rPr>
              <a:t>Edge “Betweenness”  and Community Structure</a:t>
            </a:r>
            <a:endParaRPr lang="en-US" altLang="zh-CN" sz="2400" dirty="0">
              <a:solidFill>
                <a:srgbClr val="FF0000"/>
              </a:solidFill>
              <a:ea typeface="宋体" charset="-122"/>
            </a:endParaRPr>
          </a:p>
        </p:txBody>
      </p:sp>
    </p:spTree>
    <p:extLst>
      <p:ext uri="{BB962C8B-B14F-4D97-AF65-F5344CB8AC3E}">
        <p14:creationId xmlns:p14="http://schemas.microsoft.com/office/powerpoint/2010/main" val="2986410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16</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400" dirty="0">
                <a:ea typeface="宋体" charset="-122"/>
              </a:rPr>
              <a:t>Edge “Betweenness”  and Community Structure</a:t>
            </a:r>
            <a:endParaRPr lang="en-US" altLang="zh-CN" sz="2400" dirty="0">
              <a:solidFill>
                <a:srgbClr val="FF0000"/>
              </a:solidFill>
              <a:ea typeface="宋体" charset="-122"/>
            </a:endParaRPr>
          </a:p>
        </p:txBody>
      </p:sp>
      <p:sp>
        <p:nvSpPr>
          <p:cNvPr id="3" name="矩形 2">
            <a:extLst>
              <a:ext uri="{FF2B5EF4-FFF2-40B4-BE49-F238E27FC236}">
                <a16:creationId xmlns:a16="http://schemas.microsoft.com/office/drawing/2014/main" id="{70640CBD-C811-1640-B4BE-E9BE6FC30C88}"/>
              </a:ext>
            </a:extLst>
          </p:cNvPr>
          <p:cNvSpPr/>
          <p:nvPr/>
        </p:nvSpPr>
        <p:spPr>
          <a:xfrm>
            <a:off x="419695" y="925009"/>
            <a:ext cx="3383427" cy="369332"/>
          </a:xfrm>
          <a:prstGeom prst="rect">
            <a:avLst/>
          </a:prstGeom>
        </p:spPr>
        <p:txBody>
          <a:bodyPr wrap="none">
            <a:spAutoFit/>
          </a:bodyPr>
          <a:lstStyle/>
          <a:p>
            <a:r>
              <a:rPr lang="en-US" altLang="zh-CN" dirty="0">
                <a:solidFill>
                  <a:srgbClr val="FF0000"/>
                </a:solidFill>
                <a:ea typeface="宋体" charset="-122"/>
              </a:rPr>
              <a:t>[</a:t>
            </a:r>
            <a:r>
              <a:rPr kumimoji="1" lang="en-US" altLang="zh-CN" dirty="0">
                <a:solidFill>
                  <a:srgbClr val="FF0000"/>
                </a:solidFill>
              </a:rPr>
              <a:t>Girvan</a:t>
            </a:r>
            <a:r>
              <a:rPr kumimoji="1" lang="zh-CN" altLang="en-US" dirty="0">
                <a:solidFill>
                  <a:srgbClr val="FF0000"/>
                </a:solidFill>
              </a:rPr>
              <a:t> </a:t>
            </a:r>
            <a:r>
              <a:rPr kumimoji="1" lang="en-US" altLang="zh-CN" dirty="0">
                <a:solidFill>
                  <a:srgbClr val="FF0000"/>
                </a:solidFill>
              </a:rPr>
              <a:t>and</a:t>
            </a:r>
            <a:r>
              <a:rPr kumimoji="1" lang="zh-CN" altLang="en-US" dirty="0">
                <a:solidFill>
                  <a:srgbClr val="FF0000"/>
                </a:solidFill>
              </a:rPr>
              <a:t> </a:t>
            </a:r>
            <a:r>
              <a:rPr kumimoji="1" lang="en-US" altLang="zh-CN" dirty="0">
                <a:solidFill>
                  <a:srgbClr val="FF0000"/>
                </a:solidFill>
              </a:rPr>
              <a:t>Newman,</a:t>
            </a:r>
            <a:r>
              <a:rPr kumimoji="1" lang="zh-CN" altLang="en-US" dirty="0">
                <a:solidFill>
                  <a:srgbClr val="FF0000"/>
                </a:solidFill>
              </a:rPr>
              <a:t> </a:t>
            </a:r>
            <a:r>
              <a:rPr kumimoji="1" lang="en-US" altLang="zh-CN" dirty="0">
                <a:solidFill>
                  <a:srgbClr val="FF0000"/>
                </a:solidFill>
              </a:rPr>
              <a:t>PNAS</a:t>
            </a:r>
            <a:r>
              <a:rPr kumimoji="1" lang="zh-CN" altLang="en-US" dirty="0">
                <a:solidFill>
                  <a:srgbClr val="FF0000"/>
                </a:solidFill>
              </a:rPr>
              <a:t> </a:t>
            </a:r>
            <a:r>
              <a:rPr kumimoji="1" lang="en-US" altLang="zh-CN" dirty="0">
                <a:solidFill>
                  <a:srgbClr val="FF0000"/>
                </a:solidFill>
              </a:rPr>
              <a:t>2002</a:t>
            </a:r>
            <a:r>
              <a:rPr lang="en-US" altLang="zh-CN" dirty="0">
                <a:solidFill>
                  <a:srgbClr val="FF0000"/>
                </a:solidFill>
                <a:ea typeface="宋体" charset="-122"/>
              </a:rPr>
              <a:t>]</a:t>
            </a:r>
            <a:endParaRPr lang="zh-CN" altLang="en-US" dirty="0"/>
          </a:p>
        </p:txBody>
      </p:sp>
      <p:sp>
        <p:nvSpPr>
          <p:cNvPr id="38" name="Rectangle 3">
            <a:extLst>
              <a:ext uri="{FF2B5EF4-FFF2-40B4-BE49-F238E27FC236}">
                <a16:creationId xmlns:a16="http://schemas.microsoft.com/office/drawing/2014/main" id="{B4007AA8-90C5-1244-BF27-BC8AD6572AC8}"/>
              </a:ext>
            </a:extLst>
          </p:cNvPr>
          <p:cNvSpPr txBox="1">
            <a:spLocks noChangeArrowheads="1"/>
          </p:cNvSpPr>
          <p:nvPr/>
        </p:nvSpPr>
        <p:spPr>
          <a:xfrm>
            <a:off x="520365" y="1362095"/>
            <a:ext cx="7504697" cy="3394472"/>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r>
              <a:rPr lang="en-US" altLang="zh-CN" dirty="0">
                <a:ea typeface="宋体" charset="-122"/>
              </a:rPr>
              <a:t>Algorithm</a:t>
            </a:r>
          </a:p>
          <a:p>
            <a:pPr marL="628650" lvl="1" indent="-285750" algn="just">
              <a:buFont typeface="Arial" panose="020B0604020202020204" pitchFamily="34" charset="0"/>
              <a:buChar char="•"/>
            </a:pPr>
            <a:r>
              <a:rPr lang="en-US" altLang="zh-CN" sz="1800" dirty="0">
                <a:ea typeface="宋体" charset="-122"/>
              </a:rPr>
              <a:t>compute the betweenness of all edges</a:t>
            </a:r>
          </a:p>
          <a:p>
            <a:pPr marL="628650" lvl="1" indent="-285750" algn="just">
              <a:buFont typeface="Arial" panose="020B0604020202020204" pitchFamily="34" charset="0"/>
              <a:buChar char="•"/>
            </a:pPr>
            <a:r>
              <a:rPr lang="en-US" altLang="zh-CN" sz="1800" dirty="0">
                <a:ea typeface="宋体" charset="-122"/>
              </a:rPr>
              <a:t>while (betweenness of any edge &gt; threshold):</a:t>
            </a:r>
          </a:p>
          <a:p>
            <a:pPr marL="971550" lvl="2" indent="-285750" algn="just">
              <a:buFont typeface="Arial" panose="020B0604020202020204" pitchFamily="34" charset="0"/>
              <a:buChar char="•"/>
            </a:pPr>
            <a:r>
              <a:rPr lang="en-US" altLang="zh-CN" sz="1800" dirty="0">
                <a:ea typeface="宋体" charset="-122"/>
              </a:rPr>
              <a:t>remove edge with highest</a:t>
            </a:r>
            <a:r>
              <a:rPr lang="zh-CN" altLang="en-US" sz="1800" dirty="0">
                <a:ea typeface="宋体" charset="-122"/>
              </a:rPr>
              <a:t> </a:t>
            </a:r>
            <a:r>
              <a:rPr lang="en-US" altLang="zh-CN" sz="1800" dirty="0">
                <a:ea typeface="宋体" charset="-122"/>
              </a:rPr>
              <a:t>betweenness</a:t>
            </a:r>
          </a:p>
          <a:p>
            <a:pPr marL="971550" lvl="2" indent="-285750" algn="just">
              <a:buFont typeface="Arial" panose="020B0604020202020204" pitchFamily="34" charset="0"/>
              <a:buChar char="•"/>
            </a:pPr>
            <a:r>
              <a:rPr lang="en-US" altLang="zh-CN" sz="1800" dirty="0">
                <a:ea typeface="宋体" charset="-122"/>
              </a:rPr>
              <a:t>recalculate betweenness</a:t>
            </a:r>
          </a:p>
          <a:p>
            <a:pPr algn="just"/>
            <a:r>
              <a:rPr lang="en-US" altLang="zh-CN" dirty="0">
                <a:ea typeface="宋体" charset="-122"/>
              </a:rPr>
              <a:t>Betweenness needs to be recalculated at each step</a:t>
            </a:r>
          </a:p>
          <a:p>
            <a:pPr marL="628650" lvl="1" indent="-285750" algn="just">
              <a:buFont typeface="Arial" panose="020B0604020202020204" pitchFamily="34" charset="0"/>
              <a:buChar char="•"/>
            </a:pPr>
            <a:r>
              <a:rPr lang="en-US" altLang="zh-CN" sz="1800" dirty="0">
                <a:ea typeface="宋体" charset="-122"/>
              </a:rPr>
              <a:t>removal of an edge can impact the betweenness of another edge</a:t>
            </a:r>
          </a:p>
          <a:p>
            <a:pPr marL="628650" lvl="1" indent="-285750" algn="just">
              <a:buFont typeface="Arial" panose="020B0604020202020204" pitchFamily="34" charset="0"/>
              <a:buChar char="•"/>
            </a:pPr>
            <a:r>
              <a:rPr lang="en-US" altLang="zh-CN" sz="1800" dirty="0">
                <a:ea typeface="宋体" charset="-122"/>
              </a:rPr>
              <a:t>very expensive: all pairs shortest path </a:t>
            </a:r>
          </a:p>
          <a:p>
            <a:pPr marL="628650" lvl="1" indent="-285750" algn="just">
              <a:buFont typeface="Arial" panose="020B0604020202020204" pitchFamily="34" charset="0"/>
              <a:buChar char="•"/>
            </a:pPr>
            <a:r>
              <a:rPr lang="en-US" altLang="zh-CN" sz="1800" dirty="0">
                <a:ea typeface="宋体" charset="-122"/>
              </a:rPr>
              <a:t>may need to repeat up to N times</a:t>
            </a:r>
          </a:p>
          <a:p>
            <a:pPr marL="628650" lvl="1" indent="-285750" algn="just">
              <a:buFont typeface="Arial" panose="020B0604020202020204" pitchFamily="34" charset="0"/>
              <a:buChar char="•"/>
            </a:pPr>
            <a:r>
              <a:rPr lang="en-US" altLang="zh-CN" sz="1800" dirty="0">
                <a:ea typeface="宋体" charset="-122"/>
              </a:rPr>
              <a:t>does not scale to more than a few hundred nodes, even with the fastest algorithms</a:t>
            </a:r>
          </a:p>
        </p:txBody>
      </p:sp>
    </p:spTree>
    <p:extLst>
      <p:ext uri="{BB962C8B-B14F-4D97-AF65-F5344CB8AC3E}">
        <p14:creationId xmlns:p14="http://schemas.microsoft.com/office/powerpoint/2010/main" val="2283171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17</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400" dirty="0">
                <a:ea typeface="宋体" charset="-122"/>
              </a:rPr>
              <a:t>Edge “Betweenness”  and Community Structure</a:t>
            </a:r>
            <a:endParaRPr lang="en-US" altLang="zh-CN" sz="2400" dirty="0">
              <a:solidFill>
                <a:srgbClr val="FF0000"/>
              </a:solidFill>
              <a:ea typeface="宋体" charset="-122"/>
            </a:endParaRPr>
          </a:p>
        </p:txBody>
      </p:sp>
      <p:pic>
        <p:nvPicPr>
          <p:cNvPr id="9" name="Picture 10" descr="output">
            <a:extLst>
              <a:ext uri="{FF2B5EF4-FFF2-40B4-BE49-F238E27FC236}">
                <a16:creationId xmlns:a16="http://schemas.microsoft.com/office/drawing/2014/main" id="{A7E98CF6-083F-9145-8599-FD2A524D7D04}"/>
              </a:ext>
            </a:extLst>
          </p:cNvPr>
          <p:cNvPicPr>
            <a:picLocks noChangeAspect="1" noChangeArrowheads="1"/>
          </p:cNvPicPr>
          <p:nvPr/>
        </p:nvPicPr>
        <p:blipFill>
          <a:blip r:embed="rId3"/>
          <a:srcRect/>
          <a:stretch>
            <a:fillRect/>
          </a:stretch>
        </p:blipFill>
        <p:spPr bwMode="auto">
          <a:xfrm>
            <a:off x="537364" y="925009"/>
            <a:ext cx="3948911" cy="2030432"/>
          </a:xfrm>
          <a:prstGeom prst="rect">
            <a:avLst/>
          </a:prstGeom>
          <a:noFill/>
        </p:spPr>
      </p:pic>
      <p:sp>
        <p:nvSpPr>
          <p:cNvPr id="10" name="Line 8">
            <a:extLst>
              <a:ext uri="{FF2B5EF4-FFF2-40B4-BE49-F238E27FC236}">
                <a16:creationId xmlns:a16="http://schemas.microsoft.com/office/drawing/2014/main" id="{50390B47-A683-2447-B9DA-7A2BD971F6A3}"/>
              </a:ext>
            </a:extLst>
          </p:cNvPr>
          <p:cNvSpPr>
            <a:spLocks noChangeShapeType="1"/>
          </p:cNvSpPr>
          <p:nvPr/>
        </p:nvSpPr>
        <p:spPr bwMode="auto">
          <a:xfrm>
            <a:off x="4686300" y="4171950"/>
            <a:ext cx="685800" cy="0"/>
          </a:xfrm>
          <a:prstGeom prst="line">
            <a:avLst/>
          </a:prstGeom>
          <a:noFill/>
          <a:ln w="38100">
            <a:solidFill>
              <a:schemeClr val="accent1"/>
            </a:solidFill>
            <a:round/>
            <a:headEnd/>
            <a:tailEnd type="triangle" w="med" len="med"/>
          </a:ln>
          <a:effectLst/>
        </p:spPr>
        <p:txBody>
          <a:bodyPr>
            <a:spAutoFit/>
          </a:bodyPr>
          <a:lstStyle/>
          <a:p>
            <a:endParaRPr lang="zh-CN" altLang="en-US" sz="1350"/>
          </a:p>
        </p:txBody>
      </p:sp>
      <p:pic>
        <p:nvPicPr>
          <p:cNvPr id="11" name="Picture 11" descr="output">
            <a:extLst>
              <a:ext uri="{FF2B5EF4-FFF2-40B4-BE49-F238E27FC236}">
                <a16:creationId xmlns:a16="http://schemas.microsoft.com/office/drawing/2014/main" id="{F31DA5DA-8123-554A-B9FC-5AB2D54E7E39}"/>
              </a:ext>
            </a:extLst>
          </p:cNvPr>
          <p:cNvPicPr>
            <a:picLocks noChangeAspect="1" noChangeArrowheads="1"/>
          </p:cNvPicPr>
          <p:nvPr/>
        </p:nvPicPr>
        <p:blipFill>
          <a:blip r:embed="rId4"/>
          <a:srcRect/>
          <a:stretch>
            <a:fillRect/>
          </a:stretch>
        </p:blipFill>
        <p:spPr bwMode="auto">
          <a:xfrm>
            <a:off x="1771650" y="3429000"/>
            <a:ext cx="2500313" cy="1550194"/>
          </a:xfrm>
          <a:prstGeom prst="rect">
            <a:avLst/>
          </a:prstGeom>
          <a:noFill/>
        </p:spPr>
      </p:pic>
      <p:pic>
        <p:nvPicPr>
          <p:cNvPr id="12" name="Picture 12" descr="output">
            <a:extLst>
              <a:ext uri="{FF2B5EF4-FFF2-40B4-BE49-F238E27FC236}">
                <a16:creationId xmlns:a16="http://schemas.microsoft.com/office/drawing/2014/main" id="{ABCD732F-36B9-7346-A127-12B11CC1DA1A}"/>
              </a:ext>
            </a:extLst>
          </p:cNvPr>
          <p:cNvPicPr>
            <a:picLocks noChangeAspect="1" noChangeArrowheads="1"/>
          </p:cNvPicPr>
          <p:nvPr/>
        </p:nvPicPr>
        <p:blipFill>
          <a:blip r:embed="rId5"/>
          <a:srcRect/>
          <a:stretch>
            <a:fillRect/>
          </a:stretch>
        </p:blipFill>
        <p:spPr bwMode="auto">
          <a:xfrm>
            <a:off x="5500687" y="3314700"/>
            <a:ext cx="2500313" cy="1550194"/>
          </a:xfrm>
          <a:prstGeom prst="rect">
            <a:avLst/>
          </a:prstGeom>
          <a:noFill/>
        </p:spPr>
      </p:pic>
      <p:sp>
        <p:nvSpPr>
          <p:cNvPr id="13" name="Line 7">
            <a:extLst>
              <a:ext uri="{FF2B5EF4-FFF2-40B4-BE49-F238E27FC236}">
                <a16:creationId xmlns:a16="http://schemas.microsoft.com/office/drawing/2014/main" id="{6372F4CC-2095-9649-B28C-82B360E2CFCF}"/>
              </a:ext>
            </a:extLst>
          </p:cNvPr>
          <p:cNvSpPr>
            <a:spLocks noChangeShapeType="1"/>
          </p:cNvSpPr>
          <p:nvPr/>
        </p:nvSpPr>
        <p:spPr bwMode="auto">
          <a:xfrm flipH="1">
            <a:off x="2850356" y="2914650"/>
            <a:ext cx="171450" cy="514350"/>
          </a:xfrm>
          <a:prstGeom prst="line">
            <a:avLst/>
          </a:prstGeom>
          <a:noFill/>
          <a:ln w="38100">
            <a:solidFill>
              <a:schemeClr val="accent1"/>
            </a:solidFill>
            <a:round/>
            <a:headEnd/>
            <a:tailEnd type="triangle" w="med" len="med"/>
          </a:ln>
          <a:effectLst/>
        </p:spPr>
        <p:txBody>
          <a:bodyPr>
            <a:spAutoFit/>
          </a:bodyPr>
          <a:lstStyle/>
          <a:p>
            <a:endParaRPr lang="zh-CN" altLang="en-US" sz="1350"/>
          </a:p>
        </p:txBody>
      </p:sp>
    </p:spTree>
    <p:extLst>
      <p:ext uri="{BB962C8B-B14F-4D97-AF65-F5344CB8AC3E}">
        <p14:creationId xmlns:p14="http://schemas.microsoft.com/office/powerpoint/2010/main" val="1322016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18</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400" dirty="0">
                <a:ea typeface="宋体" charset="-122"/>
              </a:rPr>
              <a:t>Edge “Betweenness”  and Community Structure</a:t>
            </a:r>
            <a:endParaRPr lang="en-US" altLang="zh-CN" sz="2400" dirty="0">
              <a:solidFill>
                <a:srgbClr val="FF0000"/>
              </a:solidFill>
              <a:ea typeface="宋体" charset="-122"/>
            </a:endParaRPr>
          </a:p>
        </p:txBody>
      </p:sp>
      <p:pic>
        <p:nvPicPr>
          <p:cNvPr id="14" name="Picture 7" descr="output">
            <a:extLst>
              <a:ext uri="{FF2B5EF4-FFF2-40B4-BE49-F238E27FC236}">
                <a16:creationId xmlns:a16="http://schemas.microsoft.com/office/drawing/2014/main" id="{2D7BED15-98FA-7245-AC2C-133A564EFE0D}"/>
              </a:ext>
            </a:extLst>
          </p:cNvPr>
          <p:cNvPicPr>
            <a:picLocks noChangeAspect="1" noChangeArrowheads="1"/>
          </p:cNvPicPr>
          <p:nvPr/>
        </p:nvPicPr>
        <p:blipFill>
          <a:blip r:embed="rId3"/>
          <a:srcRect/>
          <a:stretch>
            <a:fillRect/>
          </a:stretch>
        </p:blipFill>
        <p:spPr bwMode="auto">
          <a:xfrm>
            <a:off x="928687" y="882253"/>
            <a:ext cx="2500313" cy="1550194"/>
          </a:xfrm>
          <a:prstGeom prst="rect">
            <a:avLst/>
          </a:prstGeom>
          <a:noFill/>
        </p:spPr>
      </p:pic>
      <p:pic>
        <p:nvPicPr>
          <p:cNvPr id="15" name="Picture 8" descr="output">
            <a:extLst>
              <a:ext uri="{FF2B5EF4-FFF2-40B4-BE49-F238E27FC236}">
                <a16:creationId xmlns:a16="http://schemas.microsoft.com/office/drawing/2014/main" id="{7084D5BE-AF2D-4041-87B7-9E236CE1DE30}"/>
              </a:ext>
            </a:extLst>
          </p:cNvPr>
          <p:cNvPicPr>
            <a:picLocks noChangeAspect="1" noChangeArrowheads="1"/>
          </p:cNvPicPr>
          <p:nvPr/>
        </p:nvPicPr>
        <p:blipFill>
          <a:blip r:embed="rId4"/>
          <a:srcRect/>
          <a:stretch>
            <a:fillRect/>
          </a:stretch>
        </p:blipFill>
        <p:spPr bwMode="auto">
          <a:xfrm>
            <a:off x="4864648" y="821467"/>
            <a:ext cx="2500313" cy="1550194"/>
          </a:xfrm>
          <a:prstGeom prst="rect">
            <a:avLst/>
          </a:prstGeom>
          <a:noFill/>
        </p:spPr>
      </p:pic>
      <p:pic>
        <p:nvPicPr>
          <p:cNvPr id="16" name="Picture 9" descr="output">
            <a:extLst>
              <a:ext uri="{FF2B5EF4-FFF2-40B4-BE49-F238E27FC236}">
                <a16:creationId xmlns:a16="http://schemas.microsoft.com/office/drawing/2014/main" id="{3999A3D9-300F-1749-B02A-29007544474C}"/>
              </a:ext>
            </a:extLst>
          </p:cNvPr>
          <p:cNvPicPr>
            <a:picLocks noChangeAspect="1" noChangeArrowheads="1"/>
          </p:cNvPicPr>
          <p:nvPr/>
        </p:nvPicPr>
        <p:blipFill>
          <a:blip r:embed="rId5"/>
          <a:srcRect/>
          <a:stretch>
            <a:fillRect/>
          </a:stretch>
        </p:blipFill>
        <p:spPr bwMode="auto">
          <a:xfrm>
            <a:off x="713640" y="2166292"/>
            <a:ext cx="2500313" cy="1550194"/>
          </a:xfrm>
          <a:prstGeom prst="rect">
            <a:avLst/>
          </a:prstGeom>
          <a:noFill/>
        </p:spPr>
      </p:pic>
      <p:pic>
        <p:nvPicPr>
          <p:cNvPr id="17" name="Picture 10" descr="output">
            <a:extLst>
              <a:ext uri="{FF2B5EF4-FFF2-40B4-BE49-F238E27FC236}">
                <a16:creationId xmlns:a16="http://schemas.microsoft.com/office/drawing/2014/main" id="{13475FE1-BF2E-B94D-88A2-1D18DAFEEBDF}"/>
              </a:ext>
            </a:extLst>
          </p:cNvPr>
          <p:cNvPicPr>
            <a:picLocks noChangeAspect="1" noChangeArrowheads="1"/>
          </p:cNvPicPr>
          <p:nvPr/>
        </p:nvPicPr>
        <p:blipFill>
          <a:blip r:embed="rId6"/>
          <a:srcRect/>
          <a:stretch>
            <a:fillRect/>
          </a:stretch>
        </p:blipFill>
        <p:spPr bwMode="auto">
          <a:xfrm>
            <a:off x="4436826" y="2331407"/>
            <a:ext cx="1935348" cy="1199916"/>
          </a:xfrm>
          <a:prstGeom prst="rect">
            <a:avLst/>
          </a:prstGeom>
          <a:noFill/>
        </p:spPr>
      </p:pic>
      <p:pic>
        <p:nvPicPr>
          <p:cNvPr id="18" name="Picture 11" descr="output">
            <a:extLst>
              <a:ext uri="{FF2B5EF4-FFF2-40B4-BE49-F238E27FC236}">
                <a16:creationId xmlns:a16="http://schemas.microsoft.com/office/drawing/2014/main" id="{DE2A114D-430A-0945-AE6F-7FF46BD26B04}"/>
              </a:ext>
            </a:extLst>
          </p:cNvPr>
          <p:cNvPicPr>
            <a:picLocks noChangeAspect="1" noChangeArrowheads="1"/>
          </p:cNvPicPr>
          <p:nvPr/>
        </p:nvPicPr>
        <p:blipFill>
          <a:blip r:embed="rId7"/>
          <a:srcRect/>
          <a:stretch>
            <a:fillRect/>
          </a:stretch>
        </p:blipFill>
        <p:spPr bwMode="auto">
          <a:xfrm>
            <a:off x="498593" y="3645237"/>
            <a:ext cx="2536031" cy="1550194"/>
          </a:xfrm>
          <a:prstGeom prst="rect">
            <a:avLst/>
          </a:prstGeom>
          <a:noFill/>
        </p:spPr>
      </p:pic>
      <p:sp>
        <p:nvSpPr>
          <p:cNvPr id="19" name="Text Box 13">
            <a:extLst>
              <a:ext uri="{FF2B5EF4-FFF2-40B4-BE49-F238E27FC236}">
                <a16:creationId xmlns:a16="http://schemas.microsoft.com/office/drawing/2014/main" id="{29509E76-9006-FC4B-9FFE-0AEC3505EF87}"/>
              </a:ext>
            </a:extLst>
          </p:cNvPr>
          <p:cNvSpPr txBox="1">
            <a:spLocks noChangeArrowheads="1"/>
          </p:cNvSpPr>
          <p:nvPr/>
        </p:nvSpPr>
        <p:spPr bwMode="auto">
          <a:xfrm rot="-1216513">
            <a:off x="2912822" y="3609146"/>
            <a:ext cx="2001702" cy="300082"/>
          </a:xfrm>
          <a:prstGeom prst="rect">
            <a:avLst/>
          </a:prstGeom>
          <a:noFill/>
          <a:ln w="38100" algn="ctr">
            <a:noFill/>
            <a:miter lim="800000"/>
            <a:headEnd/>
            <a:tailEnd/>
          </a:ln>
          <a:effectLst/>
        </p:spPr>
        <p:txBody>
          <a:bodyPr wrap="none">
            <a:spAutoFit/>
          </a:bodyPr>
          <a:lstStyle/>
          <a:p>
            <a:pPr>
              <a:buFont typeface="Wingdings" pitchFamily="2" charset="2"/>
              <a:buNone/>
            </a:pPr>
            <a:r>
              <a:rPr lang="en-US" altLang="zh-CN" sz="1350" dirty="0">
                <a:ea typeface="宋体" charset="-122"/>
              </a:rPr>
              <a:t>+ deletion of the edge 2-3</a:t>
            </a:r>
          </a:p>
        </p:txBody>
      </p:sp>
      <p:pic>
        <p:nvPicPr>
          <p:cNvPr id="20" name="Picture 14" descr="output">
            <a:extLst>
              <a:ext uri="{FF2B5EF4-FFF2-40B4-BE49-F238E27FC236}">
                <a16:creationId xmlns:a16="http://schemas.microsoft.com/office/drawing/2014/main" id="{34534D1A-1FAE-814A-A148-93D87347D156}"/>
              </a:ext>
            </a:extLst>
          </p:cNvPr>
          <p:cNvPicPr>
            <a:picLocks noChangeAspect="1" noChangeArrowheads="1"/>
          </p:cNvPicPr>
          <p:nvPr/>
        </p:nvPicPr>
        <p:blipFill>
          <a:blip r:embed="rId8"/>
          <a:srcRect/>
          <a:stretch>
            <a:fillRect/>
          </a:stretch>
        </p:blipFill>
        <p:spPr bwMode="auto">
          <a:xfrm>
            <a:off x="4972051" y="3486150"/>
            <a:ext cx="2536031" cy="1550194"/>
          </a:xfrm>
          <a:prstGeom prst="rect">
            <a:avLst/>
          </a:prstGeom>
          <a:noFill/>
        </p:spPr>
      </p:pic>
      <p:sp>
        <p:nvSpPr>
          <p:cNvPr id="21" name="Text Box 16">
            <a:extLst>
              <a:ext uri="{FF2B5EF4-FFF2-40B4-BE49-F238E27FC236}">
                <a16:creationId xmlns:a16="http://schemas.microsoft.com/office/drawing/2014/main" id="{1D1A500F-0FA5-1B43-9C0F-C33C476F159C}"/>
              </a:ext>
            </a:extLst>
          </p:cNvPr>
          <p:cNvSpPr txBox="1">
            <a:spLocks noChangeArrowheads="1"/>
          </p:cNvSpPr>
          <p:nvPr/>
        </p:nvSpPr>
        <p:spPr bwMode="auto">
          <a:xfrm>
            <a:off x="6172201" y="3429000"/>
            <a:ext cx="1632435" cy="300082"/>
          </a:xfrm>
          <a:prstGeom prst="rect">
            <a:avLst/>
          </a:prstGeom>
          <a:noFill/>
          <a:ln w="38100" algn="ctr">
            <a:noFill/>
            <a:miter lim="800000"/>
            <a:headEnd/>
            <a:tailEnd/>
          </a:ln>
          <a:effectLst/>
        </p:spPr>
        <p:txBody>
          <a:bodyPr wrap="none">
            <a:spAutoFit/>
          </a:bodyPr>
          <a:lstStyle/>
          <a:p>
            <a:pPr>
              <a:buFont typeface="Wingdings" pitchFamily="2" charset="2"/>
              <a:buNone/>
            </a:pPr>
            <a:r>
              <a:rPr lang="en-US" altLang="zh-CN" sz="1350">
                <a:ea typeface="宋体" charset="-122"/>
              </a:rPr>
              <a:t>separation complete</a:t>
            </a:r>
          </a:p>
        </p:txBody>
      </p:sp>
      <p:sp>
        <p:nvSpPr>
          <p:cNvPr id="22" name="Line 17">
            <a:extLst>
              <a:ext uri="{FF2B5EF4-FFF2-40B4-BE49-F238E27FC236}">
                <a16:creationId xmlns:a16="http://schemas.microsoft.com/office/drawing/2014/main" id="{4DE58310-FFA7-4548-8493-ADF99E89C18D}"/>
              </a:ext>
            </a:extLst>
          </p:cNvPr>
          <p:cNvSpPr>
            <a:spLocks noChangeShapeType="1"/>
          </p:cNvSpPr>
          <p:nvPr/>
        </p:nvSpPr>
        <p:spPr bwMode="auto">
          <a:xfrm>
            <a:off x="3771900" y="1200150"/>
            <a:ext cx="685800" cy="0"/>
          </a:xfrm>
          <a:prstGeom prst="line">
            <a:avLst/>
          </a:prstGeom>
          <a:noFill/>
          <a:ln w="38100">
            <a:solidFill>
              <a:schemeClr val="accent1"/>
            </a:solidFill>
            <a:round/>
            <a:headEnd/>
            <a:tailEnd type="triangle" w="med" len="med"/>
          </a:ln>
          <a:effectLst/>
        </p:spPr>
        <p:txBody>
          <a:bodyPr>
            <a:spAutoFit/>
          </a:bodyPr>
          <a:lstStyle/>
          <a:p>
            <a:endParaRPr lang="zh-CN" altLang="en-US" sz="1350"/>
          </a:p>
        </p:txBody>
      </p:sp>
      <p:sp>
        <p:nvSpPr>
          <p:cNvPr id="23" name="Line 18">
            <a:extLst>
              <a:ext uri="{FF2B5EF4-FFF2-40B4-BE49-F238E27FC236}">
                <a16:creationId xmlns:a16="http://schemas.microsoft.com/office/drawing/2014/main" id="{78E89739-82BC-B644-8144-6279D93B8AE1}"/>
              </a:ext>
            </a:extLst>
          </p:cNvPr>
          <p:cNvSpPr>
            <a:spLocks noChangeShapeType="1"/>
          </p:cNvSpPr>
          <p:nvPr/>
        </p:nvSpPr>
        <p:spPr bwMode="auto">
          <a:xfrm flipH="1">
            <a:off x="3146455" y="1969568"/>
            <a:ext cx="1543050" cy="628650"/>
          </a:xfrm>
          <a:prstGeom prst="line">
            <a:avLst/>
          </a:prstGeom>
          <a:noFill/>
          <a:ln w="38100">
            <a:solidFill>
              <a:schemeClr val="accent1"/>
            </a:solidFill>
            <a:round/>
            <a:headEnd/>
            <a:tailEnd type="triangle" w="med" len="med"/>
          </a:ln>
          <a:effectLst/>
        </p:spPr>
        <p:txBody>
          <a:bodyPr>
            <a:spAutoFit/>
          </a:bodyPr>
          <a:lstStyle/>
          <a:p>
            <a:endParaRPr lang="zh-CN" altLang="en-US" sz="1350"/>
          </a:p>
        </p:txBody>
      </p:sp>
      <p:sp>
        <p:nvSpPr>
          <p:cNvPr id="24" name="Line 19">
            <a:extLst>
              <a:ext uri="{FF2B5EF4-FFF2-40B4-BE49-F238E27FC236}">
                <a16:creationId xmlns:a16="http://schemas.microsoft.com/office/drawing/2014/main" id="{145DCA3D-4B55-E14B-AB7F-F0BFCACF520F}"/>
              </a:ext>
            </a:extLst>
          </p:cNvPr>
          <p:cNvSpPr>
            <a:spLocks noChangeShapeType="1"/>
          </p:cNvSpPr>
          <p:nvPr/>
        </p:nvSpPr>
        <p:spPr bwMode="auto">
          <a:xfrm>
            <a:off x="3468479" y="2941389"/>
            <a:ext cx="685800" cy="0"/>
          </a:xfrm>
          <a:prstGeom prst="line">
            <a:avLst/>
          </a:prstGeom>
          <a:noFill/>
          <a:ln w="38100">
            <a:solidFill>
              <a:schemeClr val="accent1"/>
            </a:solidFill>
            <a:round/>
            <a:headEnd/>
            <a:tailEnd type="triangle" w="med" len="med"/>
          </a:ln>
          <a:effectLst/>
        </p:spPr>
        <p:txBody>
          <a:bodyPr>
            <a:spAutoFit/>
          </a:bodyPr>
          <a:lstStyle/>
          <a:p>
            <a:endParaRPr lang="zh-CN" altLang="en-US" sz="1350"/>
          </a:p>
        </p:txBody>
      </p:sp>
      <p:sp>
        <p:nvSpPr>
          <p:cNvPr id="25" name="Line 12">
            <a:extLst>
              <a:ext uri="{FF2B5EF4-FFF2-40B4-BE49-F238E27FC236}">
                <a16:creationId xmlns:a16="http://schemas.microsoft.com/office/drawing/2014/main" id="{33B4BCAC-1850-B541-8E9F-09A16CDB9AE5}"/>
              </a:ext>
            </a:extLst>
          </p:cNvPr>
          <p:cNvSpPr>
            <a:spLocks noChangeShapeType="1"/>
          </p:cNvSpPr>
          <p:nvPr/>
        </p:nvSpPr>
        <p:spPr bwMode="auto">
          <a:xfrm flipH="1">
            <a:off x="2946063" y="3570912"/>
            <a:ext cx="2114550" cy="742950"/>
          </a:xfrm>
          <a:prstGeom prst="line">
            <a:avLst/>
          </a:prstGeom>
          <a:noFill/>
          <a:ln w="38100">
            <a:solidFill>
              <a:schemeClr val="accent1"/>
            </a:solidFill>
            <a:round/>
            <a:headEnd/>
            <a:tailEnd type="triangle" w="med" len="med"/>
          </a:ln>
          <a:effectLst/>
        </p:spPr>
        <p:txBody>
          <a:bodyPr>
            <a:spAutoFit/>
          </a:bodyPr>
          <a:lstStyle/>
          <a:p>
            <a:endParaRPr lang="zh-CN" altLang="en-US" sz="1350"/>
          </a:p>
        </p:txBody>
      </p:sp>
      <p:sp>
        <p:nvSpPr>
          <p:cNvPr id="26" name="Line 8">
            <a:extLst>
              <a:ext uri="{FF2B5EF4-FFF2-40B4-BE49-F238E27FC236}">
                <a16:creationId xmlns:a16="http://schemas.microsoft.com/office/drawing/2014/main" id="{B28A1068-E2D6-8941-B2EA-142BDBBB7E4A}"/>
              </a:ext>
            </a:extLst>
          </p:cNvPr>
          <p:cNvSpPr>
            <a:spLocks noChangeShapeType="1"/>
          </p:cNvSpPr>
          <p:nvPr/>
        </p:nvSpPr>
        <p:spPr bwMode="auto">
          <a:xfrm flipV="1">
            <a:off x="3477126" y="4431279"/>
            <a:ext cx="1427378" cy="5366"/>
          </a:xfrm>
          <a:prstGeom prst="line">
            <a:avLst/>
          </a:prstGeom>
          <a:noFill/>
          <a:ln w="38100">
            <a:solidFill>
              <a:schemeClr val="accent1"/>
            </a:solidFill>
            <a:round/>
            <a:headEnd/>
            <a:tailEnd type="triangle" w="med" len="med"/>
          </a:ln>
          <a:effectLst/>
        </p:spPr>
        <p:txBody>
          <a:bodyPr wrap="square">
            <a:spAutoFit/>
          </a:bodyPr>
          <a:lstStyle/>
          <a:p>
            <a:endParaRPr lang="zh-CN" altLang="en-US" sz="1350"/>
          </a:p>
        </p:txBody>
      </p:sp>
      <p:sp>
        <p:nvSpPr>
          <p:cNvPr id="27" name="Freeform 15">
            <a:extLst>
              <a:ext uri="{FF2B5EF4-FFF2-40B4-BE49-F238E27FC236}">
                <a16:creationId xmlns:a16="http://schemas.microsoft.com/office/drawing/2014/main" id="{D08F7126-81E2-F745-9BE1-E1563A551972}"/>
              </a:ext>
            </a:extLst>
          </p:cNvPr>
          <p:cNvSpPr>
            <a:spLocks/>
          </p:cNvSpPr>
          <p:nvPr/>
        </p:nvSpPr>
        <p:spPr bwMode="auto">
          <a:xfrm>
            <a:off x="5931571" y="3424981"/>
            <a:ext cx="533400" cy="1752600"/>
          </a:xfrm>
          <a:custGeom>
            <a:avLst/>
            <a:gdLst/>
            <a:ahLst/>
            <a:cxnLst>
              <a:cxn ang="0">
                <a:pos x="336" y="0"/>
              </a:cxn>
              <a:cxn ang="0">
                <a:pos x="240" y="336"/>
              </a:cxn>
              <a:cxn ang="0">
                <a:pos x="192" y="528"/>
              </a:cxn>
              <a:cxn ang="0">
                <a:pos x="96" y="672"/>
              </a:cxn>
              <a:cxn ang="0">
                <a:pos x="0" y="816"/>
              </a:cxn>
              <a:cxn ang="0">
                <a:pos x="96" y="1104"/>
              </a:cxn>
            </a:cxnLst>
            <a:rect l="0" t="0" r="r" b="b"/>
            <a:pathLst>
              <a:path w="336" h="1104">
                <a:moveTo>
                  <a:pt x="336" y="0"/>
                </a:moveTo>
                <a:cubicBezTo>
                  <a:pt x="300" y="124"/>
                  <a:pt x="264" y="248"/>
                  <a:pt x="240" y="336"/>
                </a:cubicBezTo>
                <a:cubicBezTo>
                  <a:pt x="216" y="424"/>
                  <a:pt x="216" y="472"/>
                  <a:pt x="192" y="528"/>
                </a:cubicBezTo>
                <a:cubicBezTo>
                  <a:pt x="168" y="584"/>
                  <a:pt x="128" y="624"/>
                  <a:pt x="96" y="672"/>
                </a:cubicBezTo>
                <a:cubicBezTo>
                  <a:pt x="64" y="720"/>
                  <a:pt x="0" y="744"/>
                  <a:pt x="0" y="816"/>
                </a:cubicBezTo>
                <a:cubicBezTo>
                  <a:pt x="0" y="888"/>
                  <a:pt x="48" y="996"/>
                  <a:pt x="96" y="1104"/>
                </a:cubicBezTo>
              </a:path>
            </a:pathLst>
          </a:custGeom>
          <a:noFill/>
          <a:ln w="38100" cap="flat" cmpd="sng">
            <a:solidFill>
              <a:srgbClr val="C00000"/>
            </a:solidFill>
            <a:prstDash val="dash"/>
            <a:round/>
            <a:headEnd/>
            <a:tailEnd/>
          </a:ln>
          <a:effectLst/>
        </p:spPr>
        <p:txBody>
          <a:bodyPr>
            <a:spAutoFit/>
          </a:bodyPr>
          <a:lstStyle/>
          <a:p>
            <a:endParaRPr lang="zh-CN" altLang="en-US"/>
          </a:p>
        </p:txBody>
      </p:sp>
    </p:spTree>
    <p:extLst>
      <p:ext uri="{BB962C8B-B14F-4D97-AF65-F5344CB8AC3E}">
        <p14:creationId xmlns:p14="http://schemas.microsoft.com/office/powerpoint/2010/main" val="2515823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19</a:t>
            </a:fld>
            <a:endParaRPr kumimoji="1" lang="zh-CN" altLang="en-US"/>
          </a:p>
        </p:txBody>
      </p:sp>
      <p:pic>
        <p:nvPicPr>
          <p:cNvPr id="14" name="Picture 7" descr="output">
            <a:extLst>
              <a:ext uri="{FF2B5EF4-FFF2-40B4-BE49-F238E27FC236}">
                <a16:creationId xmlns:a16="http://schemas.microsoft.com/office/drawing/2014/main" id="{2D7BED15-98FA-7245-AC2C-133A564EFE0D}"/>
              </a:ext>
            </a:extLst>
          </p:cNvPr>
          <p:cNvPicPr>
            <a:picLocks noChangeAspect="1" noChangeArrowheads="1"/>
          </p:cNvPicPr>
          <p:nvPr/>
        </p:nvPicPr>
        <p:blipFill>
          <a:blip r:embed="rId3"/>
          <a:srcRect/>
          <a:stretch>
            <a:fillRect/>
          </a:stretch>
        </p:blipFill>
        <p:spPr bwMode="auto">
          <a:xfrm>
            <a:off x="928687" y="882253"/>
            <a:ext cx="2500313" cy="1550194"/>
          </a:xfrm>
          <a:prstGeom prst="rect">
            <a:avLst/>
          </a:prstGeom>
          <a:noFill/>
        </p:spPr>
      </p:pic>
      <p:pic>
        <p:nvPicPr>
          <p:cNvPr id="15" name="Picture 8" descr="output">
            <a:extLst>
              <a:ext uri="{FF2B5EF4-FFF2-40B4-BE49-F238E27FC236}">
                <a16:creationId xmlns:a16="http://schemas.microsoft.com/office/drawing/2014/main" id="{7084D5BE-AF2D-4041-87B7-9E236CE1DE30}"/>
              </a:ext>
            </a:extLst>
          </p:cNvPr>
          <p:cNvPicPr>
            <a:picLocks noChangeAspect="1" noChangeArrowheads="1"/>
          </p:cNvPicPr>
          <p:nvPr/>
        </p:nvPicPr>
        <p:blipFill>
          <a:blip r:embed="rId4"/>
          <a:srcRect/>
          <a:stretch>
            <a:fillRect/>
          </a:stretch>
        </p:blipFill>
        <p:spPr bwMode="auto">
          <a:xfrm>
            <a:off x="4864648" y="821467"/>
            <a:ext cx="2500313" cy="1550194"/>
          </a:xfrm>
          <a:prstGeom prst="rect">
            <a:avLst/>
          </a:prstGeom>
          <a:noFill/>
        </p:spPr>
      </p:pic>
      <p:pic>
        <p:nvPicPr>
          <p:cNvPr id="16" name="Picture 9" descr="output">
            <a:extLst>
              <a:ext uri="{FF2B5EF4-FFF2-40B4-BE49-F238E27FC236}">
                <a16:creationId xmlns:a16="http://schemas.microsoft.com/office/drawing/2014/main" id="{3999A3D9-300F-1749-B02A-29007544474C}"/>
              </a:ext>
            </a:extLst>
          </p:cNvPr>
          <p:cNvPicPr>
            <a:picLocks noChangeAspect="1" noChangeArrowheads="1"/>
          </p:cNvPicPr>
          <p:nvPr/>
        </p:nvPicPr>
        <p:blipFill>
          <a:blip r:embed="rId5"/>
          <a:srcRect/>
          <a:stretch>
            <a:fillRect/>
          </a:stretch>
        </p:blipFill>
        <p:spPr bwMode="auto">
          <a:xfrm>
            <a:off x="713640" y="2166292"/>
            <a:ext cx="2500313" cy="1550194"/>
          </a:xfrm>
          <a:prstGeom prst="rect">
            <a:avLst/>
          </a:prstGeom>
          <a:noFill/>
        </p:spPr>
      </p:pic>
      <p:pic>
        <p:nvPicPr>
          <p:cNvPr id="17" name="Picture 10" descr="output">
            <a:extLst>
              <a:ext uri="{FF2B5EF4-FFF2-40B4-BE49-F238E27FC236}">
                <a16:creationId xmlns:a16="http://schemas.microsoft.com/office/drawing/2014/main" id="{13475FE1-BF2E-B94D-88A2-1D18DAFEEBDF}"/>
              </a:ext>
            </a:extLst>
          </p:cNvPr>
          <p:cNvPicPr>
            <a:picLocks noChangeAspect="1" noChangeArrowheads="1"/>
          </p:cNvPicPr>
          <p:nvPr/>
        </p:nvPicPr>
        <p:blipFill>
          <a:blip r:embed="rId6"/>
          <a:srcRect/>
          <a:stretch>
            <a:fillRect/>
          </a:stretch>
        </p:blipFill>
        <p:spPr bwMode="auto">
          <a:xfrm>
            <a:off x="4436826" y="2331407"/>
            <a:ext cx="1935348" cy="1199916"/>
          </a:xfrm>
          <a:prstGeom prst="rect">
            <a:avLst/>
          </a:prstGeom>
          <a:noFill/>
        </p:spPr>
      </p:pic>
      <p:pic>
        <p:nvPicPr>
          <p:cNvPr id="18" name="Picture 11" descr="output">
            <a:extLst>
              <a:ext uri="{FF2B5EF4-FFF2-40B4-BE49-F238E27FC236}">
                <a16:creationId xmlns:a16="http://schemas.microsoft.com/office/drawing/2014/main" id="{DE2A114D-430A-0945-AE6F-7FF46BD26B04}"/>
              </a:ext>
            </a:extLst>
          </p:cNvPr>
          <p:cNvPicPr>
            <a:picLocks noChangeAspect="1" noChangeArrowheads="1"/>
          </p:cNvPicPr>
          <p:nvPr/>
        </p:nvPicPr>
        <p:blipFill>
          <a:blip r:embed="rId7"/>
          <a:srcRect/>
          <a:stretch>
            <a:fillRect/>
          </a:stretch>
        </p:blipFill>
        <p:spPr bwMode="auto">
          <a:xfrm>
            <a:off x="498593" y="3645237"/>
            <a:ext cx="2536031" cy="1550194"/>
          </a:xfrm>
          <a:prstGeom prst="rect">
            <a:avLst/>
          </a:prstGeom>
          <a:noFill/>
        </p:spPr>
      </p:pic>
      <p:sp>
        <p:nvSpPr>
          <p:cNvPr id="19" name="Text Box 13">
            <a:extLst>
              <a:ext uri="{FF2B5EF4-FFF2-40B4-BE49-F238E27FC236}">
                <a16:creationId xmlns:a16="http://schemas.microsoft.com/office/drawing/2014/main" id="{29509E76-9006-FC4B-9FFE-0AEC3505EF87}"/>
              </a:ext>
            </a:extLst>
          </p:cNvPr>
          <p:cNvSpPr txBox="1">
            <a:spLocks noChangeArrowheads="1"/>
          </p:cNvSpPr>
          <p:nvPr/>
        </p:nvSpPr>
        <p:spPr bwMode="auto">
          <a:xfrm rot="-1216513">
            <a:off x="2912822" y="3609146"/>
            <a:ext cx="2001702" cy="300082"/>
          </a:xfrm>
          <a:prstGeom prst="rect">
            <a:avLst/>
          </a:prstGeom>
          <a:noFill/>
          <a:ln w="38100" algn="ctr">
            <a:noFill/>
            <a:miter lim="800000"/>
            <a:headEnd/>
            <a:tailEnd/>
          </a:ln>
          <a:effectLst/>
        </p:spPr>
        <p:txBody>
          <a:bodyPr wrap="none">
            <a:spAutoFit/>
          </a:bodyPr>
          <a:lstStyle/>
          <a:p>
            <a:pPr>
              <a:buFont typeface="Wingdings" pitchFamily="2" charset="2"/>
              <a:buNone/>
            </a:pPr>
            <a:r>
              <a:rPr lang="en-US" altLang="zh-CN" sz="1350" dirty="0">
                <a:ea typeface="宋体" charset="-122"/>
              </a:rPr>
              <a:t>+ deletion of the edge 2-3</a:t>
            </a:r>
          </a:p>
        </p:txBody>
      </p:sp>
      <p:pic>
        <p:nvPicPr>
          <p:cNvPr id="20" name="Picture 14" descr="output">
            <a:extLst>
              <a:ext uri="{FF2B5EF4-FFF2-40B4-BE49-F238E27FC236}">
                <a16:creationId xmlns:a16="http://schemas.microsoft.com/office/drawing/2014/main" id="{34534D1A-1FAE-814A-A148-93D87347D156}"/>
              </a:ext>
            </a:extLst>
          </p:cNvPr>
          <p:cNvPicPr>
            <a:picLocks noChangeAspect="1" noChangeArrowheads="1"/>
          </p:cNvPicPr>
          <p:nvPr/>
        </p:nvPicPr>
        <p:blipFill>
          <a:blip r:embed="rId8"/>
          <a:srcRect/>
          <a:stretch>
            <a:fillRect/>
          </a:stretch>
        </p:blipFill>
        <p:spPr bwMode="auto">
          <a:xfrm>
            <a:off x="4972051" y="3486150"/>
            <a:ext cx="2536031" cy="1550194"/>
          </a:xfrm>
          <a:prstGeom prst="rect">
            <a:avLst/>
          </a:prstGeom>
          <a:noFill/>
        </p:spPr>
      </p:pic>
      <p:sp>
        <p:nvSpPr>
          <p:cNvPr id="21" name="Text Box 16">
            <a:extLst>
              <a:ext uri="{FF2B5EF4-FFF2-40B4-BE49-F238E27FC236}">
                <a16:creationId xmlns:a16="http://schemas.microsoft.com/office/drawing/2014/main" id="{1D1A500F-0FA5-1B43-9C0F-C33C476F159C}"/>
              </a:ext>
            </a:extLst>
          </p:cNvPr>
          <p:cNvSpPr txBox="1">
            <a:spLocks noChangeArrowheads="1"/>
          </p:cNvSpPr>
          <p:nvPr/>
        </p:nvSpPr>
        <p:spPr bwMode="auto">
          <a:xfrm>
            <a:off x="6172201" y="3429000"/>
            <a:ext cx="1632435" cy="300082"/>
          </a:xfrm>
          <a:prstGeom prst="rect">
            <a:avLst/>
          </a:prstGeom>
          <a:noFill/>
          <a:ln w="38100" algn="ctr">
            <a:noFill/>
            <a:miter lim="800000"/>
            <a:headEnd/>
            <a:tailEnd/>
          </a:ln>
          <a:effectLst/>
        </p:spPr>
        <p:txBody>
          <a:bodyPr wrap="none">
            <a:spAutoFit/>
          </a:bodyPr>
          <a:lstStyle/>
          <a:p>
            <a:pPr>
              <a:buFont typeface="Wingdings" pitchFamily="2" charset="2"/>
              <a:buNone/>
            </a:pPr>
            <a:r>
              <a:rPr lang="en-US" altLang="zh-CN" sz="1350">
                <a:ea typeface="宋体" charset="-122"/>
              </a:rPr>
              <a:t>separation complete</a:t>
            </a:r>
          </a:p>
        </p:txBody>
      </p:sp>
      <p:sp>
        <p:nvSpPr>
          <p:cNvPr id="22" name="Line 17">
            <a:extLst>
              <a:ext uri="{FF2B5EF4-FFF2-40B4-BE49-F238E27FC236}">
                <a16:creationId xmlns:a16="http://schemas.microsoft.com/office/drawing/2014/main" id="{4DE58310-FFA7-4548-8493-ADF99E89C18D}"/>
              </a:ext>
            </a:extLst>
          </p:cNvPr>
          <p:cNvSpPr>
            <a:spLocks noChangeShapeType="1"/>
          </p:cNvSpPr>
          <p:nvPr/>
        </p:nvSpPr>
        <p:spPr bwMode="auto">
          <a:xfrm>
            <a:off x="3771900" y="1200150"/>
            <a:ext cx="685800" cy="0"/>
          </a:xfrm>
          <a:prstGeom prst="line">
            <a:avLst/>
          </a:prstGeom>
          <a:noFill/>
          <a:ln w="38100">
            <a:solidFill>
              <a:schemeClr val="accent1"/>
            </a:solidFill>
            <a:round/>
            <a:headEnd/>
            <a:tailEnd type="triangle" w="med" len="med"/>
          </a:ln>
          <a:effectLst/>
        </p:spPr>
        <p:txBody>
          <a:bodyPr>
            <a:spAutoFit/>
          </a:bodyPr>
          <a:lstStyle/>
          <a:p>
            <a:endParaRPr lang="zh-CN" altLang="en-US" sz="1350"/>
          </a:p>
        </p:txBody>
      </p:sp>
      <p:sp>
        <p:nvSpPr>
          <p:cNvPr id="23" name="Line 18">
            <a:extLst>
              <a:ext uri="{FF2B5EF4-FFF2-40B4-BE49-F238E27FC236}">
                <a16:creationId xmlns:a16="http://schemas.microsoft.com/office/drawing/2014/main" id="{78E89739-82BC-B644-8144-6279D93B8AE1}"/>
              </a:ext>
            </a:extLst>
          </p:cNvPr>
          <p:cNvSpPr>
            <a:spLocks noChangeShapeType="1"/>
          </p:cNvSpPr>
          <p:nvPr/>
        </p:nvSpPr>
        <p:spPr bwMode="auto">
          <a:xfrm flipH="1">
            <a:off x="3146455" y="1969568"/>
            <a:ext cx="1543050" cy="628650"/>
          </a:xfrm>
          <a:prstGeom prst="line">
            <a:avLst/>
          </a:prstGeom>
          <a:noFill/>
          <a:ln w="38100">
            <a:solidFill>
              <a:schemeClr val="accent1"/>
            </a:solidFill>
            <a:round/>
            <a:headEnd/>
            <a:tailEnd type="triangle" w="med" len="med"/>
          </a:ln>
          <a:effectLst/>
        </p:spPr>
        <p:txBody>
          <a:bodyPr>
            <a:spAutoFit/>
          </a:bodyPr>
          <a:lstStyle/>
          <a:p>
            <a:endParaRPr lang="zh-CN" altLang="en-US" sz="1350"/>
          </a:p>
        </p:txBody>
      </p:sp>
      <p:sp>
        <p:nvSpPr>
          <p:cNvPr id="24" name="Line 19">
            <a:extLst>
              <a:ext uri="{FF2B5EF4-FFF2-40B4-BE49-F238E27FC236}">
                <a16:creationId xmlns:a16="http://schemas.microsoft.com/office/drawing/2014/main" id="{145DCA3D-4B55-E14B-AB7F-F0BFCACF520F}"/>
              </a:ext>
            </a:extLst>
          </p:cNvPr>
          <p:cNvSpPr>
            <a:spLocks noChangeShapeType="1"/>
          </p:cNvSpPr>
          <p:nvPr/>
        </p:nvSpPr>
        <p:spPr bwMode="auto">
          <a:xfrm>
            <a:off x="3468479" y="2941389"/>
            <a:ext cx="685800" cy="0"/>
          </a:xfrm>
          <a:prstGeom prst="line">
            <a:avLst/>
          </a:prstGeom>
          <a:noFill/>
          <a:ln w="38100">
            <a:solidFill>
              <a:schemeClr val="accent1"/>
            </a:solidFill>
            <a:round/>
            <a:headEnd/>
            <a:tailEnd type="triangle" w="med" len="med"/>
          </a:ln>
          <a:effectLst/>
        </p:spPr>
        <p:txBody>
          <a:bodyPr>
            <a:spAutoFit/>
          </a:bodyPr>
          <a:lstStyle/>
          <a:p>
            <a:endParaRPr lang="zh-CN" altLang="en-US" sz="1350"/>
          </a:p>
        </p:txBody>
      </p:sp>
      <p:sp>
        <p:nvSpPr>
          <p:cNvPr id="25" name="Line 12">
            <a:extLst>
              <a:ext uri="{FF2B5EF4-FFF2-40B4-BE49-F238E27FC236}">
                <a16:creationId xmlns:a16="http://schemas.microsoft.com/office/drawing/2014/main" id="{33B4BCAC-1850-B541-8E9F-09A16CDB9AE5}"/>
              </a:ext>
            </a:extLst>
          </p:cNvPr>
          <p:cNvSpPr>
            <a:spLocks noChangeShapeType="1"/>
          </p:cNvSpPr>
          <p:nvPr/>
        </p:nvSpPr>
        <p:spPr bwMode="auto">
          <a:xfrm flipH="1">
            <a:off x="2946063" y="3570912"/>
            <a:ext cx="2114550" cy="742950"/>
          </a:xfrm>
          <a:prstGeom prst="line">
            <a:avLst/>
          </a:prstGeom>
          <a:noFill/>
          <a:ln w="38100">
            <a:solidFill>
              <a:schemeClr val="accent1"/>
            </a:solidFill>
            <a:round/>
            <a:headEnd/>
            <a:tailEnd type="triangle" w="med" len="med"/>
          </a:ln>
          <a:effectLst/>
        </p:spPr>
        <p:txBody>
          <a:bodyPr>
            <a:spAutoFit/>
          </a:bodyPr>
          <a:lstStyle/>
          <a:p>
            <a:endParaRPr lang="zh-CN" altLang="en-US" sz="1350"/>
          </a:p>
        </p:txBody>
      </p:sp>
      <p:sp>
        <p:nvSpPr>
          <p:cNvPr id="26" name="Line 8">
            <a:extLst>
              <a:ext uri="{FF2B5EF4-FFF2-40B4-BE49-F238E27FC236}">
                <a16:creationId xmlns:a16="http://schemas.microsoft.com/office/drawing/2014/main" id="{B28A1068-E2D6-8941-B2EA-142BDBBB7E4A}"/>
              </a:ext>
            </a:extLst>
          </p:cNvPr>
          <p:cNvSpPr>
            <a:spLocks noChangeShapeType="1"/>
          </p:cNvSpPr>
          <p:nvPr/>
        </p:nvSpPr>
        <p:spPr bwMode="auto">
          <a:xfrm flipV="1">
            <a:off x="3477126" y="4431279"/>
            <a:ext cx="1427378" cy="5366"/>
          </a:xfrm>
          <a:prstGeom prst="line">
            <a:avLst/>
          </a:prstGeom>
          <a:noFill/>
          <a:ln w="38100">
            <a:solidFill>
              <a:schemeClr val="accent1"/>
            </a:solidFill>
            <a:round/>
            <a:headEnd/>
            <a:tailEnd type="triangle" w="med" len="med"/>
          </a:ln>
          <a:effectLst/>
        </p:spPr>
        <p:txBody>
          <a:bodyPr wrap="square">
            <a:spAutoFit/>
          </a:bodyPr>
          <a:lstStyle/>
          <a:p>
            <a:endParaRPr lang="zh-CN" altLang="en-US" sz="1350"/>
          </a:p>
        </p:txBody>
      </p:sp>
      <p:sp>
        <p:nvSpPr>
          <p:cNvPr id="27" name="Freeform 15">
            <a:extLst>
              <a:ext uri="{FF2B5EF4-FFF2-40B4-BE49-F238E27FC236}">
                <a16:creationId xmlns:a16="http://schemas.microsoft.com/office/drawing/2014/main" id="{D08F7126-81E2-F745-9BE1-E1563A551972}"/>
              </a:ext>
            </a:extLst>
          </p:cNvPr>
          <p:cNvSpPr>
            <a:spLocks/>
          </p:cNvSpPr>
          <p:nvPr/>
        </p:nvSpPr>
        <p:spPr bwMode="auto">
          <a:xfrm>
            <a:off x="5931571" y="3424981"/>
            <a:ext cx="533400" cy="1752600"/>
          </a:xfrm>
          <a:custGeom>
            <a:avLst/>
            <a:gdLst/>
            <a:ahLst/>
            <a:cxnLst>
              <a:cxn ang="0">
                <a:pos x="336" y="0"/>
              </a:cxn>
              <a:cxn ang="0">
                <a:pos x="240" y="336"/>
              </a:cxn>
              <a:cxn ang="0">
                <a:pos x="192" y="528"/>
              </a:cxn>
              <a:cxn ang="0">
                <a:pos x="96" y="672"/>
              </a:cxn>
              <a:cxn ang="0">
                <a:pos x="0" y="816"/>
              </a:cxn>
              <a:cxn ang="0">
                <a:pos x="96" y="1104"/>
              </a:cxn>
            </a:cxnLst>
            <a:rect l="0" t="0" r="r" b="b"/>
            <a:pathLst>
              <a:path w="336" h="1104">
                <a:moveTo>
                  <a:pt x="336" y="0"/>
                </a:moveTo>
                <a:cubicBezTo>
                  <a:pt x="300" y="124"/>
                  <a:pt x="264" y="248"/>
                  <a:pt x="240" y="336"/>
                </a:cubicBezTo>
                <a:cubicBezTo>
                  <a:pt x="216" y="424"/>
                  <a:pt x="216" y="472"/>
                  <a:pt x="192" y="528"/>
                </a:cubicBezTo>
                <a:cubicBezTo>
                  <a:pt x="168" y="584"/>
                  <a:pt x="128" y="624"/>
                  <a:pt x="96" y="672"/>
                </a:cubicBezTo>
                <a:cubicBezTo>
                  <a:pt x="64" y="720"/>
                  <a:pt x="0" y="744"/>
                  <a:pt x="0" y="816"/>
                </a:cubicBezTo>
                <a:cubicBezTo>
                  <a:pt x="0" y="888"/>
                  <a:pt x="48" y="996"/>
                  <a:pt x="96" y="1104"/>
                </a:cubicBezTo>
              </a:path>
            </a:pathLst>
          </a:custGeom>
          <a:noFill/>
          <a:ln w="38100" cap="flat" cmpd="sng">
            <a:solidFill>
              <a:srgbClr val="C00000"/>
            </a:solidFill>
            <a:prstDash val="dash"/>
            <a:round/>
            <a:headEnd/>
            <a:tailEnd/>
          </a:ln>
          <a:effectLst/>
        </p:spPr>
        <p:txBody>
          <a:bodyPr>
            <a:spAutoFit/>
          </a:bodyPr>
          <a:lstStyle/>
          <a:p>
            <a:endParaRPr lang="zh-CN" altLang="en-US"/>
          </a:p>
        </p:txBody>
      </p:sp>
      <p:sp>
        <p:nvSpPr>
          <p:cNvPr id="28" name="Rectangle 2">
            <a:extLst>
              <a:ext uri="{FF2B5EF4-FFF2-40B4-BE49-F238E27FC236}">
                <a16:creationId xmlns:a16="http://schemas.microsoft.com/office/drawing/2014/main" id="{F570C3F8-8D50-8A41-B536-06A50284C699}"/>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400" dirty="0">
                <a:ea typeface="宋体" charset="-122"/>
              </a:rPr>
              <a:t>Edge “Betweenness”  and Community Structure</a:t>
            </a:r>
            <a:endParaRPr lang="en-US" altLang="zh-CN" sz="2400" dirty="0">
              <a:solidFill>
                <a:srgbClr val="FF0000"/>
              </a:solidFill>
              <a:ea typeface="宋体" charset="-122"/>
            </a:endParaRPr>
          </a:p>
        </p:txBody>
      </p:sp>
    </p:spTree>
    <p:extLst>
      <p:ext uri="{BB962C8B-B14F-4D97-AF65-F5344CB8AC3E}">
        <p14:creationId xmlns:p14="http://schemas.microsoft.com/office/powerpoint/2010/main" val="4166151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32899" y="808038"/>
            <a:ext cx="5762971" cy="3726276"/>
          </a:xfrm>
          <a:prstGeom prst="rect">
            <a:avLst/>
          </a:prstGeom>
          <a:noFill/>
        </p:spPr>
        <p:txBody>
          <a:bodyPr wrap="square" rtlCol="0">
            <a:spAutoFit/>
          </a:bodyPr>
          <a:lstStyle/>
          <a:p>
            <a:pPr marL="385763" indent="-385763">
              <a:lnSpc>
                <a:spcPct val="200000"/>
              </a:lnSpc>
              <a:buFont typeface="+mj-lt"/>
              <a:buAutoNum type="arabicPeriod"/>
            </a:pPr>
            <a:r>
              <a:rPr kumimoji="1" lang="en-US" altLang="zh-CN" sz="1500" dirty="0">
                <a:latin typeface="宋体-简" panose="02010800040101010101" pitchFamily="2" charset="-122"/>
                <a:ea typeface="宋体-简" panose="02010800040101010101" pitchFamily="2" charset="-122"/>
              </a:rPr>
              <a:t>Introduction</a:t>
            </a:r>
          </a:p>
          <a:p>
            <a:pPr marL="385763" indent="-385763">
              <a:lnSpc>
                <a:spcPct val="200000"/>
              </a:lnSpc>
              <a:buFont typeface="+mj-lt"/>
              <a:buAutoNum type="arabicPeriod"/>
            </a:pPr>
            <a:r>
              <a:rPr kumimoji="1" lang="en-US" altLang="zh-CN" sz="1500" dirty="0">
                <a:latin typeface="宋体-简" panose="02010800040101010101" pitchFamily="2" charset="-122"/>
                <a:ea typeface="宋体-简" panose="02010800040101010101" pitchFamily="2" charset="-122"/>
              </a:rPr>
              <a:t>Hierarchical clustering</a:t>
            </a:r>
          </a:p>
          <a:p>
            <a:pPr marL="385763" indent="-385763">
              <a:lnSpc>
                <a:spcPct val="200000"/>
              </a:lnSpc>
              <a:buFont typeface="+mj-lt"/>
              <a:buAutoNum type="arabicPeriod"/>
            </a:pPr>
            <a:r>
              <a:rPr kumimoji="1" lang="en-US" altLang="zh-CN" sz="1500" dirty="0">
                <a:latin typeface="宋体-简" panose="02010800040101010101" pitchFamily="2" charset="-122"/>
                <a:ea typeface="宋体-简" panose="02010800040101010101" pitchFamily="2" charset="-122"/>
              </a:rPr>
              <a:t>Betweenness-based</a:t>
            </a:r>
            <a:r>
              <a:rPr kumimoji="1" lang="zh-CN" altLang="en-US" sz="1500" dirty="0">
                <a:latin typeface="宋体-简" panose="02010800040101010101" pitchFamily="2" charset="-122"/>
                <a:ea typeface="宋体-简" panose="02010800040101010101" pitchFamily="2" charset="-122"/>
              </a:rPr>
              <a:t> </a:t>
            </a:r>
            <a:r>
              <a:rPr kumimoji="1" lang="en-US" altLang="zh-CN" sz="1500" dirty="0">
                <a:latin typeface="宋体-简" panose="02010800040101010101" pitchFamily="2" charset="-122"/>
                <a:ea typeface="宋体-简" panose="02010800040101010101" pitchFamily="2" charset="-122"/>
              </a:rPr>
              <a:t>Approach</a:t>
            </a:r>
            <a:r>
              <a:rPr kumimoji="1" lang="zh-CN" altLang="en-US" sz="1500" dirty="0">
                <a:latin typeface="宋体-简" panose="02010800040101010101" pitchFamily="2" charset="-122"/>
                <a:ea typeface="宋体-简" panose="02010800040101010101" pitchFamily="2" charset="-122"/>
              </a:rPr>
              <a:t> </a:t>
            </a:r>
            <a:endParaRPr kumimoji="1" lang="en-US" altLang="zh-CN" sz="1500" dirty="0">
              <a:latin typeface="宋体-简" panose="02010800040101010101" pitchFamily="2" charset="-122"/>
              <a:ea typeface="宋体-简" panose="02010800040101010101" pitchFamily="2" charset="-122"/>
            </a:endParaRPr>
          </a:p>
          <a:p>
            <a:pPr marL="385763" indent="-385763">
              <a:lnSpc>
                <a:spcPct val="200000"/>
              </a:lnSpc>
              <a:buFont typeface="+mj-lt"/>
              <a:buAutoNum type="arabicPeriod"/>
            </a:pPr>
            <a:r>
              <a:rPr kumimoji="1" lang="en-US" altLang="zh-CN" sz="1500" dirty="0">
                <a:latin typeface="宋体-简" panose="02010800040101010101" pitchFamily="2" charset="-122"/>
                <a:ea typeface="宋体-简" panose="02010800040101010101" pitchFamily="2" charset="-122"/>
              </a:rPr>
              <a:t>Clique</a:t>
            </a:r>
            <a:r>
              <a:rPr kumimoji="1" lang="zh-CN" altLang="en-US" sz="1500" dirty="0">
                <a:latin typeface="宋体-简" panose="02010800040101010101" pitchFamily="2" charset="-122"/>
                <a:ea typeface="宋体-简" panose="02010800040101010101" pitchFamily="2" charset="-122"/>
              </a:rPr>
              <a:t> </a:t>
            </a:r>
            <a:r>
              <a:rPr kumimoji="1" lang="en-US" altLang="zh-CN" sz="1500" dirty="0">
                <a:latin typeface="宋体-简" panose="02010800040101010101" pitchFamily="2" charset="-122"/>
                <a:ea typeface="宋体-简" panose="02010800040101010101" pitchFamily="2" charset="-122"/>
              </a:rPr>
              <a:t>and</a:t>
            </a:r>
            <a:r>
              <a:rPr kumimoji="1" lang="zh-CN" altLang="en-US" sz="1500" dirty="0">
                <a:latin typeface="宋体-简" panose="02010800040101010101" pitchFamily="2" charset="-122"/>
                <a:ea typeface="宋体-简" panose="02010800040101010101" pitchFamily="2" charset="-122"/>
              </a:rPr>
              <a:t> </a:t>
            </a:r>
            <a:r>
              <a:rPr kumimoji="1" lang="en-US" altLang="zh-CN" sz="1500" dirty="0">
                <a:latin typeface="宋体-简" panose="02010800040101010101" pitchFamily="2" charset="-122"/>
                <a:ea typeface="宋体-简" panose="02010800040101010101" pitchFamily="2" charset="-122"/>
              </a:rPr>
              <a:t>Clique</a:t>
            </a:r>
            <a:r>
              <a:rPr kumimoji="1" lang="zh-CN" altLang="en-US" sz="1500" dirty="0">
                <a:latin typeface="宋体-简" panose="02010800040101010101" pitchFamily="2" charset="-122"/>
                <a:ea typeface="宋体-简" panose="02010800040101010101" pitchFamily="2" charset="-122"/>
              </a:rPr>
              <a:t> </a:t>
            </a:r>
            <a:r>
              <a:rPr kumimoji="1" lang="en-US" altLang="zh-CN" sz="1500" dirty="0">
                <a:latin typeface="宋体-简" panose="02010800040101010101" pitchFamily="2" charset="-122"/>
                <a:ea typeface="宋体-简" panose="02010800040101010101" pitchFamily="2" charset="-122"/>
              </a:rPr>
              <a:t>Percolation.</a:t>
            </a:r>
          </a:p>
          <a:p>
            <a:pPr marL="385763" indent="-385763">
              <a:lnSpc>
                <a:spcPct val="200000"/>
              </a:lnSpc>
              <a:buFont typeface="+mj-lt"/>
              <a:buAutoNum type="arabicPeriod"/>
            </a:pPr>
            <a:r>
              <a:rPr kumimoji="1" lang="en-US" altLang="zh-CN" sz="1500" dirty="0">
                <a:latin typeface="宋体-简" panose="02010800040101010101" pitchFamily="2" charset="-122"/>
                <a:ea typeface="宋体-简" panose="02010800040101010101" pitchFamily="2" charset="-122"/>
              </a:rPr>
              <a:t>K-core</a:t>
            </a:r>
          </a:p>
          <a:p>
            <a:pPr marL="385763" indent="-385763">
              <a:lnSpc>
                <a:spcPct val="200000"/>
              </a:lnSpc>
              <a:buFont typeface="+mj-lt"/>
              <a:buAutoNum type="arabicPeriod"/>
            </a:pPr>
            <a:r>
              <a:rPr kumimoji="1" lang="en-US" altLang="ko-KR" sz="1500" dirty="0">
                <a:latin typeface="宋体-简" panose="02010800040101010101" pitchFamily="2" charset="-122"/>
                <a:ea typeface="宋体-简" panose="02010800040101010101" pitchFamily="2" charset="-122"/>
              </a:rPr>
              <a:t>Community-Affiliation Graph</a:t>
            </a:r>
            <a:r>
              <a:rPr kumimoji="1" lang="zh-CN" altLang="en-US" sz="1500" dirty="0">
                <a:latin typeface="宋体-简" panose="02010800040101010101" pitchFamily="2" charset="-122"/>
                <a:ea typeface="宋体-简" panose="02010800040101010101" pitchFamily="2" charset="-122"/>
              </a:rPr>
              <a:t> </a:t>
            </a:r>
            <a:endParaRPr kumimoji="1" lang="en-US" altLang="zh-CN" sz="1500" dirty="0">
              <a:latin typeface="宋体-简" panose="02010800040101010101" pitchFamily="2" charset="-122"/>
              <a:ea typeface="宋体-简" panose="02010800040101010101" pitchFamily="2" charset="-122"/>
            </a:endParaRPr>
          </a:p>
          <a:p>
            <a:pPr marL="385763" indent="-385763">
              <a:lnSpc>
                <a:spcPct val="200000"/>
              </a:lnSpc>
              <a:buFont typeface="+mj-lt"/>
              <a:buAutoNum type="arabicPeriod"/>
            </a:pPr>
            <a:r>
              <a:rPr kumimoji="1" lang="en-US" altLang="zh-CN" sz="1500" dirty="0">
                <a:latin typeface="宋体-简" panose="02010800040101010101" pitchFamily="2" charset="-122"/>
                <a:ea typeface="宋体-简" panose="02010800040101010101" pitchFamily="2" charset="-122"/>
              </a:rPr>
              <a:t>Community</a:t>
            </a:r>
            <a:r>
              <a:rPr kumimoji="1" lang="zh-CN" altLang="en-US" sz="1500" dirty="0">
                <a:latin typeface="宋体-简" panose="02010800040101010101" pitchFamily="2" charset="-122"/>
                <a:ea typeface="宋体-简" panose="02010800040101010101" pitchFamily="2" charset="-122"/>
              </a:rPr>
              <a:t> </a:t>
            </a:r>
            <a:r>
              <a:rPr kumimoji="1" lang="en-US" altLang="zh-CN" sz="1500" dirty="0">
                <a:latin typeface="宋体-简" panose="02010800040101010101" pitchFamily="2" charset="-122"/>
                <a:ea typeface="宋体-简" panose="02010800040101010101" pitchFamily="2" charset="-122"/>
              </a:rPr>
              <a:t>Search</a:t>
            </a:r>
          </a:p>
          <a:p>
            <a:pPr marL="385763" indent="-385763">
              <a:lnSpc>
                <a:spcPct val="200000"/>
              </a:lnSpc>
              <a:buFont typeface="+mj-lt"/>
              <a:buAutoNum type="arabicPeriod"/>
            </a:pPr>
            <a:r>
              <a:rPr kumimoji="1" lang="en-US" altLang="zh-CN" sz="1500" dirty="0">
                <a:latin typeface="宋体-简" panose="02010800040101010101" pitchFamily="2" charset="-122"/>
                <a:ea typeface="宋体-简" panose="02010800040101010101" pitchFamily="2" charset="-122"/>
              </a:rPr>
              <a:t>Graph</a:t>
            </a:r>
            <a:r>
              <a:rPr kumimoji="1" lang="zh-CN" altLang="en-US" sz="1500" dirty="0">
                <a:latin typeface="宋体-简" panose="02010800040101010101" pitchFamily="2" charset="-122"/>
                <a:ea typeface="宋体-简" panose="02010800040101010101" pitchFamily="2" charset="-122"/>
              </a:rPr>
              <a:t> </a:t>
            </a:r>
            <a:r>
              <a:rPr kumimoji="1" lang="en-US" altLang="zh-CN" sz="1500" dirty="0">
                <a:latin typeface="宋体-简" panose="02010800040101010101" pitchFamily="2" charset="-122"/>
                <a:ea typeface="宋体-简" panose="02010800040101010101" pitchFamily="2" charset="-122"/>
              </a:rPr>
              <a:t>Partitioning</a:t>
            </a:r>
          </a:p>
        </p:txBody>
      </p:sp>
      <p:sp>
        <p:nvSpPr>
          <p:cNvPr id="3" name="文本框 2"/>
          <p:cNvSpPr txBox="1"/>
          <p:nvPr/>
        </p:nvSpPr>
        <p:spPr>
          <a:xfrm>
            <a:off x="4226085" y="426543"/>
            <a:ext cx="1253869" cy="461665"/>
          </a:xfrm>
          <a:prstGeom prst="rect">
            <a:avLst/>
          </a:prstGeom>
          <a:noFill/>
        </p:spPr>
        <p:txBody>
          <a:bodyPr wrap="none" rtlCol="0">
            <a:spAutoFit/>
          </a:bodyPr>
          <a:lstStyle/>
          <a:p>
            <a:r>
              <a:rPr kumimoji="1" lang="en-US" altLang="zh-CN" sz="2400" dirty="0">
                <a:latin typeface="Heiti SC Medium" pitchFamily="2" charset="-128"/>
                <a:ea typeface="Heiti SC Medium" pitchFamily="2" charset="-128"/>
              </a:rPr>
              <a:t>Outline</a:t>
            </a:r>
            <a:endParaRPr kumimoji="1" lang="zh-CN" altLang="en-US" sz="2400" dirty="0">
              <a:latin typeface="Heiti SC Medium" pitchFamily="2" charset="-128"/>
              <a:ea typeface="Heiti SC Medium" pitchFamily="2" charset="-128"/>
            </a:endParaRPr>
          </a:p>
        </p:txBody>
      </p:sp>
      <p:sp>
        <p:nvSpPr>
          <p:cNvPr id="5" name="灯片编号占位符 4">
            <a:extLst>
              <a:ext uri="{FF2B5EF4-FFF2-40B4-BE49-F238E27FC236}">
                <a16:creationId xmlns:a16="http://schemas.microsoft.com/office/drawing/2014/main" id="{00154CAD-7E32-9A40-AA98-2FC55D7C9BA5}"/>
              </a:ext>
            </a:extLst>
          </p:cNvPr>
          <p:cNvSpPr>
            <a:spLocks noGrp="1"/>
          </p:cNvSpPr>
          <p:nvPr>
            <p:ph type="sldNum" sz="quarter" idx="12"/>
          </p:nvPr>
        </p:nvSpPr>
        <p:spPr/>
        <p:txBody>
          <a:bodyPr/>
          <a:lstStyle/>
          <a:p>
            <a:fld id="{36A25BD4-2C18-3241-A107-B7FFDDC89A82}" type="slidenum">
              <a:rPr kumimoji="1" lang="zh-CN" altLang="en-US" smtClean="0"/>
              <a:pPr/>
              <a:t>2</a:t>
            </a:fld>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20</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ea typeface="宋体" charset="-122"/>
              </a:rPr>
              <a:t>Compute Edge Betweenness Centrality (EBC) </a:t>
            </a:r>
            <a:endParaRPr lang="en-US" altLang="zh-CN" sz="2400" dirty="0">
              <a:solidFill>
                <a:srgbClr val="FF0000"/>
              </a:solidFill>
              <a:ea typeface="宋体" charset="-122"/>
            </a:endParaRPr>
          </a:p>
        </p:txBody>
      </p:sp>
      <p:sp>
        <p:nvSpPr>
          <p:cNvPr id="3" name="矩形 2">
            <a:extLst>
              <a:ext uri="{FF2B5EF4-FFF2-40B4-BE49-F238E27FC236}">
                <a16:creationId xmlns:a16="http://schemas.microsoft.com/office/drawing/2014/main" id="{3E94B5FB-13A0-2F41-BB24-A8BDC5420C17}"/>
              </a:ext>
            </a:extLst>
          </p:cNvPr>
          <p:cNvSpPr/>
          <p:nvPr/>
        </p:nvSpPr>
        <p:spPr>
          <a:xfrm>
            <a:off x="419695" y="2391184"/>
            <a:ext cx="7942252" cy="2308324"/>
          </a:xfrm>
          <a:prstGeom prst="rect">
            <a:avLst/>
          </a:prstGeom>
        </p:spPr>
        <p:txBody>
          <a:bodyPr wrap="square">
            <a:spAutoFit/>
          </a:bodyPr>
          <a:lstStyle/>
          <a:p>
            <a:pPr marL="285750" indent="-285750">
              <a:buFont typeface="Arial" panose="020B0604020202020204" pitchFamily="34" charset="0"/>
              <a:buChar char="•"/>
            </a:pPr>
            <a:r>
              <a:rPr lang="zh-CN" altLang="en-US" dirty="0"/>
              <a:t>We will take one node at a time and plot the shortest paths to the other nodes from the selected node</a:t>
            </a:r>
          </a:p>
          <a:p>
            <a:pPr marL="285750" indent="-285750">
              <a:buFont typeface="Arial" panose="020B0604020202020204" pitchFamily="34" charset="0"/>
              <a:buChar char="•"/>
            </a:pPr>
            <a:r>
              <a:rPr lang="zh-CN" altLang="en-US" dirty="0"/>
              <a:t>Based on the shortest paths, we will compute the EBC scores for all the edges</a:t>
            </a:r>
          </a:p>
          <a:p>
            <a:pPr marL="285750" indent="-285750">
              <a:buFont typeface="Arial" panose="020B0604020202020204" pitchFamily="34" charset="0"/>
              <a:buChar char="•"/>
            </a:pPr>
            <a:r>
              <a:rPr lang="zh-CN" altLang="en-US" dirty="0"/>
              <a:t>We need to repeat this process for every node in the graph. </a:t>
            </a:r>
            <a:r>
              <a:rPr lang="en-US" altLang="zh-CN" dirty="0"/>
              <a:t>In the example graph</a:t>
            </a:r>
            <a:r>
              <a:rPr lang="zh-CN" altLang="en-US" dirty="0"/>
              <a:t>, we have 6 nodes in the graph above. Therefore, there will be 6 iterations of this process</a:t>
            </a:r>
          </a:p>
          <a:p>
            <a:pPr marL="285750" indent="-285750">
              <a:buFont typeface="Arial" panose="020B0604020202020204" pitchFamily="34" charset="0"/>
              <a:buChar char="•"/>
            </a:pPr>
            <a:r>
              <a:rPr lang="zh-CN" altLang="en-US" dirty="0"/>
              <a:t>This means every edge will get 6 scores. These scores will be added edge-wise</a:t>
            </a:r>
          </a:p>
          <a:p>
            <a:pPr marL="285750" indent="-285750">
              <a:buFont typeface="Arial" panose="020B0604020202020204" pitchFamily="34" charset="0"/>
              <a:buChar char="•"/>
            </a:pPr>
            <a:r>
              <a:rPr lang="zh-CN" altLang="en-US" dirty="0"/>
              <a:t>Finally, the total score of each edge will be divided by 2 to get the EBC score</a:t>
            </a:r>
          </a:p>
        </p:txBody>
      </p:sp>
      <p:pic>
        <p:nvPicPr>
          <p:cNvPr id="6" name="图片 5">
            <a:extLst>
              <a:ext uri="{FF2B5EF4-FFF2-40B4-BE49-F238E27FC236}">
                <a16:creationId xmlns:a16="http://schemas.microsoft.com/office/drawing/2014/main" id="{E56E3BA0-E5A7-DD4C-9D77-8630D2DD9463}"/>
              </a:ext>
            </a:extLst>
          </p:cNvPr>
          <p:cNvPicPr>
            <a:picLocks noChangeAspect="1"/>
          </p:cNvPicPr>
          <p:nvPr/>
        </p:nvPicPr>
        <p:blipFill>
          <a:blip r:embed="rId3"/>
          <a:stretch>
            <a:fillRect/>
          </a:stretch>
        </p:blipFill>
        <p:spPr>
          <a:xfrm>
            <a:off x="1718845" y="925009"/>
            <a:ext cx="2155324" cy="1398492"/>
          </a:xfrm>
          <a:prstGeom prst="rect">
            <a:avLst/>
          </a:prstGeom>
        </p:spPr>
      </p:pic>
    </p:spTree>
    <p:extLst>
      <p:ext uri="{BB962C8B-B14F-4D97-AF65-F5344CB8AC3E}">
        <p14:creationId xmlns:p14="http://schemas.microsoft.com/office/powerpoint/2010/main" val="2644971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21</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ea typeface="宋体" charset="-122"/>
              </a:rPr>
              <a:t>Compute Edge Betweenness Centrality (EBC) </a:t>
            </a:r>
            <a:endParaRPr lang="en-US" altLang="zh-CN" sz="2400" dirty="0">
              <a:solidFill>
                <a:srgbClr val="FF0000"/>
              </a:solidFill>
              <a:ea typeface="宋体" charset="-122"/>
            </a:endParaRPr>
          </a:p>
        </p:txBody>
      </p:sp>
      <p:pic>
        <p:nvPicPr>
          <p:cNvPr id="9" name="图片 8">
            <a:extLst>
              <a:ext uri="{FF2B5EF4-FFF2-40B4-BE49-F238E27FC236}">
                <a16:creationId xmlns:a16="http://schemas.microsoft.com/office/drawing/2014/main" id="{4A819A99-1946-1141-BC71-CFB2B3651D65}"/>
              </a:ext>
            </a:extLst>
          </p:cNvPr>
          <p:cNvPicPr>
            <a:picLocks noChangeAspect="1"/>
          </p:cNvPicPr>
          <p:nvPr/>
        </p:nvPicPr>
        <p:blipFill>
          <a:blip r:embed="rId3"/>
          <a:stretch>
            <a:fillRect/>
          </a:stretch>
        </p:blipFill>
        <p:spPr>
          <a:xfrm>
            <a:off x="1529463" y="1794610"/>
            <a:ext cx="886327" cy="1034048"/>
          </a:xfrm>
          <a:prstGeom prst="rect">
            <a:avLst/>
          </a:prstGeom>
        </p:spPr>
      </p:pic>
      <p:pic>
        <p:nvPicPr>
          <p:cNvPr id="11" name="图片 10">
            <a:extLst>
              <a:ext uri="{FF2B5EF4-FFF2-40B4-BE49-F238E27FC236}">
                <a16:creationId xmlns:a16="http://schemas.microsoft.com/office/drawing/2014/main" id="{9C7DB52E-B48C-254F-BC8D-4FF4099AFE11}"/>
              </a:ext>
            </a:extLst>
          </p:cNvPr>
          <p:cNvPicPr>
            <a:picLocks noChangeAspect="1"/>
          </p:cNvPicPr>
          <p:nvPr/>
        </p:nvPicPr>
        <p:blipFill>
          <a:blip r:embed="rId4"/>
          <a:stretch>
            <a:fillRect/>
          </a:stretch>
        </p:blipFill>
        <p:spPr>
          <a:xfrm>
            <a:off x="3274206" y="1609397"/>
            <a:ext cx="1371600" cy="1818861"/>
          </a:xfrm>
          <a:prstGeom prst="rect">
            <a:avLst/>
          </a:prstGeom>
        </p:spPr>
      </p:pic>
      <p:pic>
        <p:nvPicPr>
          <p:cNvPr id="13" name="图片 12">
            <a:extLst>
              <a:ext uri="{FF2B5EF4-FFF2-40B4-BE49-F238E27FC236}">
                <a16:creationId xmlns:a16="http://schemas.microsoft.com/office/drawing/2014/main" id="{7AC203B7-D8DE-2B43-B102-68F553EC0E55}"/>
              </a:ext>
            </a:extLst>
          </p:cNvPr>
          <p:cNvPicPr>
            <a:picLocks noChangeAspect="1"/>
          </p:cNvPicPr>
          <p:nvPr/>
        </p:nvPicPr>
        <p:blipFill>
          <a:blip r:embed="rId5"/>
          <a:stretch>
            <a:fillRect/>
          </a:stretch>
        </p:blipFill>
        <p:spPr>
          <a:xfrm>
            <a:off x="5284870" y="1618692"/>
            <a:ext cx="1588168" cy="2396957"/>
          </a:xfrm>
          <a:prstGeom prst="rect">
            <a:avLst/>
          </a:prstGeom>
        </p:spPr>
      </p:pic>
      <p:sp>
        <p:nvSpPr>
          <p:cNvPr id="19" name="文本框 18">
            <a:extLst>
              <a:ext uri="{FF2B5EF4-FFF2-40B4-BE49-F238E27FC236}">
                <a16:creationId xmlns:a16="http://schemas.microsoft.com/office/drawing/2014/main" id="{C27AE362-90E1-484F-8173-56B97EF984BE}"/>
              </a:ext>
            </a:extLst>
          </p:cNvPr>
          <p:cNvSpPr txBox="1"/>
          <p:nvPr/>
        </p:nvSpPr>
        <p:spPr>
          <a:xfrm>
            <a:off x="419695" y="962526"/>
            <a:ext cx="3839484" cy="369332"/>
          </a:xfrm>
          <a:prstGeom prst="rect">
            <a:avLst/>
          </a:prstGeom>
          <a:noFill/>
        </p:spPr>
        <p:txBody>
          <a:bodyPr wrap="square" rtlCol="0">
            <a:spAutoFit/>
          </a:bodyPr>
          <a:lstStyle/>
          <a:p>
            <a:r>
              <a:rPr kumimoji="1" lang="en-US" altLang="zh-CN" dirty="0"/>
              <a:t>1. Do BFS Search from vertex  A</a:t>
            </a:r>
            <a:endParaRPr kumimoji="1" lang="zh-CN" altLang="en-US" dirty="0"/>
          </a:p>
        </p:txBody>
      </p:sp>
      <p:sp>
        <p:nvSpPr>
          <p:cNvPr id="20" name="矩形 19">
            <a:extLst>
              <a:ext uri="{FF2B5EF4-FFF2-40B4-BE49-F238E27FC236}">
                <a16:creationId xmlns:a16="http://schemas.microsoft.com/office/drawing/2014/main" id="{AC4F0A59-40BC-FA43-98D0-DC143DEF5053}"/>
              </a:ext>
            </a:extLst>
          </p:cNvPr>
          <p:cNvSpPr/>
          <p:nvPr/>
        </p:nvSpPr>
        <p:spPr>
          <a:xfrm>
            <a:off x="3681663" y="4131744"/>
            <a:ext cx="4572000" cy="646331"/>
          </a:xfrm>
          <a:prstGeom prst="rect">
            <a:avLst/>
          </a:prstGeom>
        </p:spPr>
        <p:txBody>
          <a:bodyPr>
            <a:spAutoFit/>
          </a:bodyPr>
          <a:lstStyle/>
          <a:p>
            <a:r>
              <a:rPr lang="zh-CN" altLang="en-US" dirty="0"/>
              <a:t>The graph above depicts only the shortest paths from node A to all the other nodes. </a:t>
            </a:r>
          </a:p>
        </p:txBody>
      </p:sp>
    </p:spTree>
    <p:extLst>
      <p:ext uri="{BB962C8B-B14F-4D97-AF65-F5344CB8AC3E}">
        <p14:creationId xmlns:p14="http://schemas.microsoft.com/office/powerpoint/2010/main" val="2616449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22</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ea typeface="宋体" charset="-122"/>
              </a:rPr>
              <a:t>Compute Edge Betweenness Centrality (EBC) </a:t>
            </a:r>
            <a:endParaRPr lang="en-US" altLang="zh-CN" sz="2400" dirty="0">
              <a:solidFill>
                <a:srgbClr val="FF0000"/>
              </a:solidFill>
              <a:ea typeface="宋体" charset="-122"/>
            </a:endParaRPr>
          </a:p>
        </p:txBody>
      </p:sp>
      <p:pic>
        <p:nvPicPr>
          <p:cNvPr id="15" name="图片 14">
            <a:extLst>
              <a:ext uri="{FF2B5EF4-FFF2-40B4-BE49-F238E27FC236}">
                <a16:creationId xmlns:a16="http://schemas.microsoft.com/office/drawing/2014/main" id="{0FEF90F1-B498-714E-9D9D-00BB266FBD25}"/>
              </a:ext>
            </a:extLst>
          </p:cNvPr>
          <p:cNvPicPr>
            <a:picLocks noChangeAspect="1"/>
          </p:cNvPicPr>
          <p:nvPr/>
        </p:nvPicPr>
        <p:blipFill>
          <a:blip r:embed="rId3"/>
          <a:stretch>
            <a:fillRect/>
          </a:stretch>
        </p:blipFill>
        <p:spPr>
          <a:xfrm>
            <a:off x="1079395" y="1363100"/>
            <a:ext cx="2057400" cy="2971800"/>
          </a:xfrm>
          <a:prstGeom prst="rect">
            <a:avLst/>
          </a:prstGeom>
        </p:spPr>
      </p:pic>
      <p:pic>
        <p:nvPicPr>
          <p:cNvPr id="17" name="图片 16">
            <a:extLst>
              <a:ext uri="{FF2B5EF4-FFF2-40B4-BE49-F238E27FC236}">
                <a16:creationId xmlns:a16="http://schemas.microsoft.com/office/drawing/2014/main" id="{F541598E-AB6A-A040-A18D-BE535B8B3021}"/>
              </a:ext>
            </a:extLst>
          </p:cNvPr>
          <p:cNvPicPr>
            <a:picLocks noChangeAspect="1"/>
          </p:cNvPicPr>
          <p:nvPr/>
        </p:nvPicPr>
        <p:blipFill>
          <a:blip r:embed="rId4"/>
          <a:stretch>
            <a:fillRect/>
          </a:stretch>
        </p:blipFill>
        <p:spPr>
          <a:xfrm>
            <a:off x="3299177" y="1418296"/>
            <a:ext cx="5416060" cy="2971799"/>
          </a:xfrm>
          <a:prstGeom prst="rect">
            <a:avLst/>
          </a:prstGeom>
        </p:spPr>
      </p:pic>
      <p:sp>
        <p:nvSpPr>
          <p:cNvPr id="12" name="文本框 11">
            <a:extLst>
              <a:ext uri="{FF2B5EF4-FFF2-40B4-BE49-F238E27FC236}">
                <a16:creationId xmlns:a16="http://schemas.microsoft.com/office/drawing/2014/main" id="{D3E6BF8C-8B57-2C4B-9F2A-CBB733E0CBE4}"/>
              </a:ext>
            </a:extLst>
          </p:cNvPr>
          <p:cNvSpPr txBox="1"/>
          <p:nvPr/>
        </p:nvSpPr>
        <p:spPr>
          <a:xfrm>
            <a:off x="419695" y="962526"/>
            <a:ext cx="3839484" cy="369332"/>
          </a:xfrm>
          <a:prstGeom prst="rect">
            <a:avLst/>
          </a:prstGeom>
          <a:noFill/>
        </p:spPr>
        <p:txBody>
          <a:bodyPr wrap="square" rtlCol="0">
            <a:spAutoFit/>
          </a:bodyPr>
          <a:lstStyle/>
          <a:p>
            <a:r>
              <a:rPr kumimoji="1" lang="en-US" altLang="zh-CN" dirty="0"/>
              <a:t>2.  Compute Edge Score</a:t>
            </a:r>
            <a:endParaRPr kumimoji="1" lang="zh-CN" altLang="en-US" dirty="0"/>
          </a:p>
        </p:txBody>
      </p:sp>
    </p:spTree>
    <p:extLst>
      <p:ext uri="{BB962C8B-B14F-4D97-AF65-F5344CB8AC3E}">
        <p14:creationId xmlns:p14="http://schemas.microsoft.com/office/powerpoint/2010/main" val="3028908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23</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ea typeface="宋体" charset="-122"/>
              </a:rPr>
              <a:t>Compute Edge Betweenness Centrality (EBC) </a:t>
            </a:r>
            <a:endParaRPr lang="en-US" altLang="zh-CN" sz="2400" dirty="0">
              <a:solidFill>
                <a:srgbClr val="FF0000"/>
              </a:solidFill>
              <a:ea typeface="宋体" charset="-122"/>
            </a:endParaRPr>
          </a:p>
        </p:txBody>
      </p:sp>
      <p:pic>
        <p:nvPicPr>
          <p:cNvPr id="4" name="图片 3">
            <a:extLst>
              <a:ext uri="{FF2B5EF4-FFF2-40B4-BE49-F238E27FC236}">
                <a16:creationId xmlns:a16="http://schemas.microsoft.com/office/drawing/2014/main" id="{C0126A9C-43D8-624C-8A51-75FAC8F1B9EF}"/>
              </a:ext>
            </a:extLst>
          </p:cNvPr>
          <p:cNvPicPr>
            <a:picLocks noChangeAspect="1"/>
          </p:cNvPicPr>
          <p:nvPr/>
        </p:nvPicPr>
        <p:blipFill>
          <a:blip r:embed="rId3"/>
          <a:stretch>
            <a:fillRect/>
          </a:stretch>
        </p:blipFill>
        <p:spPr>
          <a:xfrm>
            <a:off x="419695" y="926651"/>
            <a:ext cx="3447079" cy="2185403"/>
          </a:xfrm>
          <a:prstGeom prst="rect">
            <a:avLst/>
          </a:prstGeom>
        </p:spPr>
      </p:pic>
      <p:pic>
        <p:nvPicPr>
          <p:cNvPr id="10" name="图片 9">
            <a:extLst>
              <a:ext uri="{FF2B5EF4-FFF2-40B4-BE49-F238E27FC236}">
                <a16:creationId xmlns:a16="http://schemas.microsoft.com/office/drawing/2014/main" id="{BE907248-64F1-7F44-AF2E-FF2205EAAE0A}"/>
              </a:ext>
            </a:extLst>
          </p:cNvPr>
          <p:cNvPicPr>
            <a:picLocks noChangeAspect="1"/>
          </p:cNvPicPr>
          <p:nvPr/>
        </p:nvPicPr>
        <p:blipFill>
          <a:blip r:embed="rId4"/>
          <a:stretch>
            <a:fillRect/>
          </a:stretch>
        </p:blipFill>
        <p:spPr>
          <a:xfrm>
            <a:off x="3685584" y="3075202"/>
            <a:ext cx="4829766" cy="1692061"/>
          </a:xfrm>
          <a:prstGeom prst="rect">
            <a:avLst/>
          </a:prstGeom>
        </p:spPr>
      </p:pic>
    </p:spTree>
    <p:extLst>
      <p:ext uri="{BB962C8B-B14F-4D97-AF65-F5344CB8AC3E}">
        <p14:creationId xmlns:p14="http://schemas.microsoft.com/office/powerpoint/2010/main" val="1741443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24</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t>Clique</a:t>
            </a:r>
            <a:endParaRPr lang="en-US" altLang="zh-CN" sz="2400" dirty="0">
              <a:solidFill>
                <a:srgbClr val="FF0000"/>
              </a:solidFill>
              <a:ea typeface="宋体" charset="-122"/>
            </a:endParaRPr>
          </a:p>
        </p:txBody>
      </p:sp>
      <p:sp>
        <p:nvSpPr>
          <p:cNvPr id="3" name="矩形 2">
            <a:extLst>
              <a:ext uri="{FF2B5EF4-FFF2-40B4-BE49-F238E27FC236}">
                <a16:creationId xmlns:a16="http://schemas.microsoft.com/office/drawing/2014/main" id="{AA71C755-F660-1E4D-8A15-BD8C5490C36D}"/>
              </a:ext>
            </a:extLst>
          </p:cNvPr>
          <p:cNvSpPr/>
          <p:nvPr/>
        </p:nvSpPr>
        <p:spPr>
          <a:xfrm>
            <a:off x="505326" y="1062117"/>
            <a:ext cx="7255042" cy="646331"/>
          </a:xfrm>
          <a:prstGeom prst="rect">
            <a:avLst/>
          </a:prstGeom>
        </p:spPr>
        <p:txBody>
          <a:bodyPr wrap="square">
            <a:spAutoFit/>
          </a:bodyPr>
          <a:lstStyle/>
          <a:p>
            <a:r>
              <a:rPr lang="en-US" altLang="zh-CN" dirty="0"/>
              <a:t>A </a:t>
            </a:r>
            <a:r>
              <a:rPr lang="en-US" altLang="zh-CN" b="1" i="1" dirty="0"/>
              <a:t>clique</a:t>
            </a:r>
            <a:r>
              <a:rPr lang="en-US" altLang="zh-CN" i="1" dirty="0"/>
              <a:t> in </a:t>
            </a:r>
            <a:r>
              <a:rPr lang="en-US" altLang="zh-CN" dirty="0"/>
              <a:t>a graph </a:t>
            </a:r>
            <a:r>
              <a:rPr lang="en-US" altLang="zh-CN" i="1" dirty="0"/>
              <a:t>G is a subset of vertices in the graph such that </a:t>
            </a:r>
            <a:r>
              <a:rPr lang="en-US" altLang="zh-CN" dirty="0"/>
              <a:t>each pair of vertices in the subset is connected by an edge in the graph </a:t>
            </a:r>
            <a:r>
              <a:rPr lang="en-US" altLang="zh-CN" i="1" dirty="0"/>
              <a:t>G.</a:t>
            </a:r>
            <a:r>
              <a:rPr lang="en-US" altLang="zh-CN" dirty="0"/>
              <a:t>    </a:t>
            </a:r>
          </a:p>
        </p:txBody>
      </p:sp>
      <p:pic>
        <p:nvPicPr>
          <p:cNvPr id="6" name="图片 5">
            <a:extLst>
              <a:ext uri="{FF2B5EF4-FFF2-40B4-BE49-F238E27FC236}">
                <a16:creationId xmlns:a16="http://schemas.microsoft.com/office/drawing/2014/main" id="{83D1B08A-9F10-BB4F-8C73-C80665AF9B3F}"/>
              </a:ext>
            </a:extLst>
          </p:cNvPr>
          <p:cNvPicPr>
            <a:picLocks noChangeAspect="1"/>
          </p:cNvPicPr>
          <p:nvPr/>
        </p:nvPicPr>
        <p:blipFill>
          <a:blip r:embed="rId3"/>
          <a:stretch>
            <a:fillRect/>
          </a:stretch>
        </p:blipFill>
        <p:spPr>
          <a:xfrm>
            <a:off x="5953932" y="1737689"/>
            <a:ext cx="2335826" cy="3303418"/>
          </a:xfrm>
          <a:prstGeom prst="rect">
            <a:avLst/>
          </a:prstGeom>
        </p:spPr>
      </p:pic>
      <p:sp>
        <p:nvSpPr>
          <p:cNvPr id="9" name="矩形 8">
            <a:extLst>
              <a:ext uri="{FF2B5EF4-FFF2-40B4-BE49-F238E27FC236}">
                <a16:creationId xmlns:a16="http://schemas.microsoft.com/office/drawing/2014/main" id="{4E00A519-16F4-A84D-95DD-E276513A0E1C}"/>
              </a:ext>
            </a:extLst>
          </p:cNvPr>
          <p:cNvSpPr/>
          <p:nvPr/>
        </p:nvSpPr>
        <p:spPr>
          <a:xfrm>
            <a:off x="505326" y="2788722"/>
            <a:ext cx="4572000" cy="646331"/>
          </a:xfrm>
          <a:prstGeom prst="rect">
            <a:avLst/>
          </a:prstGeom>
        </p:spPr>
        <p:txBody>
          <a:bodyPr>
            <a:spAutoFit/>
          </a:bodyPr>
          <a:lstStyle/>
          <a:p>
            <a:r>
              <a:rPr lang="en-US" altLang="zh-CN" dirty="0"/>
              <a:t>Finding </a:t>
            </a:r>
            <a:r>
              <a:rPr lang="zh-CN" altLang="en-US" dirty="0"/>
              <a:t>whether there is a clique of a given size in a graph (the clique problem) is NP-complete</a:t>
            </a:r>
            <a:r>
              <a:rPr lang="en-US" altLang="zh-CN" dirty="0"/>
              <a:t>. </a:t>
            </a:r>
            <a:endParaRPr lang="zh-CN" altLang="en-US" dirty="0"/>
          </a:p>
        </p:txBody>
      </p:sp>
    </p:spTree>
    <p:extLst>
      <p:ext uri="{BB962C8B-B14F-4D97-AF65-F5344CB8AC3E}">
        <p14:creationId xmlns:p14="http://schemas.microsoft.com/office/powerpoint/2010/main" val="3018730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25</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t>Clique</a:t>
            </a:r>
            <a:endParaRPr lang="en-US" altLang="zh-CN" sz="2400" dirty="0">
              <a:solidFill>
                <a:srgbClr val="FF0000"/>
              </a:solidFill>
              <a:ea typeface="宋体" charset="-122"/>
            </a:endParaRPr>
          </a:p>
        </p:txBody>
      </p:sp>
      <p:sp>
        <p:nvSpPr>
          <p:cNvPr id="4" name="矩形 3">
            <a:extLst>
              <a:ext uri="{FF2B5EF4-FFF2-40B4-BE49-F238E27FC236}">
                <a16:creationId xmlns:a16="http://schemas.microsoft.com/office/drawing/2014/main" id="{E8ADBB29-5E24-2C45-9B7D-B7F729FFEEEB}"/>
              </a:ext>
            </a:extLst>
          </p:cNvPr>
          <p:cNvSpPr/>
          <p:nvPr/>
        </p:nvSpPr>
        <p:spPr>
          <a:xfrm>
            <a:off x="244558" y="906282"/>
            <a:ext cx="6460958" cy="2031325"/>
          </a:xfrm>
          <a:prstGeom prst="rect">
            <a:avLst/>
          </a:prstGeom>
        </p:spPr>
        <p:txBody>
          <a:bodyPr wrap="square">
            <a:spAutoFit/>
          </a:bodyPr>
          <a:lstStyle/>
          <a:p>
            <a:pPr>
              <a:buFont typeface="Arial" panose="020B0604020202020204" pitchFamily="34" charset="0"/>
              <a:buNone/>
            </a:pPr>
            <a:r>
              <a:rPr lang="en-US" altLang="zh-CN" dirty="0"/>
              <a:t> A </a:t>
            </a:r>
            <a:r>
              <a:rPr lang="en-US" altLang="zh-CN" b="1" dirty="0"/>
              <a:t>maximal clique (</a:t>
            </a:r>
            <a:r>
              <a:rPr lang="zh-CN" altLang="en-US" b="1" dirty="0"/>
              <a:t>极大团</a:t>
            </a:r>
            <a:r>
              <a:rPr lang="en-US" altLang="zh-CN" b="1" dirty="0"/>
              <a:t>)</a:t>
            </a:r>
            <a:r>
              <a:rPr lang="en-US" altLang="zh-CN" dirty="0"/>
              <a:t> is a clique that cannot be extended by including one more adjacent vertex, that is, a clique which does not exist exclusively within the vertex set of a larger clique.</a:t>
            </a:r>
          </a:p>
          <a:p>
            <a:pPr>
              <a:buFont typeface="Arial" panose="020B0604020202020204" pitchFamily="34" charset="0"/>
              <a:buNone/>
            </a:pPr>
            <a:endParaRPr lang="en-US" altLang="zh-CN" dirty="0"/>
          </a:p>
          <a:p>
            <a:pPr>
              <a:buFont typeface="Arial" panose="020B0604020202020204" pitchFamily="34" charset="0"/>
              <a:buNone/>
            </a:pPr>
            <a:r>
              <a:rPr lang="en-US" altLang="zh-CN" dirty="0"/>
              <a:t>A </a:t>
            </a:r>
            <a:r>
              <a:rPr lang="en-US" altLang="zh-CN" b="1" dirty="0"/>
              <a:t>maximum clique</a:t>
            </a:r>
            <a:r>
              <a:rPr lang="en-US" altLang="zh-CN" dirty="0"/>
              <a:t> ( </a:t>
            </a:r>
            <a:r>
              <a:rPr lang="zh-CN" altLang="en-US" b="1" dirty="0"/>
              <a:t>最大团</a:t>
            </a:r>
            <a:r>
              <a:rPr lang="en-US" altLang="zh-CN" dirty="0"/>
              <a:t>) is a clique of the largest possible size in a given graph. The </a:t>
            </a:r>
            <a:r>
              <a:rPr lang="en-US" altLang="zh-CN" b="1" dirty="0"/>
              <a:t>clique number</a:t>
            </a:r>
            <a:r>
              <a:rPr lang="en-US" altLang="zh-CN" dirty="0"/>
              <a:t> </a:t>
            </a:r>
            <a:r>
              <a:rPr lang="en-US" altLang="zh-CN" dirty="0" err="1"/>
              <a:t>ω</a:t>
            </a:r>
            <a:r>
              <a:rPr lang="en-US" altLang="zh-CN" dirty="0"/>
              <a:t>(</a:t>
            </a:r>
            <a:r>
              <a:rPr lang="en-US" altLang="zh-CN" i="1" dirty="0"/>
              <a:t>G</a:t>
            </a:r>
            <a:r>
              <a:rPr lang="en-US" altLang="zh-CN" dirty="0"/>
              <a:t>) of a graph </a:t>
            </a:r>
            <a:r>
              <a:rPr lang="en-US" altLang="zh-CN" i="1" dirty="0"/>
              <a:t>G</a:t>
            </a:r>
            <a:r>
              <a:rPr lang="en-US" altLang="zh-CN" dirty="0"/>
              <a:t> is the number of vertices in a maximum clique in </a:t>
            </a:r>
            <a:r>
              <a:rPr lang="en-US" altLang="zh-CN" i="1" dirty="0"/>
              <a:t>G</a:t>
            </a:r>
            <a:r>
              <a:rPr lang="en-US" altLang="zh-CN" dirty="0"/>
              <a:t>.</a:t>
            </a:r>
            <a:endParaRPr lang="zh-CN" altLang="en-US" dirty="0"/>
          </a:p>
        </p:txBody>
      </p:sp>
      <p:sp>
        <p:nvSpPr>
          <p:cNvPr id="10" name="椭圆 9">
            <a:extLst>
              <a:ext uri="{FF2B5EF4-FFF2-40B4-BE49-F238E27FC236}">
                <a16:creationId xmlns:a16="http://schemas.microsoft.com/office/drawing/2014/main" id="{1CE47BE5-7C84-D040-93B0-7089F5DA33B9}"/>
              </a:ext>
            </a:extLst>
          </p:cNvPr>
          <p:cNvSpPr/>
          <p:nvPr/>
        </p:nvSpPr>
        <p:spPr>
          <a:xfrm>
            <a:off x="1375111" y="3576224"/>
            <a:ext cx="503237"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a:solidFill>
                  <a:srgbClr val="FFFFFF"/>
                </a:solidFill>
              </a:rPr>
              <a:t>1</a:t>
            </a:r>
            <a:endParaRPr lang="zh-CN" altLang="en-US" sz="2500">
              <a:solidFill>
                <a:srgbClr val="FFFFFF"/>
              </a:solidFill>
            </a:endParaRPr>
          </a:p>
        </p:txBody>
      </p:sp>
      <p:sp>
        <p:nvSpPr>
          <p:cNvPr id="11" name="椭圆 10">
            <a:extLst>
              <a:ext uri="{FF2B5EF4-FFF2-40B4-BE49-F238E27FC236}">
                <a16:creationId xmlns:a16="http://schemas.microsoft.com/office/drawing/2014/main" id="{E7F67A78-8DF1-A843-BF14-F5134174D696}"/>
              </a:ext>
            </a:extLst>
          </p:cNvPr>
          <p:cNvSpPr/>
          <p:nvPr/>
        </p:nvSpPr>
        <p:spPr>
          <a:xfrm>
            <a:off x="1087608" y="4415182"/>
            <a:ext cx="503238" cy="503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a:solidFill>
                  <a:srgbClr val="FFFFFF"/>
                </a:solidFill>
              </a:rPr>
              <a:t>2</a:t>
            </a:r>
            <a:endParaRPr lang="zh-CN" altLang="en-US" sz="2500">
              <a:solidFill>
                <a:srgbClr val="FFFFFF"/>
              </a:solidFill>
            </a:endParaRPr>
          </a:p>
        </p:txBody>
      </p:sp>
      <p:sp>
        <p:nvSpPr>
          <p:cNvPr id="12" name="椭圆 11">
            <a:extLst>
              <a:ext uri="{FF2B5EF4-FFF2-40B4-BE49-F238E27FC236}">
                <a16:creationId xmlns:a16="http://schemas.microsoft.com/office/drawing/2014/main" id="{660DFA1C-5B7C-604F-8CF1-608EC115F085}"/>
              </a:ext>
            </a:extLst>
          </p:cNvPr>
          <p:cNvSpPr/>
          <p:nvPr/>
        </p:nvSpPr>
        <p:spPr>
          <a:xfrm>
            <a:off x="2021473" y="4582946"/>
            <a:ext cx="504825" cy="503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a:solidFill>
                  <a:srgbClr val="FFFFFF"/>
                </a:solidFill>
              </a:rPr>
              <a:t>3</a:t>
            </a:r>
            <a:endParaRPr lang="zh-CN" altLang="en-US" sz="2500">
              <a:solidFill>
                <a:srgbClr val="FFFFFF"/>
              </a:solidFill>
            </a:endParaRPr>
          </a:p>
        </p:txBody>
      </p:sp>
      <p:sp>
        <p:nvSpPr>
          <p:cNvPr id="13" name="椭圆 12">
            <a:extLst>
              <a:ext uri="{FF2B5EF4-FFF2-40B4-BE49-F238E27FC236}">
                <a16:creationId xmlns:a16="http://schemas.microsoft.com/office/drawing/2014/main" id="{225EDB99-10E5-2A45-B9A4-E99279BE7865}"/>
              </a:ext>
            </a:extLst>
          </p:cNvPr>
          <p:cNvSpPr/>
          <p:nvPr/>
        </p:nvSpPr>
        <p:spPr>
          <a:xfrm>
            <a:off x="2669173" y="3803398"/>
            <a:ext cx="504825" cy="504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dirty="0">
                <a:solidFill>
                  <a:srgbClr val="FFFFFF"/>
                </a:solidFill>
              </a:rPr>
              <a:t>4</a:t>
            </a:r>
            <a:endParaRPr lang="zh-CN" altLang="en-US" sz="2500" dirty="0">
              <a:solidFill>
                <a:srgbClr val="FFFFFF"/>
              </a:solidFill>
            </a:endParaRPr>
          </a:p>
        </p:txBody>
      </p:sp>
      <p:cxnSp>
        <p:nvCxnSpPr>
          <p:cNvPr id="14" name="直接连接符 8">
            <a:extLst>
              <a:ext uri="{FF2B5EF4-FFF2-40B4-BE49-F238E27FC236}">
                <a16:creationId xmlns:a16="http://schemas.microsoft.com/office/drawing/2014/main" id="{6E4A74FC-953F-D942-9FB5-0DBAF36E32A2}"/>
              </a:ext>
            </a:extLst>
          </p:cNvPr>
          <p:cNvCxnSpPr>
            <a:stCxn id="10" idx="3"/>
            <a:endCxn id="11" idx="0"/>
          </p:cNvCxnSpPr>
          <p:nvPr/>
        </p:nvCxnSpPr>
        <p:spPr>
          <a:xfrm flipH="1">
            <a:off x="1339227" y="4005765"/>
            <a:ext cx="109581" cy="409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9">
            <a:extLst>
              <a:ext uri="{FF2B5EF4-FFF2-40B4-BE49-F238E27FC236}">
                <a16:creationId xmlns:a16="http://schemas.microsoft.com/office/drawing/2014/main" id="{25E6382A-4352-4142-B115-11529DC7CCFC}"/>
              </a:ext>
            </a:extLst>
          </p:cNvPr>
          <p:cNvCxnSpPr>
            <a:stCxn id="11" idx="6"/>
            <a:endCxn id="12" idx="2"/>
          </p:cNvCxnSpPr>
          <p:nvPr/>
        </p:nvCxnSpPr>
        <p:spPr>
          <a:xfrm>
            <a:off x="1590846" y="4666801"/>
            <a:ext cx="430627" cy="167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0">
            <a:extLst>
              <a:ext uri="{FF2B5EF4-FFF2-40B4-BE49-F238E27FC236}">
                <a16:creationId xmlns:a16="http://schemas.microsoft.com/office/drawing/2014/main" id="{A01F57EE-8E6E-0B4B-9233-2BF9205CDBC7}"/>
              </a:ext>
            </a:extLst>
          </p:cNvPr>
          <p:cNvCxnSpPr>
            <a:stCxn id="12" idx="6"/>
            <a:endCxn id="13" idx="4"/>
          </p:cNvCxnSpPr>
          <p:nvPr/>
        </p:nvCxnSpPr>
        <p:spPr>
          <a:xfrm flipV="1">
            <a:off x="2526298" y="4308223"/>
            <a:ext cx="395288" cy="526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1">
            <a:extLst>
              <a:ext uri="{FF2B5EF4-FFF2-40B4-BE49-F238E27FC236}">
                <a16:creationId xmlns:a16="http://schemas.microsoft.com/office/drawing/2014/main" id="{E757C200-9156-2E41-8837-56CBB44D7DBD}"/>
              </a:ext>
            </a:extLst>
          </p:cNvPr>
          <p:cNvCxnSpPr>
            <a:stCxn id="13" idx="2"/>
            <a:endCxn id="10" idx="6"/>
          </p:cNvCxnSpPr>
          <p:nvPr/>
        </p:nvCxnSpPr>
        <p:spPr>
          <a:xfrm flipH="1" flipV="1">
            <a:off x="1878348" y="3827843"/>
            <a:ext cx="790825" cy="227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2">
            <a:extLst>
              <a:ext uri="{FF2B5EF4-FFF2-40B4-BE49-F238E27FC236}">
                <a16:creationId xmlns:a16="http://schemas.microsoft.com/office/drawing/2014/main" id="{BCBE4919-E6E0-BA4F-BBBF-4AED77806879}"/>
              </a:ext>
            </a:extLst>
          </p:cNvPr>
          <p:cNvCxnSpPr>
            <a:stCxn id="12" idx="1"/>
            <a:endCxn id="10" idx="5"/>
          </p:cNvCxnSpPr>
          <p:nvPr/>
        </p:nvCxnSpPr>
        <p:spPr>
          <a:xfrm flipH="1" flipV="1">
            <a:off x="1804651" y="4005765"/>
            <a:ext cx="290752" cy="6508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842A0507-0571-A340-AC09-47C1D84AA865}"/>
              </a:ext>
            </a:extLst>
          </p:cNvPr>
          <p:cNvSpPr/>
          <p:nvPr/>
        </p:nvSpPr>
        <p:spPr>
          <a:xfrm>
            <a:off x="2092910" y="3025361"/>
            <a:ext cx="504825" cy="503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500">
                <a:solidFill>
                  <a:srgbClr val="FFFFFF"/>
                </a:solidFill>
              </a:rPr>
              <a:t>5</a:t>
            </a:r>
            <a:endParaRPr lang="zh-CN" altLang="en-US" sz="2500">
              <a:solidFill>
                <a:srgbClr val="FFFFFF"/>
              </a:solidFill>
            </a:endParaRPr>
          </a:p>
        </p:txBody>
      </p:sp>
      <p:cxnSp>
        <p:nvCxnSpPr>
          <p:cNvPr id="20" name="直接连接符 15">
            <a:extLst>
              <a:ext uri="{FF2B5EF4-FFF2-40B4-BE49-F238E27FC236}">
                <a16:creationId xmlns:a16="http://schemas.microsoft.com/office/drawing/2014/main" id="{315BEA40-45AE-B54D-A110-BBAD77D5EA3F}"/>
              </a:ext>
            </a:extLst>
          </p:cNvPr>
          <p:cNvCxnSpPr>
            <a:stCxn id="19" idx="2"/>
            <a:endCxn id="10" idx="7"/>
          </p:cNvCxnSpPr>
          <p:nvPr/>
        </p:nvCxnSpPr>
        <p:spPr>
          <a:xfrm flipH="1">
            <a:off x="1804651" y="3276980"/>
            <a:ext cx="288259" cy="372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18">
            <a:extLst>
              <a:ext uri="{FF2B5EF4-FFF2-40B4-BE49-F238E27FC236}">
                <a16:creationId xmlns:a16="http://schemas.microsoft.com/office/drawing/2014/main" id="{5F956CC8-3B70-5F4E-AFE3-437E3477C31B}"/>
              </a:ext>
            </a:extLst>
          </p:cNvPr>
          <p:cNvCxnSpPr>
            <a:stCxn id="13" idx="0"/>
            <a:endCxn id="19" idx="5"/>
          </p:cNvCxnSpPr>
          <p:nvPr/>
        </p:nvCxnSpPr>
        <p:spPr>
          <a:xfrm flipH="1" flipV="1">
            <a:off x="2523805" y="3454901"/>
            <a:ext cx="397781" cy="348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752FB28-56CE-C243-91C2-965319BBDC7F}"/>
              </a:ext>
            </a:extLst>
          </p:cNvPr>
          <p:cNvCxnSpPr>
            <a:stCxn id="12" idx="0"/>
            <a:endCxn id="19" idx="4"/>
          </p:cNvCxnSpPr>
          <p:nvPr/>
        </p:nvCxnSpPr>
        <p:spPr>
          <a:xfrm flipV="1">
            <a:off x="2273886" y="3528598"/>
            <a:ext cx="71437" cy="1054348"/>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4">
            <a:extLst>
              <a:ext uri="{FF2B5EF4-FFF2-40B4-BE49-F238E27FC236}">
                <a16:creationId xmlns:a16="http://schemas.microsoft.com/office/drawing/2014/main" id="{E068F3CB-2380-C54C-8B5B-7C42B168D0B2}"/>
              </a:ext>
            </a:extLst>
          </p:cNvPr>
          <p:cNvSpPr txBox="1">
            <a:spLocks noChangeArrowheads="1"/>
          </p:cNvSpPr>
          <p:nvPr/>
        </p:nvSpPr>
        <p:spPr bwMode="auto">
          <a:xfrm>
            <a:off x="3685380" y="3289935"/>
            <a:ext cx="2339182" cy="1477328"/>
          </a:xfrm>
          <a:prstGeom prst="rect">
            <a:avLst/>
          </a:prstGeom>
          <a:noFill/>
          <a:ln w="9525">
            <a:solidFill>
              <a:schemeClr val="accent1">
                <a:shade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500" dirty="0">
                <a:latin typeface="Arial" panose="020B0604020202020204" pitchFamily="34" charset="0"/>
              </a:rPr>
              <a:t>Maximal clique:</a:t>
            </a:r>
          </a:p>
          <a:p>
            <a:pPr eaLnBrk="1" hangingPunct="1">
              <a:spcBef>
                <a:spcPct val="0"/>
              </a:spcBef>
              <a:buFontTx/>
              <a:buNone/>
            </a:pPr>
            <a:r>
              <a:rPr kumimoji="0" lang="en-US" altLang="zh-CN" sz="1500" dirty="0">
                <a:latin typeface="Arial" panose="020B0604020202020204" pitchFamily="34" charset="0"/>
              </a:rPr>
              <a:t>(1,2,3) </a:t>
            </a:r>
          </a:p>
          <a:p>
            <a:pPr eaLnBrk="1" hangingPunct="1">
              <a:spcBef>
                <a:spcPct val="0"/>
              </a:spcBef>
              <a:buFontTx/>
              <a:buNone/>
            </a:pPr>
            <a:r>
              <a:rPr kumimoji="0" lang="en-US" altLang="zh-CN" sz="1500" dirty="0">
                <a:latin typeface="Arial" panose="020B0604020202020204" pitchFamily="34" charset="0"/>
              </a:rPr>
              <a:t>(1,3,4,5)</a:t>
            </a:r>
          </a:p>
          <a:p>
            <a:pPr eaLnBrk="1" hangingPunct="1">
              <a:spcBef>
                <a:spcPct val="0"/>
              </a:spcBef>
              <a:buFontTx/>
              <a:buNone/>
            </a:pPr>
            <a:endParaRPr kumimoji="0" lang="en-US" altLang="zh-CN" sz="1500" dirty="0">
              <a:latin typeface="Arial" panose="020B0604020202020204" pitchFamily="34" charset="0"/>
            </a:endParaRPr>
          </a:p>
          <a:p>
            <a:pPr eaLnBrk="1" hangingPunct="1">
              <a:spcBef>
                <a:spcPct val="0"/>
              </a:spcBef>
              <a:buFontTx/>
              <a:buNone/>
            </a:pPr>
            <a:r>
              <a:rPr kumimoji="0" lang="en-US" altLang="zh-CN" sz="1500" dirty="0">
                <a:latin typeface="Arial" panose="020B0604020202020204" pitchFamily="34" charset="0"/>
              </a:rPr>
              <a:t>A maximum clique:</a:t>
            </a:r>
          </a:p>
          <a:p>
            <a:pPr eaLnBrk="1" hangingPunct="1">
              <a:spcBef>
                <a:spcPct val="0"/>
              </a:spcBef>
              <a:buFontTx/>
              <a:buNone/>
            </a:pPr>
            <a:r>
              <a:rPr kumimoji="0" lang="en-US" altLang="zh-CN" sz="1500" dirty="0">
                <a:latin typeface="Arial" panose="020B0604020202020204" pitchFamily="34" charset="0"/>
              </a:rPr>
              <a:t>(1,3,4,5)</a:t>
            </a:r>
            <a:endParaRPr kumimoji="0" lang="zh-CN" altLang="en-US" sz="1500" dirty="0">
              <a:latin typeface="Arial" panose="020B0604020202020204" pitchFamily="34" charset="0"/>
            </a:endParaRPr>
          </a:p>
        </p:txBody>
      </p:sp>
    </p:spTree>
    <p:extLst>
      <p:ext uri="{BB962C8B-B14F-4D97-AF65-F5344CB8AC3E}">
        <p14:creationId xmlns:p14="http://schemas.microsoft.com/office/powerpoint/2010/main" val="1253229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a:extLst>
              <a:ext uri="{FF2B5EF4-FFF2-40B4-BE49-F238E27FC236}">
                <a16:creationId xmlns:a16="http://schemas.microsoft.com/office/drawing/2014/main" id="{85C48B75-C886-CC41-BD9D-390E914048F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81C8584-0C50-9248-9D40-1649CE45C719}" type="slidenum">
              <a:rPr kumimoji="0" lang="zh-CN" altLang="en-US" sz="1350"/>
              <a:pPr>
                <a:spcBef>
                  <a:spcPct val="0"/>
                </a:spcBef>
                <a:buFontTx/>
                <a:buNone/>
              </a:pPr>
              <a:t>26</a:t>
            </a:fld>
            <a:endParaRPr kumimoji="0" lang="zh-CN" altLang="en-US" sz="1350"/>
          </a:p>
        </p:txBody>
      </p:sp>
      <p:sp>
        <p:nvSpPr>
          <p:cNvPr id="30723" name="TextBox 4">
            <a:extLst>
              <a:ext uri="{FF2B5EF4-FFF2-40B4-BE49-F238E27FC236}">
                <a16:creationId xmlns:a16="http://schemas.microsoft.com/office/drawing/2014/main" id="{E9AE27BF-CA87-2D4B-AC56-67C167EBFF8F}"/>
              </a:ext>
            </a:extLst>
          </p:cNvPr>
          <p:cNvSpPr txBox="1">
            <a:spLocks noChangeArrowheads="1"/>
          </p:cNvSpPr>
          <p:nvPr/>
        </p:nvSpPr>
        <p:spPr bwMode="auto">
          <a:xfrm>
            <a:off x="363767" y="1266009"/>
            <a:ext cx="4536281" cy="263149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0" lang="en-US" altLang="zh-CN" sz="1500" dirty="0">
                <a:latin typeface="Arial" panose="020B0604020202020204" pitchFamily="34" charset="0"/>
              </a:rPr>
              <a:t>Basic Algorithm: </a:t>
            </a:r>
          </a:p>
          <a:p>
            <a:pPr>
              <a:spcBef>
                <a:spcPct val="0"/>
              </a:spcBef>
              <a:buNone/>
            </a:pPr>
            <a:endParaRPr kumimoji="0" lang="en-US" altLang="zh-CN" sz="1500" dirty="0">
              <a:latin typeface="Arial" panose="020B0604020202020204" pitchFamily="34" charset="0"/>
            </a:endParaRPr>
          </a:p>
          <a:p>
            <a:pPr>
              <a:spcBef>
                <a:spcPct val="0"/>
              </a:spcBef>
              <a:buNone/>
            </a:pPr>
            <a:r>
              <a:rPr kumimoji="0" lang="en-US" altLang="zh-CN" sz="1500" dirty="0">
                <a:latin typeface="Arial" panose="020B0604020202020204" pitchFamily="34" charset="0"/>
              </a:rPr>
              <a:t>R=null; and P=V(G); // V(G) denotes all vertices in G</a:t>
            </a:r>
          </a:p>
          <a:p>
            <a:pPr>
              <a:spcBef>
                <a:spcPct val="0"/>
              </a:spcBef>
              <a:buNone/>
            </a:pPr>
            <a:endParaRPr kumimoji="0" lang="en-US" altLang="zh-CN" sz="1500" dirty="0">
              <a:latin typeface="Arial" panose="020B0604020202020204" pitchFamily="34" charset="0"/>
            </a:endParaRPr>
          </a:p>
          <a:p>
            <a:pPr>
              <a:spcBef>
                <a:spcPct val="0"/>
              </a:spcBef>
              <a:buNone/>
            </a:pPr>
            <a:r>
              <a:rPr kumimoji="0" lang="en-US" altLang="zh-CN" sz="1500" dirty="0" err="1">
                <a:latin typeface="Arial" panose="020B0604020202020204" pitchFamily="34" charset="0"/>
              </a:rPr>
              <a:t>FindingMaximalClque</a:t>
            </a:r>
            <a:r>
              <a:rPr kumimoji="0" lang="en-US" altLang="zh-CN" sz="1500" dirty="0">
                <a:latin typeface="Arial" panose="020B0604020202020204" pitchFamily="34" charset="0"/>
              </a:rPr>
              <a:t>(R,P):</a:t>
            </a:r>
          </a:p>
          <a:p>
            <a:pPr>
              <a:spcBef>
                <a:spcPct val="0"/>
              </a:spcBef>
              <a:buNone/>
            </a:pPr>
            <a:r>
              <a:rPr kumimoji="0" lang="en-US" altLang="zh-CN" sz="1500" dirty="0">
                <a:latin typeface="Arial" panose="020B0604020202020204" pitchFamily="34" charset="0"/>
              </a:rPr>
              <a:t>    if P is empty:</a:t>
            </a:r>
          </a:p>
          <a:p>
            <a:pPr>
              <a:spcBef>
                <a:spcPct val="0"/>
              </a:spcBef>
              <a:buNone/>
            </a:pPr>
            <a:r>
              <a:rPr kumimoji="0" lang="en-US" altLang="zh-CN" sz="1500" dirty="0">
                <a:latin typeface="Arial" panose="020B0604020202020204" pitchFamily="34" charset="0"/>
              </a:rPr>
              <a:t>        report R as a maximal clique</a:t>
            </a:r>
          </a:p>
          <a:p>
            <a:pPr>
              <a:spcBef>
                <a:spcPct val="0"/>
              </a:spcBef>
              <a:buNone/>
            </a:pPr>
            <a:r>
              <a:rPr kumimoji="0" lang="en-US" altLang="zh-CN" sz="1500" dirty="0">
                <a:latin typeface="Arial" panose="020B0604020202020204" pitchFamily="34" charset="0"/>
              </a:rPr>
              <a:t>    for each vertex v in P:</a:t>
            </a:r>
          </a:p>
          <a:p>
            <a:pPr>
              <a:spcBef>
                <a:spcPct val="0"/>
              </a:spcBef>
              <a:buNone/>
            </a:pPr>
            <a:r>
              <a:rPr kumimoji="0" lang="en-US" altLang="zh-CN" sz="1500" dirty="0">
                <a:latin typeface="Arial" panose="020B0604020202020204" pitchFamily="34" charset="0"/>
              </a:rPr>
              <a:t>        </a:t>
            </a:r>
            <a:r>
              <a:rPr kumimoji="0" lang="en-US" altLang="zh-CN" sz="1500" dirty="0" err="1">
                <a:latin typeface="Arial" panose="020B0604020202020204" pitchFamily="34" charset="0"/>
              </a:rPr>
              <a:t>FindingMaximalClque</a:t>
            </a:r>
            <a:r>
              <a:rPr kumimoji="0" lang="en-US" altLang="zh-CN" sz="1500" dirty="0">
                <a:latin typeface="Arial" panose="020B0604020202020204" pitchFamily="34" charset="0"/>
              </a:rPr>
              <a:t> (R ⋃ {v}, P ⋂ N(v)) </a:t>
            </a:r>
          </a:p>
          <a:p>
            <a:pPr>
              <a:spcBef>
                <a:spcPct val="0"/>
              </a:spcBef>
              <a:buNone/>
            </a:pPr>
            <a:r>
              <a:rPr kumimoji="0" lang="en-US" altLang="zh-CN" sz="1500" dirty="0">
                <a:latin typeface="Arial" panose="020B0604020202020204" pitchFamily="34" charset="0"/>
              </a:rPr>
              <a:t>         // N(v) denotes  all v’s neighbor vertices.      </a:t>
            </a:r>
            <a:endParaRPr kumimoji="0" lang="zh-CN" altLang="en-US" sz="1500" dirty="0">
              <a:latin typeface="Arial" panose="020B0604020202020204" pitchFamily="34" charset="0"/>
            </a:endParaRPr>
          </a:p>
        </p:txBody>
      </p:sp>
      <p:sp>
        <p:nvSpPr>
          <p:cNvPr id="30724" name="TextBox 5">
            <a:extLst>
              <a:ext uri="{FF2B5EF4-FFF2-40B4-BE49-F238E27FC236}">
                <a16:creationId xmlns:a16="http://schemas.microsoft.com/office/drawing/2014/main" id="{7A80CA5D-2BB1-CD44-A1C9-5C7F8E2A4742}"/>
              </a:ext>
            </a:extLst>
          </p:cNvPr>
          <p:cNvSpPr txBox="1">
            <a:spLocks noChangeArrowheads="1"/>
          </p:cNvSpPr>
          <p:nvPr/>
        </p:nvSpPr>
        <p:spPr bwMode="auto">
          <a:xfrm>
            <a:off x="284194" y="4222609"/>
            <a:ext cx="556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0" lang="en-US" altLang="zh-CN" sz="1875" dirty="0">
                <a:latin typeface="Arial" panose="020B0604020202020204" pitchFamily="34" charset="0"/>
              </a:rPr>
              <a:t>Problem: </a:t>
            </a:r>
            <a:r>
              <a:rPr kumimoji="0" lang="en-US" altLang="zh-CN" sz="2000" dirty="0">
                <a:latin typeface="Arial" panose="020B0604020202020204" pitchFamily="34" charset="0"/>
              </a:rPr>
              <a:t>It may generate </a:t>
            </a:r>
            <a:r>
              <a:rPr kumimoji="0" lang="en-US" altLang="zh-CN" sz="2000" dirty="0">
                <a:solidFill>
                  <a:srgbClr val="C00000"/>
                </a:solidFill>
                <a:latin typeface="Arial" panose="020B0604020202020204" pitchFamily="34" charset="0"/>
              </a:rPr>
              <a:t>duplicate</a:t>
            </a:r>
            <a:r>
              <a:rPr kumimoji="0" lang="en-US" altLang="zh-CN" sz="2000" dirty="0">
                <a:latin typeface="Arial" panose="020B0604020202020204" pitchFamily="34" charset="0"/>
              </a:rPr>
              <a:t> answers. </a:t>
            </a:r>
            <a:endParaRPr kumimoji="0" lang="zh-CN" altLang="en-US" sz="1875" dirty="0">
              <a:latin typeface="Arial" panose="020B0604020202020204" pitchFamily="34" charset="0"/>
            </a:endParaRPr>
          </a:p>
        </p:txBody>
      </p:sp>
      <p:cxnSp>
        <p:nvCxnSpPr>
          <p:cNvPr id="6" name="直线连接符 5">
            <a:extLst>
              <a:ext uri="{FF2B5EF4-FFF2-40B4-BE49-F238E27FC236}">
                <a16:creationId xmlns:a16="http://schemas.microsoft.com/office/drawing/2014/main" id="{453C3963-73D7-D54C-8E0B-1DC1998CBEBA}"/>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DEE0E939-C53C-F845-A7CF-2A50E0FA6D1C}"/>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8" name="Rectangle 2">
            <a:extLst>
              <a:ext uri="{FF2B5EF4-FFF2-40B4-BE49-F238E27FC236}">
                <a16:creationId xmlns:a16="http://schemas.microsoft.com/office/drawing/2014/main" id="{15601D47-FBE7-6C40-8114-5A4AD1266CAC}"/>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t>Clique</a:t>
            </a:r>
            <a:endParaRPr lang="en-US" altLang="zh-CN" sz="2400" dirty="0">
              <a:solidFill>
                <a:srgbClr val="FF0000"/>
              </a:solidFill>
              <a:ea typeface="宋体" charset="-122"/>
            </a:endParaRPr>
          </a:p>
        </p:txBody>
      </p:sp>
      <p:sp>
        <p:nvSpPr>
          <p:cNvPr id="9" name="椭圆 8">
            <a:extLst>
              <a:ext uri="{FF2B5EF4-FFF2-40B4-BE49-F238E27FC236}">
                <a16:creationId xmlns:a16="http://schemas.microsoft.com/office/drawing/2014/main" id="{CD99EA9B-9834-7D4F-8FA4-0E3A2F1FAD66}"/>
              </a:ext>
            </a:extLst>
          </p:cNvPr>
          <p:cNvSpPr/>
          <p:nvPr/>
        </p:nvSpPr>
        <p:spPr>
          <a:xfrm>
            <a:off x="6477909" y="964028"/>
            <a:ext cx="377428" cy="377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1</a:t>
            </a:r>
            <a:endParaRPr lang="zh-CN" altLang="en-US" sz="1875">
              <a:solidFill>
                <a:srgbClr val="FFFFFF"/>
              </a:solidFill>
            </a:endParaRPr>
          </a:p>
        </p:txBody>
      </p:sp>
      <p:sp>
        <p:nvSpPr>
          <p:cNvPr id="10" name="椭圆 9">
            <a:extLst>
              <a:ext uri="{FF2B5EF4-FFF2-40B4-BE49-F238E27FC236}">
                <a16:creationId xmlns:a16="http://schemas.microsoft.com/office/drawing/2014/main" id="{F59C3B24-4879-5341-BA90-33571FB19565}"/>
              </a:ext>
            </a:extLst>
          </p:cNvPr>
          <p:cNvSpPr/>
          <p:nvPr/>
        </p:nvSpPr>
        <p:spPr>
          <a:xfrm>
            <a:off x="6045711" y="1882001"/>
            <a:ext cx="377429" cy="3774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2</a:t>
            </a:r>
            <a:endParaRPr lang="zh-CN" altLang="en-US" sz="1875">
              <a:solidFill>
                <a:srgbClr val="FFFFFF"/>
              </a:solidFill>
            </a:endParaRPr>
          </a:p>
        </p:txBody>
      </p:sp>
      <p:sp>
        <p:nvSpPr>
          <p:cNvPr id="11" name="椭圆 10">
            <a:extLst>
              <a:ext uri="{FF2B5EF4-FFF2-40B4-BE49-F238E27FC236}">
                <a16:creationId xmlns:a16="http://schemas.microsoft.com/office/drawing/2014/main" id="{FE76B903-82E9-DF4C-A70C-30D5F192E296}"/>
              </a:ext>
            </a:extLst>
          </p:cNvPr>
          <p:cNvSpPr/>
          <p:nvPr/>
        </p:nvSpPr>
        <p:spPr>
          <a:xfrm>
            <a:off x="7287534" y="2043926"/>
            <a:ext cx="378619" cy="3774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3</a:t>
            </a:r>
            <a:endParaRPr lang="zh-CN" altLang="en-US" sz="1875">
              <a:solidFill>
                <a:srgbClr val="FFFFFF"/>
              </a:solidFill>
            </a:endParaRPr>
          </a:p>
        </p:txBody>
      </p:sp>
      <p:cxnSp>
        <p:nvCxnSpPr>
          <p:cNvPr id="12" name="直接连接符 8">
            <a:extLst>
              <a:ext uri="{FF2B5EF4-FFF2-40B4-BE49-F238E27FC236}">
                <a16:creationId xmlns:a16="http://schemas.microsoft.com/office/drawing/2014/main" id="{04947240-9112-B24B-A017-9A227D69E0C7}"/>
              </a:ext>
            </a:extLst>
          </p:cNvPr>
          <p:cNvCxnSpPr>
            <a:stCxn id="9" idx="3"/>
            <a:endCxn id="10" idx="0"/>
          </p:cNvCxnSpPr>
          <p:nvPr/>
        </p:nvCxnSpPr>
        <p:spPr>
          <a:xfrm flipH="1">
            <a:off x="6235022" y="1286688"/>
            <a:ext cx="297656" cy="595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9">
            <a:extLst>
              <a:ext uri="{FF2B5EF4-FFF2-40B4-BE49-F238E27FC236}">
                <a16:creationId xmlns:a16="http://schemas.microsoft.com/office/drawing/2014/main" id="{6919B50A-9A76-A843-9482-799DDF8B12A9}"/>
              </a:ext>
            </a:extLst>
          </p:cNvPr>
          <p:cNvCxnSpPr>
            <a:stCxn id="10" idx="6"/>
            <a:endCxn id="11" idx="2"/>
          </p:cNvCxnSpPr>
          <p:nvPr/>
        </p:nvCxnSpPr>
        <p:spPr>
          <a:xfrm>
            <a:off x="6423140" y="2071309"/>
            <a:ext cx="864394" cy="16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2">
            <a:extLst>
              <a:ext uri="{FF2B5EF4-FFF2-40B4-BE49-F238E27FC236}">
                <a16:creationId xmlns:a16="http://schemas.microsoft.com/office/drawing/2014/main" id="{BC459B55-4E47-FC49-BE64-DE0AACFECDC2}"/>
              </a:ext>
            </a:extLst>
          </p:cNvPr>
          <p:cNvCxnSpPr>
            <a:stCxn id="11" idx="1"/>
            <a:endCxn id="9" idx="5"/>
          </p:cNvCxnSpPr>
          <p:nvPr/>
        </p:nvCxnSpPr>
        <p:spPr>
          <a:xfrm flipH="1" flipV="1">
            <a:off x="6800568" y="1286688"/>
            <a:ext cx="542925" cy="81200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7">
            <a:extLst>
              <a:ext uri="{FF2B5EF4-FFF2-40B4-BE49-F238E27FC236}">
                <a16:creationId xmlns:a16="http://schemas.microsoft.com/office/drawing/2014/main" id="{009A4B45-A196-654C-B3CC-1A72EF25BCE2}"/>
              </a:ext>
            </a:extLst>
          </p:cNvPr>
          <p:cNvSpPr txBox="1">
            <a:spLocks noChangeArrowheads="1"/>
          </p:cNvSpPr>
          <p:nvPr/>
        </p:nvSpPr>
        <p:spPr bwMode="auto">
          <a:xfrm>
            <a:off x="5746030" y="2746464"/>
            <a:ext cx="3083008"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AutoNum type="arabicParenBoth"/>
            </a:pPr>
            <a:r>
              <a:rPr kumimoji="0" lang="en-US" altLang="zh-CN" sz="1500" dirty="0">
                <a:latin typeface="Arial" panose="020B0604020202020204" pitchFamily="34" charset="0"/>
                <a:sym typeface="Wingdings" pitchFamily="2" charset="2"/>
              </a:rPr>
              <a:t> (1,2 )  (1,2,3)</a:t>
            </a:r>
          </a:p>
          <a:p>
            <a:pPr eaLnBrk="1" hangingPunct="1">
              <a:spcBef>
                <a:spcPct val="0"/>
              </a:spcBef>
              <a:buFontTx/>
              <a:buAutoNum type="arabicParenBoth"/>
            </a:pPr>
            <a:endParaRPr kumimoji="0" lang="en-US" altLang="zh-CN" sz="1500" dirty="0">
              <a:latin typeface="Arial" panose="020B0604020202020204" pitchFamily="34" charset="0"/>
              <a:sym typeface="Wingdings" pitchFamily="2" charset="2"/>
            </a:endParaRPr>
          </a:p>
          <a:p>
            <a:pPr eaLnBrk="1" hangingPunct="1">
              <a:spcBef>
                <a:spcPct val="0"/>
              </a:spcBef>
              <a:buFontTx/>
              <a:buAutoNum type="arabicParenBoth"/>
            </a:pPr>
            <a:endParaRPr kumimoji="0" lang="en-US" altLang="zh-CN" sz="1500" dirty="0">
              <a:latin typeface="Arial" panose="020B0604020202020204" pitchFamily="34" charset="0"/>
              <a:sym typeface="Wingdings" pitchFamily="2" charset="2"/>
            </a:endParaRPr>
          </a:p>
          <a:p>
            <a:pPr eaLnBrk="1" hangingPunct="1">
              <a:spcBef>
                <a:spcPct val="0"/>
              </a:spcBef>
              <a:buFontTx/>
              <a:buNone/>
            </a:pPr>
            <a:r>
              <a:rPr kumimoji="0" lang="en-US" altLang="zh-CN" sz="1500" dirty="0">
                <a:latin typeface="Arial" panose="020B0604020202020204" pitchFamily="34" charset="0"/>
              </a:rPr>
              <a:t>(1) </a:t>
            </a:r>
            <a:r>
              <a:rPr kumimoji="0" lang="en-US" altLang="zh-CN" sz="1500" dirty="0">
                <a:latin typeface="Arial" panose="020B0604020202020204" pitchFamily="34" charset="0"/>
                <a:sym typeface="Wingdings" pitchFamily="2" charset="2"/>
              </a:rPr>
              <a:t> (1,3 )  (1,3,2)</a:t>
            </a:r>
            <a:endParaRPr kumimoji="0" lang="zh-CN" altLang="en-US" sz="1500" dirty="0">
              <a:latin typeface="Arial" panose="020B0604020202020204" pitchFamily="34" charset="0"/>
            </a:endParaRPr>
          </a:p>
          <a:p>
            <a:pPr eaLnBrk="1" hangingPunct="1">
              <a:spcBef>
                <a:spcPct val="0"/>
              </a:spcBef>
              <a:buFontTx/>
              <a:buNone/>
            </a:pPr>
            <a:endParaRPr kumimoji="0" lang="zh-CN" altLang="en-US" sz="1500" dirty="0">
              <a:latin typeface="Arial" panose="020B0604020202020204" pitchFamily="34" charset="0"/>
            </a:endParaRPr>
          </a:p>
        </p:txBody>
      </p:sp>
    </p:spTree>
    <p:extLst>
      <p:ext uri="{BB962C8B-B14F-4D97-AF65-F5344CB8AC3E}">
        <p14:creationId xmlns:p14="http://schemas.microsoft.com/office/powerpoint/2010/main" val="2155942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a:extLst>
              <a:ext uri="{FF2B5EF4-FFF2-40B4-BE49-F238E27FC236}">
                <a16:creationId xmlns:a16="http://schemas.microsoft.com/office/drawing/2014/main" id="{85C48B75-C886-CC41-BD9D-390E914048F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81C8584-0C50-9248-9D40-1649CE45C719}" type="slidenum">
              <a:rPr kumimoji="0" lang="zh-CN" altLang="en-US" sz="1350"/>
              <a:pPr>
                <a:spcBef>
                  <a:spcPct val="0"/>
                </a:spcBef>
                <a:buFontTx/>
                <a:buNone/>
              </a:pPr>
              <a:t>27</a:t>
            </a:fld>
            <a:endParaRPr kumimoji="0" lang="zh-CN" altLang="en-US" sz="1350"/>
          </a:p>
        </p:txBody>
      </p:sp>
      <p:sp>
        <p:nvSpPr>
          <p:cNvPr id="30723" name="TextBox 4">
            <a:extLst>
              <a:ext uri="{FF2B5EF4-FFF2-40B4-BE49-F238E27FC236}">
                <a16:creationId xmlns:a16="http://schemas.microsoft.com/office/drawing/2014/main" id="{E9AE27BF-CA87-2D4B-AC56-67C167EBFF8F}"/>
              </a:ext>
            </a:extLst>
          </p:cNvPr>
          <p:cNvSpPr txBox="1">
            <a:spLocks noChangeArrowheads="1"/>
          </p:cNvSpPr>
          <p:nvPr/>
        </p:nvSpPr>
        <p:spPr bwMode="auto">
          <a:xfrm>
            <a:off x="363767" y="1266009"/>
            <a:ext cx="4536281" cy="237757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en-US" altLang="zh-CN" sz="1350">
              <a:latin typeface="Arial" panose="020B0604020202020204" pitchFamily="34" charset="0"/>
            </a:endParaRPr>
          </a:p>
          <a:p>
            <a:pPr eaLnBrk="1" hangingPunct="1">
              <a:spcBef>
                <a:spcPct val="0"/>
              </a:spcBef>
              <a:buFontTx/>
              <a:buNone/>
            </a:pPr>
            <a:endParaRPr kumimoji="0" lang="en-US" altLang="zh-CN" sz="1350">
              <a:latin typeface="Arial" panose="020B0604020202020204" pitchFamily="34" charset="0"/>
            </a:endParaRPr>
          </a:p>
          <a:p>
            <a:pPr eaLnBrk="1" hangingPunct="1">
              <a:spcBef>
                <a:spcPct val="0"/>
              </a:spcBef>
              <a:buFontTx/>
              <a:buNone/>
            </a:pPr>
            <a:r>
              <a:rPr kumimoji="0" lang="en-US" altLang="zh-CN" sz="1350">
                <a:latin typeface="Arial" panose="020B0604020202020204" pitchFamily="34" charset="0"/>
              </a:rPr>
              <a:t>R=null; and P=V(G); // V(G) denotes all vertices in G</a:t>
            </a:r>
          </a:p>
          <a:p>
            <a:pPr eaLnBrk="1" hangingPunct="1">
              <a:spcBef>
                <a:spcPct val="0"/>
              </a:spcBef>
              <a:buFontTx/>
              <a:buNone/>
            </a:pPr>
            <a:endParaRPr kumimoji="0" lang="en-US" altLang="zh-CN" sz="1350">
              <a:latin typeface="Arial" panose="020B0604020202020204" pitchFamily="34" charset="0"/>
            </a:endParaRPr>
          </a:p>
          <a:p>
            <a:pPr eaLnBrk="1" hangingPunct="1">
              <a:spcBef>
                <a:spcPct val="0"/>
              </a:spcBef>
              <a:buFontTx/>
              <a:buNone/>
            </a:pPr>
            <a:r>
              <a:rPr kumimoji="0" lang="en-US" altLang="zh-CN" sz="1350">
                <a:latin typeface="Arial" panose="020B0604020202020204" pitchFamily="34" charset="0"/>
              </a:rPr>
              <a:t>FindingMaximalClque(R,P):</a:t>
            </a:r>
          </a:p>
          <a:p>
            <a:pPr eaLnBrk="1" hangingPunct="1">
              <a:spcBef>
                <a:spcPct val="0"/>
              </a:spcBef>
              <a:buFontTx/>
              <a:buNone/>
            </a:pPr>
            <a:r>
              <a:rPr kumimoji="0" lang="en-US" altLang="zh-CN" sz="1350">
                <a:latin typeface="Arial" panose="020B0604020202020204" pitchFamily="34" charset="0"/>
              </a:rPr>
              <a:t>    if P is empty:</a:t>
            </a:r>
          </a:p>
          <a:p>
            <a:pPr eaLnBrk="1" hangingPunct="1">
              <a:spcBef>
                <a:spcPct val="0"/>
              </a:spcBef>
              <a:buFontTx/>
              <a:buNone/>
            </a:pPr>
            <a:r>
              <a:rPr kumimoji="0" lang="en-US" altLang="zh-CN" sz="1350">
                <a:latin typeface="Arial" panose="020B0604020202020204" pitchFamily="34" charset="0"/>
              </a:rPr>
              <a:t>        report R as a maximal clique</a:t>
            </a:r>
          </a:p>
          <a:p>
            <a:pPr eaLnBrk="1" hangingPunct="1">
              <a:spcBef>
                <a:spcPct val="0"/>
              </a:spcBef>
              <a:buFontTx/>
              <a:buNone/>
            </a:pPr>
            <a:r>
              <a:rPr kumimoji="0" lang="en-US" altLang="zh-CN" sz="1350">
                <a:latin typeface="Arial" panose="020B0604020202020204" pitchFamily="34" charset="0"/>
              </a:rPr>
              <a:t>    for each vertex v in P:</a:t>
            </a:r>
          </a:p>
          <a:p>
            <a:pPr eaLnBrk="1" hangingPunct="1">
              <a:spcBef>
                <a:spcPct val="0"/>
              </a:spcBef>
              <a:buFontTx/>
              <a:buNone/>
            </a:pPr>
            <a:r>
              <a:rPr kumimoji="0" lang="en-US" altLang="zh-CN" sz="1350">
                <a:latin typeface="Arial" panose="020B0604020202020204" pitchFamily="34" charset="0"/>
              </a:rPr>
              <a:t>         FindingMaximalClque (R ⋃ {v}, P ⋂ N(v)) </a:t>
            </a:r>
          </a:p>
          <a:p>
            <a:pPr eaLnBrk="1" hangingPunct="1">
              <a:spcBef>
                <a:spcPct val="0"/>
              </a:spcBef>
              <a:buFontTx/>
              <a:buNone/>
            </a:pPr>
            <a:r>
              <a:rPr kumimoji="0" lang="en-US" altLang="zh-CN" sz="1350">
                <a:latin typeface="Arial" panose="020B0604020202020204" pitchFamily="34" charset="0"/>
              </a:rPr>
              <a:t>          // N(v) denotes  all v’s neighbor vertices. </a:t>
            </a:r>
          </a:p>
          <a:p>
            <a:pPr eaLnBrk="1" hangingPunct="1">
              <a:spcBef>
                <a:spcPct val="0"/>
              </a:spcBef>
              <a:buFontTx/>
              <a:buNone/>
            </a:pPr>
            <a:r>
              <a:rPr kumimoji="0" lang="en-US" altLang="zh-CN" sz="1350">
                <a:latin typeface="Arial" panose="020B0604020202020204" pitchFamily="34" charset="0"/>
              </a:rPr>
              <a:t>         </a:t>
            </a:r>
            <a:r>
              <a:rPr kumimoji="0" lang="en-US" altLang="zh-CN" sz="1350">
                <a:solidFill>
                  <a:srgbClr val="FF0000"/>
                </a:solidFill>
                <a:latin typeface="Arial" panose="020B0604020202020204" pitchFamily="34" charset="0"/>
              </a:rPr>
              <a:t>P=P\ {v};</a:t>
            </a:r>
            <a:r>
              <a:rPr kumimoji="0" lang="en-US" altLang="zh-CN" sz="1350">
                <a:latin typeface="Arial" panose="020B0604020202020204" pitchFamily="34" charset="0"/>
              </a:rPr>
              <a:t>   </a:t>
            </a:r>
            <a:endParaRPr kumimoji="0" lang="zh-CN" altLang="en-US" sz="1350">
              <a:latin typeface="Arial" panose="020B0604020202020204" pitchFamily="34" charset="0"/>
            </a:endParaRPr>
          </a:p>
        </p:txBody>
      </p:sp>
      <p:sp>
        <p:nvSpPr>
          <p:cNvPr id="30724" name="TextBox 5">
            <a:extLst>
              <a:ext uri="{FF2B5EF4-FFF2-40B4-BE49-F238E27FC236}">
                <a16:creationId xmlns:a16="http://schemas.microsoft.com/office/drawing/2014/main" id="{7A80CA5D-2BB1-CD44-A1C9-5C7F8E2A4742}"/>
              </a:ext>
            </a:extLst>
          </p:cNvPr>
          <p:cNvSpPr txBox="1">
            <a:spLocks noChangeArrowheads="1"/>
          </p:cNvSpPr>
          <p:nvPr/>
        </p:nvSpPr>
        <p:spPr bwMode="auto">
          <a:xfrm>
            <a:off x="267014" y="3861900"/>
            <a:ext cx="5562600"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75">
                <a:latin typeface="Arial" panose="020B0604020202020204" pitchFamily="34" charset="0"/>
              </a:rPr>
              <a:t>Problem: It may generate some un-maximal clique.  </a:t>
            </a:r>
            <a:endParaRPr kumimoji="0" lang="zh-CN" altLang="en-US" sz="1875">
              <a:latin typeface="Arial" panose="020B0604020202020204" pitchFamily="34" charset="0"/>
            </a:endParaRPr>
          </a:p>
        </p:txBody>
      </p:sp>
      <p:cxnSp>
        <p:nvCxnSpPr>
          <p:cNvPr id="6" name="直线连接符 5">
            <a:extLst>
              <a:ext uri="{FF2B5EF4-FFF2-40B4-BE49-F238E27FC236}">
                <a16:creationId xmlns:a16="http://schemas.microsoft.com/office/drawing/2014/main" id="{453C3963-73D7-D54C-8E0B-1DC1998CBEBA}"/>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DEE0E939-C53C-F845-A7CF-2A50E0FA6D1C}"/>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8" name="Rectangle 2">
            <a:extLst>
              <a:ext uri="{FF2B5EF4-FFF2-40B4-BE49-F238E27FC236}">
                <a16:creationId xmlns:a16="http://schemas.microsoft.com/office/drawing/2014/main" id="{15601D47-FBE7-6C40-8114-5A4AD1266CAC}"/>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t>Clique</a:t>
            </a:r>
            <a:endParaRPr lang="en-US" altLang="zh-CN" sz="2400" dirty="0">
              <a:solidFill>
                <a:srgbClr val="FF0000"/>
              </a:solidFill>
              <a:ea typeface="宋体" charset="-122"/>
            </a:endParaRPr>
          </a:p>
        </p:txBody>
      </p:sp>
      <p:sp>
        <p:nvSpPr>
          <p:cNvPr id="9" name="椭圆 8">
            <a:extLst>
              <a:ext uri="{FF2B5EF4-FFF2-40B4-BE49-F238E27FC236}">
                <a16:creationId xmlns:a16="http://schemas.microsoft.com/office/drawing/2014/main" id="{CD99EA9B-9834-7D4F-8FA4-0E3A2F1FAD66}"/>
              </a:ext>
            </a:extLst>
          </p:cNvPr>
          <p:cNvSpPr/>
          <p:nvPr/>
        </p:nvSpPr>
        <p:spPr>
          <a:xfrm>
            <a:off x="6477909" y="964028"/>
            <a:ext cx="377428" cy="377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1</a:t>
            </a:r>
            <a:endParaRPr lang="zh-CN" altLang="en-US" sz="1875">
              <a:solidFill>
                <a:srgbClr val="FFFFFF"/>
              </a:solidFill>
            </a:endParaRPr>
          </a:p>
        </p:txBody>
      </p:sp>
      <p:sp>
        <p:nvSpPr>
          <p:cNvPr id="10" name="椭圆 9">
            <a:extLst>
              <a:ext uri="{FF2B5EF4-FFF2-40B4-BE49-F238E27FC236}">
                <a16:creationId xmlns:a16="http://schemas.microsoft.com/office/drawing/2014/main" id="{F59C3B24-4879-5341-BA90-33571FB19565}"/>
              </a:ext>
            </a:extLst>
          </p:cNvPr>
          <p:cNvSpPr/>
          <p:nvPr/>
        </p:nvSpPr>
        <p:spPr>
          <a:xfrm>
            <a:off x="6045711" y="1882001"/>
            <a:ext cx="377429" cy="3774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2</a:t>
            </a:r>
            <a:endParaRPr lang="zh-CN" altLang="en-US" sz="1875">
              <a:solidFill>
                <a:srgbClr val="FFFFFF"/>
              </a:solidFill>
            </a:endParaRPr>
          </a:p>
        </p:txBody>
      </p:sp>
      <p:sp>
        <p:nvSpPr>
          <p:cNvPr id="11" name="椭圆 10">
            <a:extLst>
              <a:ext uri="{FF2B5EF4-FFF2-40B4-BE49-F238E27FC236}">
                <a16:creationId xmlns:a16="http://schemas.microsoft.com/office/drawing/2014/main" id="{FE76B903-82E9-DF4C-A70C-30D5F192E296}"/>
              </a:ext>
            </a:extLst>
          </p:cNvPr>
          <p:cNvSpPr/>
          <p:nvPr/>
        </p:nvSpPr>
        <p:spPr>
          <a:xfrm>
            <a:off x="7287534" y="2043926"/>
            <a:ext cx="378619" cy="3774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875">
                <a:solidFill>
                  <a:srgbClr val="FFFFFF"/>
                </a:solidFill>
              </a:rPr>
              <a:t>3</a:t>
            </a:r>
            <a:endParaRPr lang="zh-CN" altLang="en-US" sz="1875">
              <a:solidFill>
                <a:srgbClr val="FFFFFF"/>
              </a:solidFill>
            </a:endParaRPr>
          </a:p>
        </p:txBody>
      </p:sp>
      <p:cxnSp>
        <p:nvCxnSpPr>
          <p:cNvPr id="12" name="直接连接符 8">
            <a:extLst>
              <a:ext uri="{FF2B5EF4-FFF2-40B4-BE49-F238E27FC236}">
                <a16:creationId xmlns:a16="http://schemas.microsoft.com/office/drawing/2014/main" id="{04947240-9112-B24B-A017-9A227D69E0C7}"/>
              </a:ext>
            </a:extLst>
          </p:cNvPr>
          <p:cNvCxnSpPr>
            <a:stCxn id="9" idx="3"/>
            <a:endCxn id="10" idx="0"/>
          </p:cNvCxnSpPr>
          <p:nvPr/>
        </p:nvCxnSpPr>
        <p:spPr>
          <a:xfrm flipH="1">
            <a:off x="6235022" y="1286688"/>
            <a:ext cx="297656" cy="595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9">
            <a:extLst>
              <a:ext uri="{FF2B5EF4-FFF2-40B4-BE49-F238E27FC236}">
                <a16:creationId xmlns:a16="http://schemas.microsoft.com/office/drawing/2014/main" id="{6919B50A-9A76-A843-9482-799DDF8B12A9}"/>
              </a:ext>
            </a:extLst>
          </p:cNvPr>
          <p:cNvCxnSpPr>
            <a:stCxn id="10" idx="6"/>
            <a:endCxn id="11" idx="2"/>
          </p:cNvCxnSpPr>
          <p:nvPr/>
        </p:nvCxnSpPr>
        <p:spPr>
          <a:xfrm>
            <a:off x="6423140" y="2071309"/>
            <a:ext cx="864394" cy="16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2">
            <a:extLst>
              <a:ext uri="{FF2B5EF4-FFF2-40B4-BE49-F238E27FC236}">
                <a16:creationId xmlns:a16="http://schemas.microsoft.com/office/drawing/2014/main" id="{BC459B55-4E47-FC49-BE64-DE0AACFECDC2}"/>
              </a:ext>
            </a:extLst>
          </p:cNvPr>
          <p:cNvCxnSpPr>
            <a:stCxn id="11" idx="1"/>
            <a:endCxn id="9" idx="5"/>
          </p:cNvCxnSpPr>
          <p:nvPr/>
        </p:nvCxnSpPr>
        <p:spPr>
          <a:xfrm flipH="1" flipV="1">
            <a:off x="6800568" y="1286688"/>
            <a:ext cx="542925" cy="81200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7">
            <a:extLst>
              <a:ext uri="{FF2B5EF4-FFF2-40B4-BE49-F238E27FC236}">
                <a16:creationId xmlns:a16="http://schemas.microsoft.com/office/drawing/2014/main" id="{F8AF7CA8-1865-E546-97EC-299EFF976011}"/>
              </a:ext>
            </a:extLst>
          </p:cNvPr>
          <p:cNvSpPr txBox="1">
            <a:spLocks noChangeArrowheads="1"/>
          </p:cNvSpPr>
          <p:nvPr/>
        </p:nvSpPr>
        <p:spPr bwMode="auto">
          <a:xfrm>
            <a:off x="5999527" y="2571750"/>
            <a:ext cx="2780706" cy="8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AutoNum type="arabicParenBoth"/>
            </a:pPr>
            <a:r>
              <a:rPr kumimoji="0" lang="en-US" altLang="zh-CN" sz="1875" dirty="0">
                <a:latin typeface="Arial" panose="020B0604020202020204" pitchFamily="34" charset="0"/>
                <a:sym typeface="Wingdings" pitchFamily="2" charset="2"/>
              </a:rPr>
              <a:t> (1,2 )  (1,2,3)</a:t>
            </a:r>
          </a:p>
          <a:p>
            <a:pPr>
              <a:spcBef>
                <a:spcPct val="0"/>
              </a:spcBef>
              <a:buFontTx/>
              <a:buAutoNum type="arabicParenBoth"/>
            </a:pPr>
            <a:endParaRPr kumimoji="0" lang="en-US" altLang="zh-CN" sz="1400" dirty="0">
              <a:latin typeface="Arial" panose="020B0604020202020204" pitchFamily="34" charset="0"/>
              <a:sym typeface="Wingdings" pitchFamily="2" charset="2"/>
            </a:endParaRPr>
          </a:p>
          <a:p>
            <a:pPr>
              <a:spcBef>
                <a:spcPct val="0"/>
              </a:spcBef>
              <a:buNone/>
            </a:pPr>
            <a:r>
              <a:rPr kumimoji="0" lang="en-US" altLang="zh-CN" sz="1875" dirty="0">
                <a:solidFill>
                  <a:srgbClr val="C00000"/>
                </a:solidFill>
                <a:latin typeface="Arial" panose="020B0604020202020204" pitchFamily="34" charset="0"/>
              </a:rPr>
              <a:t>(1) </a:t>
            </a:r>
            <a:r>
              <a:rPr kumimoji="0" lang="en-US" altLang="zh-CN" sz="1875" dirty="0">
                <a:solidFill>
                  <a:srgbClr val="C00000"/>
                </a:solidFill>
                <a:latin typeface="Arial" panose="020B0604020202020204" pitchFamily="34" charset="0"/>
                <a:sym typeface="Wingdings" pitchFamily="2" charset="2"/>
              </a:rPr>
              <a:t> (1,3 ) </a:t>
            </a:r>
            <a:endParaRPr kumimoji="0" lang="zh-CN" altLang="en-US" sz="1875" dirty="0">
              <a:solidFill>
                <a:srgbClr val="C00000"/>
              </a:solidFill>
              <a:latin typeface="Arial" panose="020B0604020202020204" pitchFamily="34" charset="0"/>
            </a:endParaRPr>
          </a:p>
        </p:txBody>
      </p:sp>
    </p:spTree>
    <p:extLst>
      <p:ext uri="{BB962C8B-B14F-4D97-AF65-F5344CB8AC3E}">
        <p14:creationId xmlns:p14="http://schemas.microsoft.com/office/powerpoint/2010/main" val="3612574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a:extLst>
              <a:ext uri="{FF2B5EF4-FFF2-40B4-BE49-F238E27FC236}">
                <a16:creationId xmlns:a16="http://schemas.microsoft.com/office/drawing/2014/main" id="{85C48B75-C886-CC41-BD9D-390E914048F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81C8584-0C50-9248-9D40-1649CE45C719}" type="slidenum">
              <a:rPr kumimoji="0" lang="zh-CN" altLang="en-US" sz="1350"/>
              <a:pPr>
                <a:spcBef>
                  <a:spcPct val="0"/>
                </a:spcBef>
                <a:buFontTx/>
                <a:buNone/>
              </a:pPr>
              <a:t>28</a:t>
            </a:fld>
            <a:endParaRPr kumimoji="0" lang="zh-CN" altLang="en-US" sz="1350"/>
          </a:p>
        </p:txBody>
      </p:sp>
      <p:cxnSp>
        <p:nvCxnSpPr>
          <p:cNvPr id="6" name="直线连接符 5">
            <a:extLst>
              <a:ext uri="{FF2B5EF4-FFF2-40B4-BE49-F238E27FC236}">
                <a16:creationId xmlns:a16="http://schemas.microsoft.com/office/drawing/2014/main" id="{453C3963-73D7-D54C-8E0B-1DC1998CBEBA}"/>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DEE0E939-C53C-F845-A7CF-2A50E0FA6D1C}"/>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8" name="Rectangle 2">
            <a:extLst>
              <a:ext uri="{FF2B5EF4-FFF2-40B4-BE49-F238E27FC236}">
                <a16:creationId xmlns:a16="http://schemas.microsoft.com/office/drawing/2014/main" id="{15601D47-FBE7-6C40-8114-5A4AD1266CAC}"/>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t>Clique</a:t>
            </a:r>
            <a:endParaRPr lang="en-US" altLang="zh-CN" sz="2400" dirty="0">
              <a:solidFill>
                <a:srgbClr val="FF0000"/>
              </a:solidFill>
              <a:ea typeface="宋体"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0183C7A-8B77-3E4B-BCBB-C42B90EFCFBC}"/>
                  </a:ext>
                </a:extLst>
              </p:cNvPr>
              <p:cNvSpPr/>
              <p:nvPr/>
            </p:nvSpPr>
            <p:spPr>
              <a:xfrm>
                <a:off x="419695" y="1195141"/>
                <a:ext cx="7196294" cy="1200329"/>
              </a:xfrm>
              <a:prstGeom prst="rect">
                <a:avLst/>
              </a:prstGeom>
            </p:spPr>
            <p:txBody>
              <a:bodyPr wrap="square">
                <a:spAutoFit/>
              </a:bodyPr>
              <a:lstStyle/>
              <a:p>
                <a:r>
                  <a:rPr lang="zh-CN" altLang="en-US" b="1" dirty="0"/>
                  <a:t>Theorem.  </a:t>
                </a:r>
                <a:r>
                  <a:rPr lang="zh-CN" altLang="en-US" dirty="0"/>
                  <a:t>Given a vertex </a:t>
                </a:r>
                <a:r>
                  <a:rPr lang="en-US" altLang="zh-CN" dirty="0"/>
                  <a:t> </a:t>
                </a:r>
                <a14:m>
                  <m:oMath xmlns:m="http://schemas.openxmlformats.org/officeDocument/2006/math">
                    <m:r>
                      <a:rPr lang="en-US" altLang="zh-CN" b="0" i="1" smtClean="0">
                        <a:latin typeface="Cambria Math" panose="02040503050406030204" pitchFamily="18" charset="0"/>
                      </a:rPr>
                      <m:t>𝑢</m:t>
                    </m:r>
                  </m:oMath>
                </a14:m>
                <a:r>
                  <a:rPr lang="zh-CN" altLang="en-US" dirty="0"/>
                  <a:t>, consider that all maximal cliques containing</a:t>
                </a:r>
                <a:r>
                  <a:rPr lang="en-US" altLang="zh-CN" dirty="0"/>
                  <a:t> </a:t>
                </a: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𝑢</m:t>
                        </m:r>
                      </m:e>
                    </m:d>
                  </m:oMath>
                </a14:m>
                <a:r>
                  <a:rPr lang="en-US" altLang="zh-CN" dirty="0"/>
                  <a:t> have been generated. Then, every </a:t>
                </a:r>
                <a:r>
                  <a:rPr lang="zh-CN" altLang="en-US" dirty="0"/>
                  <a:t>new maximal clique containing </a:t>
                </a:r>
                <a14:m>
                  <m:oMath xmlns:m="http://schemas.openxmlformats.org/officeDocument/2006/math">
                    <m:r>
                      <a:rPr lang="en-US" altLang="zh-CN" i="1">
                        <a:latin typeface="Cambria Math" panose="02040503050406030204" pitchFamily="18" charset="0"/>
                      </a:rPr>
                      <m:t>𝑄</m:t>
                    </m:r>
                  </m:oMath>
                </a14:m>
                <a:r>
                  <a:rPr lang="zh-CN" altLang="en-US" dirty="0"/>
                  <a:t>, but not </a:t>
                </a:r>
                <a14:m>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 ⋃</m:t>
                    </m:r>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𝑢</m:t>
                        </m:r>
                      </m:e>
                    </m:d>
                  </m:oMath>
                </a14:m>
                <a:r>
                  <a:rPr lang="en-US" altLang="zh-CN" dirty="0"/>
                  <a:t>, </a:t>
                </a:r>
                <a:r>
                  <a:rPr lang="zh-CN" altLang="en-US" dirty="0"/>
                  <a:t>must contain at least one vertex </a:t>
                </a:r>
                <a14:m>
                  <m:oMath xmlns:m="http://schemas.openxmlformats.org/officeDocument/2006/math">
                    <m:r>
                      <a:rPr lang="en-US" altLang="zh-CN" b="0" i="1" smtClean="0">
                        <a:latin typeface="Cambria Math" panose="02040503050406030204" pitchFamily="18" charset="0"/>
                      </a:rPr>
                      <m:t>𝑞</m:t>
                    </m:r>
                  </m:oMath>
                </a14:m>
                <a:r>
                  <a:rPr lang="zh-CN" altLang="en-US" dirty="0"/>
                  <a:t> that is not adjacent to </a:t>
                </a:r>
                <a14:m>
                  <m:oMath xmlns:m="http://schemas.openxmlformats.org/officeDocument/2006/math">
                    <m:r>
                      <a:rPr lang="en-US" altLang="zh-CN" b="0" i="1" smtClean="0">
                        <a:latin typeface="Cambria Math" panose="02040503050406030204" pitchFamily="18" charset="0"/>
                      </a:rPr>
                      <m:t>𝑢</m:t>
                    </m:r>
                  </m:oMath>
                </a14:m>
                <a:r>
                  <a:rPr lang="zh-CN" altLang="en-US" dirty="0"/>
                  <a:t>.</a:t>
                </a:r>
                <a:endParaRPr lang="en-US" altLang="zh-CN" dirty="0"/>
              </a:p>
            </p:txBody>
          </p:sp>
        </mc:Choice>
        <mc:Fallback xmlns="">
          <p:sp>
            <p:nvSpPr>
              <p:cNvPr id="2" name="矩形 1">
                <a:extLst>
                  <a:ext uri="{FF2B5EF4-FFF2-40B4-BE49-F238E27FC236}">
                    <a16:creationId xmlns:a16="http://schemas.microsoft.com/office/drawing/2014/main" id="{40183C7A-8B77-3E4B-BCBB-C42B90EFCFBC}"/>
                  </a:ext>
                </a:extLst>
              </p:cNvPr>
              <p:cNvSpPr>
                <a:spLocks noRot="1" noChangeAspect="1" noMove="1" noResize="1" noEditPoints="1" noAdjustHandles="1" noChangeArrowheads="1" noChangeShapeType="1" noTextEdit="1"/>
              </p:cNvSpPr>
              <p:nvPr/>
            </p:nvSpPr>
            <p:spPr>
              <a:xfrm>
                <a:off x="419695" y="1195141"/>
                <a:ext cx="7196294" cy="1200329"/>
              </a:xfrm>
              <a:prstGeom prst="rect">
                <a:avLst/>
              </a:prstGeom>
              <a:blipFill>
                <a:blip r:embed="rId2"/>
                <a:stretch>
                  <a:fillRect l="-882" t="-2105" b="-7368"/>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7E8DD31C-C06C-DF45-B3C4-AA38E6D29731}"/>
              </a:ext>
            </a:extLst>
          </p:cNvPr>
          <p:cNvSpPr/>
          <p:nvPr/>
        </p:nvSpPr>
        <p:spPr>
          <a:xfrm>
            <a:off x="1640541" y="3190312"/>
            <a:ext cx="114545" cy="114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58521307-143F-6D49-A112-3F5F461FBB28}"/>
              </a:ext>
            </a:extLst>
          </p:cNvPr>
          <p:cNvSpPr/>
          <p:nvPr/>
        </p:nvSpPr>
        <p:spPr>
          <a:xfrm>
            <a:off x="1039905" y="3813325"/>
            <a:ext cx="114545" cy="114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D7241DAD-D9BF-7847-90FA-A8C4B735886B}"/>
              </a:ext>
            </a:extLst>
          </p:cNvPr>
          <p:cNvSpPr/>
          <p:nvPr/>
        </p:nvSpPr>
        <p:spPr>
          <a:xfrm>
            <a:off x="1606679" y="4407237"/>
            <a:ext cx="114545" cy="114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7B4831D3-6572-DC48-98FD-C91A06FA6075}"/>
              </a:ext>
            </a:extLst>
          </p:cNvPr>
          <p:cNvSpPr/>
          <p:nvPr/>
        </p:nvSpPr>
        <p:spPr>
          <a:xfrm>
            <a:off x="2391088" y="3779704"/>
            <a:ext cx="114545" cy="114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a:extLst>
              <a:ext uri="{FF2B5EF4-FFF2-40B4-BE49-F238E27FC236}">
                <a16:creationId xmlns:a16="http://schemas.microsoft.com/office/drawing/2014/main" id="{F47867B0-4291-1642-A568-89571DC89814}"/>
              </a:ext>
            </a:extLst>
          </p:cNvPr>
          <p:cNvCxnSpPr>
            <a:stCxn id="9" idx="7"/>
            <a:endCxn id="3" idx="3"/>
          </p:cNvCxnSpPr>
          <p:nvPr/>
        </p:nvCxnSpPr>
        <p:spPr>
          <a:xfrm flipV="1">
            <a:off x="1137675" y="3288082"/>
            <a:ext cx="519641" cy="54201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4EFBFE10-6477-7B41-A0B0-AB45E1D7A1D0}"/>
              </a:ext>
            </a:extLst>
          </p:cNvPr>
          <p:cNvCxnSpPr>
            <a:cxnSpLocks/>
            <a:stCxn id="9" idx="6"/>
            <a:endCxn id="11" idx="2"/>
          </p:cNvCxnSpPr>
          <p:nvPr/>
        </p:nvCxnSpPr>
        <p:spPr>
          <a:xfrm flipV="1">
            <a:off x="1154450" y="3836977"/>
            <a:ext cx="1236638" cy="336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44876351-431A-D84C-944F-41E1BEFF8A4D}"/>
              </a:ext>
            </a:extLst>
          </p:cNvPr>
          <p:cNvCxnSpPr>
            <a:cxnSpLocks/>
            <a:endCxn id="11" idx="2"/>
          </p:cNvCxnSpPr>
          <p:nvPr/>
        </p:nvCxnSpPr>
        <p:spPr>
          <a:xfrm>
            <a:off x="1721224" y="3275694"/>
            <a:ext cx="669864" cy="56128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DB869DE9-78C4-F446-B714-240EEAB0774C}"/>
              </a:ext>
            </a:extLst>
          </p:cNvPr>
          <p:cNvCxnSpPr>
            <a:cxnSpLocks/>
            <a:stCxn id="9" idx="5"/>
          </p:cNvCxnSpPr>
          <p:nvPr/>
        </p:nvCxnSpPr>
        <p:spPr>
          <a:xfrm>
            <a:off x="1137675" y="3911095"/>
            <a:ext cx="519641" cy="542018"/>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A9D8D919-63F9-AC4D-BCD7-17F6440417FE}"/>
              </a:ext>
            </a:extLst>
          </p:cNvPr>
          <p:cNvCxnSpPr>
            <a:cxnSpLocks/>
            <a:stCxn id="10" idx="3"/>
            <a:endCxn id="11" idx="3"/>
          </p:cNvCxnSpPr>
          <p:nvPr/>
        </p:nvCxnSpPr>
        <p:spPr>
          <a:xfrm flipV="1">
            <a:off x="1623454" y="3877474"/>
            <a:ext cx="784409" cy="62753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0EB8E8BA-B758-6A40-91B8-349FE37E89DB}"/>
              </a:ext>
            </a:extLst>
          </p:cNvPr>
          <p:cNvCxnSpPr>
            <a:cxnSpLocks/>
            <a:stCxn id="10" idx="4"/>
            <a:endCxn id="3" idx="4"/>
          </p:cNvCxnSpPr>
          <p:nvPr/>
        </p:nvCxnSpPr>
        <p:spPr>
          <a:xfrm flipV="1">
            <a:off x="1663952" y="3304857"/>
            <a:ext cx="33862" cy="1216925"/>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3B2E2E64-1925-5C4D-82EB-3BF31C9ADBD1}"/>
              </a:ext>
            </a:extLst>
          </p:cNvPr>
          <p:cNvCxnSpPr>
            <a:cxnSpLocks/>
            <a:stCxn id="10" idx="7"/>
          </p:cNvCxnSpPr>
          <p:nvPr/>
        </p:nvCxnSpPr>
        <p:spPr>
          <a:xfrm flipV="1">
            <a:off x="1704449" y="3151030"/>
            <a:ext cx="636179" cy="1272982"/>
          </a:xfrm>
          <a:prstGeom prst="line">
            <a:avLst/>
          </a:prstGeom>
          <a:ln w="317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E8A39779-A2C9-D840-98BB-73B66979F33B}"/>
              </a:ext>
            </a:extLst>
          </p:cNvPr>
          <p:cNvSpPr/>
          <p:nvPr/>
        </p:nvSpPr>
        <p:spPr>
          <a:xfrm>
            <a:off x="2314889" y="3071496"/>
            <a:ext cx="114545" cy="114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7" name="直线连接符 36">
            <a:extLst>
              <a:ext uri="{FF2B5EF4-FFF2-40B4-BE49-F238E27FC236}">
                <a16:creationId xmlns:a16="http://schemas.microsoft.com/office/drawing/2014/main" id="{61020334-88BD-DC46-B010-2E65D4930967}"/>
              </a:ext>
            </a:extLst>
          </p:cNvPr>
          <p:cNvCxnSpPr>
            <a:cxnSpLocks/>
          </p:cNvCxnSpPr>
          <p:nvPr/>
        </p:nvCxnSpPr>
        <p:spPr>
          <a:xfrm flipH="1" flipV="1">
            <a:off x="2380050" y="3151030"/>
            <a:ext cx="53709" cy="628675"/>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AA103F5A-5377-1E42-9762-86D6082F4B23}"/>
              </a:ext>
            </a:extLst>
          </p:cNvPr>
          <p:cNvCxnSpPr>
            <a:cxnSpLocks/>
            <a:stCxn id="3" idx="7"/>
          </p:cNvCxnSpPr>
          <p:nvPr/>
        </p:nvCxnSpPr>
        <p:spPr>
          <a:xfrm flipV="1">
            <a:off x="1738311" y="3101431"/>
            <a:ext cx="619249" cy="10565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95675BA3-4B70-5E41-8873-A42E1883156E}"/>
                  </a:ext>
                </a:extLst>
              </p:cNvPr>
              <p:cNvSpPr txBox="1"/>
              <p:nvPr/>
            </p:nvSpPr>
            <p:spPr>
              <a:xfrm>
                <a:off x="2468856" y="2909042"/>
                <a:ext cx="1917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𝑢</m:t>
                      </m:r>
                    </m:oMath>
                  </m:oMathPara>
                </a14:m>
                <a:endParaRPr kumimoji="1" lang="zh-CN" altLang="en-US" dirty="0"/>
              </a:p>
            </p:txBody>
          </p:sp>
        </mc:Choice>
        <mc:Fallback xmlns="">
          <p:sp>
            <p:nvSpPr>
              <p:cNvPr id="46" name="文本框 45">
                <a:extLst>
                  <a:ext uri="{FF2B5EF4-FFF2-40B4-BE49-F238E27FC236}">
                    <a16:creationId xmlns:a16="http://schemas.microsoft.com/office/drawing/2014/main" id="{95675BA3-4B70-5E41-8873-A42E1883156E}"/>
                  </a:ext>
                </a:extLst>
              </p:cNvPr>
              <p:cNvSpPr txBox="1">
                <a:spLocks noRot="1" noChangeAspect="1" noMove="1" noResize="1" noEditPoints="1" noAdjustHandles="1" noChangeArrowheads="1" noChangeShapeType="1" noTextEdit="1"/>
              </p:cNvSpPr>
              <p:nvPr/>
            </p:nvSpPr>
            <p:spPr>
              <a:xfrm>
                <a:off x="2468856" y="2909042"/>
                <a:ext cx="191783" cy="276999"/>
              </a:xfrm>
              <a:prstGeom prst="rect">
                <a:avLst/>
              </a:prstGeom>
              <a:blipFill>
                <a:blip r:embed="rId3"/>
                <a:stretch>
                  <a:fillRect l="-18750" r="-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C280CD4-3FD6-B84D-A60A-C87E7BEAF69A}"/>
                  </a:ext>
                </a:extLst>
              </p:cNvPr>
              <p:cNvSpPr txBox="1"/>
              <p:nvPr/>
            </p:nvSpPr>
            <p:spPr>
              <a:xfrm>
                <a:off x="2527127" y="3706898"/>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48" name="文本框 47">
                <a:extLst>
                  <a:ext uri="{FF2B5EF4-FFF2-40B4-BE49-F238E27FC236}">
                    <a16:creationId xmlns:a16="http://schemas.microsoft.com/office/drawing/2014/main" id="{8C280CD4-3FD6-B84D-A60A-C87E7BEAF69A}"/>
                  </a:ext>
                </a:extLst>
              </p:cNvPr>
              <p:cNvSpPr txBox="1">
                <a:spLocks noRot="1" noChangeAspect="1" noMove="1" noResize="1" noEditPoints="1" noAdjustHandles="1" noChangeArrowheads="1" noChangeShapeType="1" noTextEdit="1"/>
              </p:cNvSpPr>
              <p:nvPr/>
            </p:nvSpPr>
            <p:spPr>
              <a:xfrm>
                <a:off x="2527127" y="3706898"/>
                <a:ext cx="288477" cy="276999"/>
              </a:xfrm>
              <a:prstGeom prst="rect">
                <a:avLst/>
              </a:prstGeom>
              <a:blipFill>
                <a:blip r:embed="rId4"/>
                <a:stretch>
                  <a:fillRect l="-13043" r="-8696"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9E948C9C-6FFB-9F4B-A1FA-45E702B3CA88}"/>
                  </a:ext>
                </a:extLst>
              </p:cNvPr>
              <p:cNvSpPr txBox="1"/>
              <p:nvPr/>
            </p:nvSpPr>
            <p:spPr>
              <a:xfrm>
                <a:off x="1375474" y="2943568"/>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49" name="文本框 48">
                <a:extLst>
                  <a:ext uri="{FF2B5EF4-FFF2-40B4-BE49-F238E27FC236}">
                    <a16:creationId xmlns:a16="http://schemas.microsoft.com/office/drawing/2014/main" id="{9E948C9C-6FFB-9F4B-A1FA-45E702B3CA88}"/>
                  </a:ext>
                </a:extLst>
              </p:cNvPr>
              <p:cNvSpPr txBox="1">
                <a:spLocks noRot="1" noChangeAspect="1" noMove="1" noResize="1" noEditPoints="1" noAdjustHandles="1" noChangeArrowheads="1" noChangeShapeType="1" noTextEdit="1"/>
              </p:cNvSpPr>
              <p:nvPr/>
            </p:nvSpPr>
            <p:spPr>
              <a:xfrm>
                <a:off x="1375474" y="2943568"/>
                <a:ext cx="288477" cy="276999"/>
              </a:xfrm>
              <a:prstGeom prst="rect">
                <a:avLst/>
              </a:prstGeom>
              <a:blipFill>
                <a:blip r:embed="rId5"/>
                <a:stretch>
                  <a:fillRect l="-8333"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07FE6591-1C6E-FE44-AD9A-CBAB937A3C17}"/>
                  </a:ext>
                </a:extLst>
              </p:cNvPr>
              <p:cNvSpPr txBox="1"/>
              <p:nvPr/>
            </p:nvSpPr>
            <p:spPr>
              <a:xfrm>
                <a:off x="719474" y="3634096"/>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50" name="文本框 49">
                <a:extLst>
                  <a:ext uri="{FF2B5EF4-FFF2-40B4-BE49-F238E27FC236}">
                    <a16:creationId xmlns:a16="http://schemas.microsoft.com/office/drawing/2014/main" id="{07FE6591-1C6E-FE44-AD9A-CBAB937A3C17}"/>
                  </a:ext>
                </a:extLst>
              </p:cNvPr>
              <p:cNvSpPr txBox="1">
                <a:spLocks noRot="1" noChangeAspect="1" noMove="1" noResize="1" noEditPoints="1" noAdjustHandles="1" noChangeArrowheads="1" noChangeShapeType="1" noTextEdit="1"/>
              </p:cNvSpPr>
              <p:nvPr/>
            </p:nvSpPr>
            <p:spPr>
              <a:xfrm>
                <a:off x="719474" y="3634096"/>
                <a:ext cx="288477" cy="276999"/>
              </a:xfrm>
              <a:prstGeom prst="rect">
                <a:avLst/>
              </a:prstGeom>
              <a:blipFill>
                <a:blip r:embed="rId6"/>
                <a:stretch>
                  <a:fillRect l="-8333" r="-4167"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7630DE7-A113-EA4E-9FC9-DA8B3AD507EC}"/>
                  </a:ext>
                </a:extLst>
              </p:cNvPr>
              <p:cNvSpPr txBox="1"/>
              <p:nvPr/>
            </p:nvSpPr>
            <p:spPr>
              <a:xfrm>
                <a:off x="1657316" y="4467400"/>
                <a:ext cx="2945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𝑥</m:t>
                          </m:r>
                        </m:sub>
                      </m:sSub>
                    </m:oMath>
                  </m:oMathPara>
                </a14:m>
                <a:endParaRPr kumimoji="1" lang="zh-CN" altLang="en-US" dirty="0"/>
              </a:p>
            </p:txBody>
          </p:sp>
        </mc:Choice>
        <mc:Fallback xmlns="">
          <p:sp>
            <p:nvSpPr>
              <p:cNvPr id="51" name="文本框 50">
                <a:extLst>
                  <a:ext uri="{FF2B5EF4-FFF2-40B4-BE49-F238E27FC236}">
                    <a16:creationId xmlns:a16="http://schemas.microsoft.com/office/drawing/2014/main" id="{47630DE7-A113-EA4E-9FC9-DA8B3AD507EC}"/>
                  </a:ext>
                </a:extLst>
              </p:cNvPr>
              <p:cNvSpPr txBox="1">
                <a:spLocks noRot="1" noChangeAspect="1" noMove="1" noResize="1" noEditPoints="1" noAdjustHandles="1" noChangeArrowheads="1" noChangeShapeType="1" noTextEdit="1"/>
              </p:cNvSpPr>
              <p:nvPr/>
            </p:nvSpPr>
            <p:spPr>
              <a:xfrm>
                <a:off x="1657316" y="4467400"/>
                <a:ext cx="294568" cy="276999"/>
              </a:xfrm>
              <a:prstGeom prst="rect">
                <a:avLst/>
              </a:prstGeom>
              <a:blipFill>
                <a:blip r:embed="rId7"/>
                <a:stretch>
                  <a:fillRect l="-12500" b="-8696"/>
                </a:stretch>
              </a:blipFill>
            </p:spPr>
            <p:txBody>
              <a:bodyPr/>
              <a:lstStyle/>
              <a:p>
                <a:r>
                  <a:rPr lang="zh-CN" altLang="en-US">
                    <a:noFill/>
                  </a:rPr>
                  <a:t> </a:t>
                </a:r>
              </a:p>
            </p:txBody>
          </p:sp>
        </mc:Fallback>
      </mc:AlternateContent>
      <p:cxnSp>
        <p:nvCxnSpPr>
          <p:cNvPr id="52" name="直线连接符 51">
            <a:extLst>
              <a:ext uri="{FF2B5EF4-FFF2-40B4-BE49-F238E27FC236}">
                <a16:creationId xmlns:a16="http://schemas.microsoft.com/office/drawing/2014/main" id="{1954B677-E8E6-1945-AE59-D54982D2825C}"/>
              </a:ext>
            </a:extLst>
          </p:cNvPr>
          <p:cNvCxnSpPr>
            <a:cxnSpLocks/>
            <a:stCxn id="9" idx="7"/>
          </p:cNvCxnSpPr>
          <p:nvPr/>
        </p:nvCxnSpPr>
        <p:spPr>
          <a:xfrm flipV="1">
            <a:off x="1137675" y="3107644"/>
            <a:ext cx="1231919" cy="72245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9901DCAC-0647-6D46-9F48-09519D3A435F}"/>
              </a:ext>
            </a:extLst>
          </p:cNvPr>
          <p:cNvPicPr>
            <a:picLocks noChangeAspect="1"/>
          </p:cNvPicPr>
          <p:nvPr/>
        </p:nvPicPr>
        <p:blipFill>
          <a:blip r:embed="rId8"/>
          <a:stretch>
            <a:fillRect/>
          </a:stretch>
        </p:blipFill>
        <p:spPr>
          <a:xfrm>
            <a:off x="2105208" y="3348078"/>
            <a:ext cx="241587" cy="241587"/>
          </a:xfrm>
          <a:prstGeom prst="rect">
            <a:avLst/>
          </a:prstGeom>
        </p:spPr>
      </p:pic>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D3C28701-61C6-0741-81E7-38A62CCA3463}"/>
                  </a:ext>
                </a:extLst>
              </p:cNvPr>
              <p:cNvSpPr txBox="1"/>
              <p:nvPr/>
            </p:nvSpPr>
            <p:spPr>
              <a:xfrm>
                <a:off x="3619364" y="2575736"/>
                <a:ext cx="4805161" cy="2031325"/>
              </a:xfrm>
              <a:prstGeom prst="rect">
                <a:avLst/>
              </a:prstGeom>
              <a:noFill/>
            </p:spPr>
            <p:txBody>
              <a:bodyPr wrap="square" rtlCol="0">
                <a:spAutoFit/>
              </a:bodyPr>
              <a:lstStyle/>
              <a:p>
                <a:r>
                  <a:rPr kumimoji="1" lang="en-US" altLang="zh-CN" b="1" dirty="0"/>
                  <a:t>e.g.  </a:t>
                </a:r>
                <a:r>
                  <a:rPr kumimoji="1" lang="en-US" altLang="zh-CN" dirty="0"/>
                  <a:t>Assume that we have found all maximal cliques containing </a:t>
                </a:r>
                <a14:m>
                  <m:oMath xmlns:m="http://schemas.openxmlformats.org/officeDocument/2006/math">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𝑢</m:t>
                        </m:r>
                      </m:e>
                    </m:d>
                    <m:r>
                      <a:rPr kumimoji="1" lang="en-US" altLang="zh-CN" b="0" i="0" smtClean="0">
                        <a:latin typeface="Cambria Math" panose="02040503050406030204" pitchFamily="18" charset="0"/>
                      </a:rPr>
                      <m:t>;</m:t>
                    </m:r>
                  </m:oMath>
                </a14:m>
                <a:r>
                  <a:rPr kumimoji="1" lang="en-US" altLang="zh-CN" dirty="0"/>
                  <a:t> but, we need to find all cliques containing </a:t>
                </a:r>
                <a14:m>
                  <m:oMath xmlns:m="http://schemas.openxmlformats.org/officeDocument/2006/math">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3</m:t>
                            </m:r>
                          </m:sub>
                        </m:sSub>
                      </m:e>
                    </m:d>
                    <m:r>
                      <a:rPr kumimoji="1" lang="en-US" altLang="zh-CN" b="0" i="1" smtClean="0">
                        <a:latin typeface="Cambria Math" panose="02040503050406030204" pitchFamily="18" charset="0"/>
                      </a:rPr>
                      <m:t>,</m:t>
                    </m:r>
                  </m:oMath>
                </a14:m>
                <a:r>
                  <a:rPr kumimoji="1" lang="en-US" altLang="zh-CN" dirty="0"/>
                  <a:t> but not including </a:t>
                </a:r>
                <a14:m>
                  <m:oMath xmlns:m="http://schemas.openxmlformats.org/officeDocument/2006/math">
                    <m:r>
                      <a:rPr kumimoji="1" lang="en-US" altLang="zh-CN" b="0" i="1" smtClean="0">
                        <a:latin typeface="Cambria Math" panose="02040503050406030204" pitchFamily="18" charset="0"/>
                      </a:rPr>
                      <m:t>𝑢</m:t>
                    </m:r>
                  </m:oMath>
                </a14:m>
                <a:r>
                  <a:rPr kumimoji="1" lang="en-US" altLang="zh-CN" dirty="0"/>
                  <a:t>. </a:t>
                </a:r>
              </a:p>
              <a:p>
                <a:endParaRPr kumimoji="1" lang="en-US" altLang="zh-CN" dirty="0"/>
              </a:p>
              <a:p>
                <a:r>
                  <a:rPr kumimoji="1" lang="en-US" altLang="zh-CN" dirty="0"/>
                  <a:t>The, the new added vertex should be adjacent to </a:t>
                </a:r>
                <a14:m>
                  <m:oMath xmlns:m="http://schemas.openxmlformats.org/officeDocument/2006/math">
                    <m:d>
                      <m:dPr>
                        <m:begChr m:val="{"/>
                        <m:endChr m:val="}"/>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3</m:t>
                            </m:r>
                          </m:sub>
                        </m:sSub>
                      </m:e>
                    </m:d>
                  </m:oMath>
                </a14:m>
                <a:r>
                  <a:rPr kumimoji="1" lang="en-US" altLang="zh-CN" dirty="0"/>
                  <a:t> , but not adjacent to </a:t>
                </a:r>
                <a14:m>
                  <m:oMath xmlns:m="http://schemas.openxmlformats.org/officeDocument/2006/math">
                    <m:r>
                      <a:rPr kumimoji="1" lang="en-US" altLang="zh-CN" b="0" i="1" smtClean="0">
                        <a:latin typeface="Cambria Math" panose="02040503050406030204" pitchFamily="18" charset="0"/>
                      </a:rPr>
                      <m:t>𝑢</m:t>
                    </m:r>
                  </m:oMath>
                </a14:m>
                <a:r>
                  <a:rPr kumimoji="1" lang="en-US" altLang="zh-CN" dirty="0"/>
                  <a:t>. </a:t>
                </a:r>
                <a:endParaRPr kumimoji="1" lang="zh-CN" altLang="en-US" dirty="0"/>
              </a:p>
            </p:txBody>
          </p:sp>
        </mc:Choice>
        <mc:Fallback xmlns="">
          <p:sp>
            <p:nvSpPr>
              <p:cNvPr id="58" name="文本框 57">
                <a:extLst>
                  <a:ext uri="{FF2B5EF4-FFF2-40B4-BE49-F238E27FC236}">
                    <a16:creationId xmlns:a16="http://schemas.microsoft.com/office/drawing/2014/main" id="{D3C28701-61C6-0741-81E7-38A62CCA3463}"/>
                  </a:ext>
                </a:extLst>
              </p:cNvPr>
              <p:cNvSpPr txBox="1">
                <a:spLocks noRot="1" noChangeAspect="1" noMove="1" noResize="1" noEditPoints="1" noAdjustHandles="1" noChangeArrowheads="1" noChangeShapeType="1" noTextEdit="1"/>
              </p:cNvSpPr>
              <p:nvPr/>
            </p:nvSpPr>
            <p:spPr>
              <a:xfrm>
                <a:off x="3619364" y="2575736"/>
                <a:ext cx="4805161" cy="2031325"/>
              </a:xfrm>
              <a:prstGeom prst="rect">
                <a:avLst/>
              </a:prstGeom>
              <a:blipFill>
                <a:blip r:embed="rId9"/>
                <a:stretch>
                  <a:fillRect l="-1319" t="-1875" r="-1055" b="-4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4978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E2ADB356-BECE-D542-8FCB-DA20F193386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4B5E83A-7BF4-AB4A-A6CF-E9D9394A7EFD}" type="slidenum">
              <a:rPr kumimoji="0" lang="zh-CN" altLang="en-US" sz="1350"/>
              <a:pPr>
                <a:spcBef>
                  <a:spcPct val="0"/>
                </a:spcBef>
                <a:buFontTx/>
                <a:buNone/>
              </a:pPr>
              <a:t>29</a:t>
            </a:fld>
            <a:endParaRPr kumimoji="0" lang="zh-CN" altLang="en-US" sz="1350"/>
          </a:p>
        </p:txBody>
      </p:sp>
      <p:sp>
        <p:nvSpPr>
          <p:cNvPr id="32771" name="TextBox 4">
            <a:extLst>
              <a:ext uri="{FF2B5EF4-FFF2-40B4-BE49-F238E27FC236}">
                <a16:creationId xmlns:a16="http://schemas.microsoft.com/office/drawing/2014/main" id="{CB542EBD-6C04-7441-88C1-A8A788104E3F}"/>
              </a:ext>
            </a:extLst>
          </p:cNvPr>
          <p:cNvSpPr txBox="1">
            <a:spLocks noChangeArrowheads="1"/>
          </p:cNvSpPr>
          <p:nvPr/>
        </p:nvSpPr>
        <p:spPr bwMode="auto">
          <a:xfrm>
            <a:off x="573672" y="1140589"/>
            <a:ext cx="5509022" cy="286232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500" b="1" dirty="0" err="1">
                <a:latin typeface="Arial" panose="020B0604020202020204" pitchFamily="34" charset="0"/>
              </a:rPr>
              <a:t>Bron</a:t>
            </a:r>
            <a:r>
              <a:rPr kumimoji="0" lang="en-US" altLang="zh-CN" sz="1500" b="1" dirty="0">
                <a:latin typeface="Arial" panose="020B0604020202020204" pitchFamily="34" charset="0"/>
              </a:rPr>
              <a:t>–</a:t>
            </a:r>
            <a:r>
              <a:rPr kumimoji="0" lang="en-US" altLang="zh-CN" sz="1500" b="1" dirty="0" err="1">
                <a:latin typeface="Arial" panose="020B0604020202020204" pitchFamily="34" charset="0"/>
              </a:rPr>
              <a:t>Kerbosch</a:t>
            </a:r>
            <a:r>
              <a:rPr kumimoji="0" lang="en-US" altLang="zh-CN" sz="1500" b="1" dirty="0">
                <a:latin typeface="Arial" panose="020B0604020202020204" pitchFamily="34" charset="0"/>
              </a:rPr>
              <a:t> algorithm</a:t>
            </a:r>
          </a:p>
          <a:p>
            <a:pPr eaLnBrk="1" hangingPunct="1">
              <a:spcBef>
                <a:spcPct val="0"/>
              </a:spcBef>
              <a:buFontTx/>
              <a:buNone/>
            </a:pPr>
            <a:endParaRPr kumimoji="0" lang="en-US" altLang="zh-CN" sz="1500" dirty="0">
              <a:latin typeface="Arial" panose="020B0604020202020204" pitchFamily="34" charset="0"/>
            </a:endParaRPr>
          </a:p>
          <a:p>
            <a:pPr eaLnBrk="1" hangingPunct="1">
              <a:spcBef>
                <a:spcPct val="0"/>
              </a:spcBef>
              <a:buFontTx/>
              <a:buNone/>
            </a:pPr>
            <a:r>
              <a:rPr kumimoji="0" lang="en-US" altLang="zh-CN" sz="1500" dirty="0">
                <a:latin typeface="Arial" panose="020B0604020202020204" pitchFamily="34" charset="0"/>
              </a:rPr>
              <a:t>R=null; and P=V(G); // V(G) denotes all vertices in G</a:t>
            </a:r>
          </a:p>
          <a:p>
            <a:pPr eaLnBrk="1" hangingPunct="1">
              <a:spcBef>
                <a:spcPct val="0"/>
              </a:spcBef>
              <a:buFontTx/>
              <a:buNone/>
            </a:pPr>
            <a:endParaRPr kumimoji="0" lang="en-US" altLang="zh-CN" sz="1500" dirty="0">
              <a:latin typeface="Arial" panose="020B0604020202020204" pitchFamily="34" charset="0"/>
            </a:endParaRPr>
          </a:p>
          <a:p>
            <a:pPr eaLnBrk="1" hangingPunct="1">
              <a:spcBef>
                <a:spcPct val="0"/>
              </a:spcBef>
              <a:buFontTx/>
              <a:buNone/>
            </a:pPr>
            <a:r>
              <a:rPr kumimoji="0" lang="en-US" altLang="zh-CN" sz="1500" dirty="0" err="1">
                <a:latin typeface="Arial" panose="020B0604020202020204" pitchFamily="34" charset="0"/>
              </a:rPr>
              <a:t>FindingMaximalClque</a:t>
            </a:r>
            <a:r>
              <a:rPr kumimoji="0" lang="en-US" altLang="zh-CN" sz="1500" dirty="0">
                <a:latin typeface="Arial" panose="020B0604020202020204" pitchFamily="34" charset="0"/>
              </a:rPr>
              <a:t>(R,P, X):</a:t>
            </a:r>
          </a:p>
          <a:p>
            <a:pPr eaLnBrk="1" hangingPunct="1">
              <a:spcBef>
                <a:spcPct val="0"/>
              </a:spcBef>
              <a:buFontTx/>
              <a:buNone/>
            </a:pPr>
            <a:r>
              <a:rPr kumimoji="0" lang="en-US" altLang="zh-CN" sz="1500" dirty="0">
                <a:latin typeface="Arial" panose="020B0604020202020204" pitchFamily="34" charset="0"/>
              </a:rPr>
              <a:t>    if P and X are both empty:</a:t>
            </a:r>
          </a:p>
          <a:p>
            <a:pPr eaLnBrk="1" hangingPunct="1">
              <a:spcBef>
                <a:spcPct val="0"/>
              </a:spcBef>
              <a:buFontTx/>
              <a:buNone/>
            </a:pPr>
            <a:r>
              <a:rPr kumimoji="0" lang="en-US" altLang="zh-CN" sz="1500" dirty="0">
                <a:latin typeface="Arial" panose="020B0604020202020204" pitchFamily="34" charset="0"/>
              </a:rPr>
              <a:t>        report R as a maximal clique</a:t>
            </a:r>
          </a:p>
          <a:p>
            <a:pPr eaLnBrk="1" hangingPunct="1">
              <a:spcBef>
                <a:spcPct val="0"/>
              </a:spcBef>
              <a:buFontTx/>
              <a:buNone/>
            </a:pPr>
            <a:r>
              <a:rPr kumimoji="0" lang="en-US" altLang="zh-CN" sz="1500" dirty="0">
                <a:latin typeface="Arial" panose="020B0604020202020204" pitchFamily="34" charset="0"/>
              </a:rPr>
              <a:t>    for each vertex v in P:</a:t>
            </a:r>
          </a:p>
          <a:p>
            <a:pPr eaLnBrk="1" hangingPunct="1">
              <a:spcBef>
                <a:spcPct val="0"/>
              </a:spcBef>
              <a:buFontTx/>
              <a:buNone/>
            </a:pPr>
            <a:r>
              <a:rPr kumimoji="0" lang="en-US" altLang="zh-CN" sz="1500" dirty="0">
                <a:latin typeface="Arial" panose="020B0604020202020204" pitchFamily="34" charset="0"/>
              </a:rPr>
              <a:t>         </a:t>
            </a:r>
            <a:r>
              <a:rPr kumimoji="0" lang="en-US" altLang="zh-CN" sz="1500" dirty="0" err="1">
                <a:latin typeface="Arial" panose="020B0604020202020204" pitchFamily="34" charset="0"/>
              </a:rPr>
              <a:t>FindingMaximalClque</a:t>
            </a:r>
            <a:r>
              <a:rPr kumimoji="0" lang="en-US" altLang="zh-CN" sz="1500" dirty="0">
                <a:latin typeface="Arial" panose="020B0604020202020204" pitchFamily="34" charset="0"/>
              </a:rPr>
              <a:t> (R ⋃ {v}, P ⋂ N(v), X ⋂ N(v)) </a:t>
            </a:r>
          </a:p>
          <a:p>
            <a:pPr eaLnBrk="1" hangingPunct="1">
              <a:spcBef>
                <a:spcPct val="0"/>
              </a:spcBef>
              <a:buFontTx/>
              <a:buNone/>
            </a:pPr>
            <a:r>
              <a:rPr kumimoji="0" lang="en-US" altLang="zh-CN" sz="1500" dirty="0">
                <a:latin typeface="Arial" panose="020B0604020202020204" pitchFamily="34" charset="0"/>
              </a:rPr>
              <a:t>          // N(v) denotes  all v’s neighbor vertices. </a:t>
            </a:r>
          </a:p>
          <a:p>
            <a:pPr eaLnBrk="1" hangingPunct="1">
              <a:spcBef>
                <a:spcPct val="0"/>
              </a:spcBef>
              <a:buFontTx/>
              <a:buNone/>
            </a:pPr>
            <a:r>
              <a:rPr kumimoji="0" lang="en-US" altLang="zh-CN" sz="1500" dirty="0">
                <a:latin typeface="Arial" panose="020B0604020202020204" pitchFamily="34" charset="0"/>
              </a:rPr>
              <a:t>         </a:t>
            </a:r>
            <a:r>
              <a:rPr kumimoji="0" lang="en-US" altLang="zh-CN" sz="1500" dirty="0">
                <a:solidFill>
                  <a:srgbClr val="FF0000"/>
                </a:solidFill>
                <a:latin typeface="Arial" panose="020B0604020202020204" pitchFamily="34" charset="0"/>
              </a:rPr>
              <a:t>P=P\ {v};</a:t>
            </a:r>
            <a:r>
              <a:rPr kumimoji="0" lang="en-US" altLang="zh-CN" sz="1500" dirty="0">
                <a:latin typeface="Arial" panose="020B0604020202020204" pitchFamily="34" charset="0"/>
              </a:rPr>
              <a:t>   </a:t>
            </a:r>
          </a:p>
          <a:p>
            <a:pPr eaLnBrk="1" hangingPunct="1">
              <a:spcBef>
                <a:spcPct val="0"/>
              </a:spcBef>
              <a:buFontTx/>
              <a:buNone/>
            </a:pPr>
            <a:r>
              <a:rPr kumimoji="0" lang="en-US" altLang="zh-CN" sz="1500" dirty="0">
                <a:solidFill>
                  <a:srgbClr val="FF0000"/>
                </a:solidFill>
                <a:latin typeface="Arial" panose="020B0604020202020204" pitchFamily="34" charset="0"/>
              </a:rPr>
              <a:t>         X= X ⋃ {v}; // why ??? </a:t>
            </a:r>
            <a:endParaRPr kumimoji="0" lang="zh-CN" altLang="en-US" sz="1500" dirty="0">
              <a:latin typeface="Arial" panose="020B0604020202020204" pitchFamily="34" charset="0"/>
            </a:endParaRPr>
          </a:p>
        </p:txBody>
      </p:sp>
      <p:cxnSp>
        <p:nvCxnSpPr>
          <p:cNvPr id="5" name="直线连接符 4">
            <a:extLst>
              <a:ext uri="{FF2B5EF4-FFF2-40B4-BE49-F238E27FC236}">
                <a16:creationId xmlns:a16="http://schemas.microsoft.com/office/drawing/2014/main" id="{745C138D-D9B2-1A45-AC73-C416042E4140}"/>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01B14AA9-D512-4548-9A6B-1422FB6AF62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7" name="Rectangle 2">
            <a:extLst>
              <a:ext uri="{FF2B5EF4-FFF2-40B4-BE49-F238E27FC236}">
                <a16:creationId xmlns:a16="http://schemas.microsoft.com/office/drawing/2014/main" id="{2FE0625E-3AE0-F54C-9BF4-F49392113F92}"/>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t>Clique</a:t>
            </a:r>
            <a:endParaRPr lang="en-US" altLang="zh-CN" sz="2400" dirty="0">
              <a:solidFill>
                <a:srgbClr val="FF0000"/>
              </a:solidFill>
              <a:ea typeface="宋体" charset="-122"/>
            </a:endParaRPr>
          </a:p>
        </p:txBody>
      </p:sp>
    </p:spTree>
    <p:extLst>
      <p:ext uri="{BB962C8B-B14F-4D97-AF65-F5344CB8AC3E}">
        <p14:creationId xmlns:p14="http://schemas.microsoft.com/office/powerpoint/2010/main" val="1818324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B0CF49-3923-48F7-9E3C-67B4F0E6D881}" type="datetime4">
              <a:rPr lang="en-US" altLang="zh-CN"/>
              <a:pPr/>
              <a:t>June 29, 2021</a:t>
            </a:fld>
            <a:endParaRPr lang="en-US" altLang="zh-CN"/>
          </a:p>
        </p:txBody>
      </p:sp>
      <p:sp>
        <p:nvSpPr>
          <p:cNvPr id="6" name="灯片编号占位符 5"/>
          <p:cNvSpPr>
            <a:spLocks noGrp="1"/>
          </p:cNvSpPr>
          <p:nvPr>
            <p:ph type="sldNum" sz="quarter" idx="4294967295"/>
          </p:nvPr>
        </p:nvSpPr>
        <p:spPr>
          <a:xfrm>
            <a:off x="6572250" y="4857750"/>
            <a:ext cx="1428750" cy="285750"/>
          </a:xfrm>
          <a:prstGeom prst="rect">
            <a:avLst/>
          </a:prstGeom>
        </p:spPr>
        <p:txBody>
          <a:bodyPr/>
          <a:lstStyle/>
          <a:p>
            <a:fld id="{0CF856E2-296C-4E71-A282-8613DE356171}" type="slidenum">
              <a:rPr lang="en-US" altLang="zh-CN"/>
              <a:pPr/>
              <a:t>3</a:t>
            </a:fld>
            <a:endParaRPr lang="en-US" altLang="zh-CN"/>
          </a:p>
        </p:txBody>
      </p:sp>
      <p:sp>
        <p:nvSpPr>
          <p:cNvPr id="1525762" name="Rectangle 2"/>
          <p:cNvSpPr>
            <a:spLocks noGrp="1" noChangeArrowheads="1"/>
          </p:cNvSpPr>
          <p:nvPr>
            <p:ph type="title"/>
          </p:nvPr>
        </p:nvSpPr>
        <p:spPr>
          <a:xfrm>
            <a:off x="1828800" y="171450"/>
            <a:ext cx="5715000" cy="571500"/>
          </a:xfrm>
        </p:spPr>
        <p:txBody>
          <a:bodyPr/>
          <a:lstStyle/>
          <a:p>
            <a:r>
              <a:rPr lang="en-US" altLang="zh-CN" dirty="0">
                <a:ea typeface="宋体" charset="-122"/>
              </a:rPr>
              <a:t>Community Structures </a:t>
            </a:r>
          </a:p>
        </p:txBody>
      </p:sp>
      <p:sp>
        <p:nvSpPr>
          <p:cNvPr id="1525763" name="Rectangle 3"/>
          <p:cNvSpPr>
            <a:spLocks noGrp="1" noChangeArrowheads="1"/>
          </p:cNvSpPr>
          <p:nvPr>
            <p:ph type="body" idx="1"/>
          </p:nvPr>
        </p:nvSpPr>
        <p:spPr>
          <a:xfrm>
            <a:off x="1257300" y="681540"/>
            <a:ext cx="6629400" cy="3886200"/>
          </a:xfrm>
        </p:spPr>
        <p:txBody>
          <a:bodyPr/>
          <a:lstStyle/>
          <a:p>
            <a:pPr marL="0" indent="0">
              <a:lnSpc>
                <a:spcPct val="130000"/>
              </a:lnSpc>
              <a:buNone/>
            </a:pPr>
            <a:r>
              <a:rPr lang="en-US" altLang="zh-CN" sz="2250" dirty="0">
                <a:ea typeface="宋体" charset="-122"/>
              </a:rPr>
              <a:t>Subsets of vertices within the communities </a:t>
            </a:r>
            <a:br>
              <a:rPr lang="en-US" altLang="zh-CN" sz="2250" dirty="0">
                <a:ea typeface="宋体" charset="-122"/>
              </a:rPr>
            </a:br>
            <a:r>
              <a:rPr lang="en-US" altLang="zh-CN" sz="2250" dirty="0">
                <a:ea typeface="宋体" charset="-122"/>
              </a:rPr>
              <a:t>are dense, but between the communities </a:t>
            </a:r>
          </a:p>
          <a:p>
            <a:pPr marL="0" indent="0">
              <a:lnSpc>
                <a:spcPct val="130000"/>
              </a:lnSpc>
              <a:buNone/>
            </a:pPr>
            <a:r>
              <a:rPr lang="en-US" altLang="zh-CN" sz="2250" dirty="0">
                <a:ea typeface="宋体" charset="-122"/>
              </a:rPr>
              <a:t>are less dense.  </a:t>
            </a:r>
          </a:p>
        </p:txBody>
      </p:sp>
      <p:pic>
        <p:nvPicPr>
          <p:cNvPr id="7" name="图片 6" descr="389px-Network_Community_Structure.svg.png"/>
          <p:cNvPicPr>
            <a:picLocks noChangeAspect="1"/>
          </p:cNvPicPr>
          <p:nvPr/>
        </p:nvPicPr>
        <p:blipFill>
          <a:blip r:embed="rId3"/>
          <a:stretch>
            <a:fillRect/>
          </a:stretch>
        </p:blipFill>
        <p:spPr>
          <a:xfrm>
            <a:off x="5000628" y="964395"/>
            <a:ext cx="2778919" cy="2914650"/>
          </a:xfrm>
          <a:prstGeom prst="rect">
            <a:avLst/>
          </a:prstGeom>
        </p:spPr>
      </p:pic>
    </p:spTree>
    <p:extLst>
      <p:ext uri="{BB962C8B-B14F-4D97-AF65-F5344CB8AC3E}">
        <p14:creationId xmlns:p14="http://schemas.microsoft.com/office/powerpoint/2010/main" val="364385071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E2ADB356-BECE-D542-8FCB-DA20F193386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4B5E83A-7BF4-AB4A-A6CF-E9D9394A7EFD}" type="slidenum">
              <a:rPr kumimoji="0" lang="zh-CN" altLang="en-US" sz="1350"/>
              <a:pPr>
                <a:spcBef>
                  <a:spcPct val="0"/>
                </a:spcBef>
                <a:buFontTx/>
                <a:buNone/>
              </a:pPr>
              <a:t>30</a:t>
            </a:fld>
            <a:endParaRPr kumimoji="0" lang="zh-CN" altLang="en-US" sz="1350"/>
          </a:p>
        </p:txBody>
      </p:sp>
      <p:cxnSp>
        <p:nvCxnSpPr>
          <p:cNvPr id="5" name="直线连接符 4">
            <a:extLst>
              <a:ext uri="{FF2B5EF4-FFF2-40B4-BE49-F238E27FC236}">
                <a16:creationId xmlns:a16="http://schemas.microsoft.com/office/drawing/2014/main" id="{745C138D-D9B2-1A45-AC73-C416042E4140}"/>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01B14AA9-D512-4548-9A6B-1422FB6AF62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7" name="Rectangle 2">
            <a:extLst>
              <a:ext uri="{FF2B5EF4-FFF2-40B4-BE49-F238E27FC236}">
                <a16:creationId xmlns:a16="http://schemas.microsoft.com/office/drawing/2014/main" id="{2FE0625E-3AE0-F54C-9BF4-F49392113F92}"/>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kumimoji="1" lang="en-US" altLang="zh-CN" sz="2400" dirty="0">
                <a:latin typeface="宋体-简" panose="02010800040101010101" pitchFamily="2" charset="-122"/>
                <a:ea typeface="宋体-简" panose="02010800040101010101" pitchFamily="2" charset="-122"/>
              </a:rPr>
              <a:t>Clique</a:t>
            </a:r>
            <a:r>
              <a:rPr kumimoji="1" lang="zh-CN" altLang="en-US" sz="2400" dirty="0">
                <a:latin typeface="宋体-简" panose="02010800040101010101" pitchFamily="2" charset="-122"/>
                <a:ea typeface="宋体-简" panose="02010800040101010101" pitchFamily="2" charset="-122"/>
              </a:rPr>
              <a:t> </a:t>
            </a:r>
            <a:r>
              <a:rPr kumimoji="1" lang="en-US" altLang="zh-CN" sz="2400" dirty="0">
                <a:latin typeface="宋体-简" panose="02010800040101010101" pitchFamily="2" charset="-122"/>
                <a:ea typeface="宋体-简" panose="02010800040101010101" pitchFamily="2" charset="-122"/>
              </a:rPr>
              <a:t>Percolation</a:t>
            </a:r>
            <a:endParaRPr lang="en-US" altLang="zh-CN" sz="2400" dirty="0">
              <a:solidFill>
                <a:srgbClr val="FF0000"/>
              </a:solidFill>
              <a:ea typeface="宋体" charset="-122"/>
            </a:endParaRPr>
          </a:p>
        </p:txBody>
      </p:sp>
      <p:sp>
        <p:nvSpPr>
          <p:cNvPr id="2" name="矩形 1">
            <a:extLst>
              <a:ext uri="{FF2B5EF4-FFF2-40B4-BE49-F238E27FC236}">
                <a16:creationId xmlns:a16="http://schemas.microsoft.com/office/drawing/2014/main" id="{A30A63C0-DE65-7746-90C3-A5048A8A4973}"/>
              </a:ext>
            </a:extLst>
          </p:cNvPr>
          <p:cNvSpPr/>
          <p:nvPr/>
        </p:nvSpPr>
        <p:spPr>
          <a:xfrm>
            <a:off x="419695" y="854773"/>
            <a:ext cx="4572000" cy="646331"/>
          </a:xfrm>
          <a:prstGeom prst="rect">
            <a:avLst/>
          </a:prstGeom>
        </p:spPr>
        <p:txBody>
          <a:bodyPr>
            <a:spAutoFit/>
          </a:bodyPr>
          <a:lstStyle/>
          <a:p>
            <a:r>
              <a:rPr lang="zh-CN" altLang="en-US" dirty="0">
                <a:solidFill>
                  <a:srgbClr val="C00000"/>
                </a:solidFill>
              </a:rPr>
              <a:t>Uncovering the overlapping community structure </a:t>
            </a:r>
            <a:r>
              <a:rPr lang="en-US" altLang="zh-CN" dirty="0">
                <a:solidFill>
                  <a:srgbClr val="C00000"/>
                </a:solidFill>
              </a:rPr>
              <a:t> </a:t>
            </a:r>
            <a:r>
              <a:rPr lang="zh-CN" altLang="en-US" dirty="0">
                <a:solidFill>
                  <a:srgbClr val="C00000"/>
                </a:solidFill>
              </a:rPr>
              <a:t>[Palla et al., Nature, 2005]</a:t>
            </a:r>
          </a:p>
        </p:txBody>
      </p:sp>
      <p:pic>
        <p:nvPicPr>
          <p:cNvPr id="8" name="图片 7" descr="images.jpg">
            <a:extLst>
              <a:ext uri="{FF2B5EF4-FFF2-40B4-BE49-F238E27FC236}">
                <a16:creationId xmlns:a16="http://schemas.microsoft.com/office/drawing/2014/main" id="{8DDB3CA0-D280-424A-861F-C60F2BAD08AE}"/>
              </a:ext>
            </a:extLst>
          </p:cNvPr>
          <p:cNvPicPr>
            <a:picLocks noChangeAspect="1"/>
          </p:cNvPicPr>
          <p:nvPr/>
        </p:nvPicPr>
        <p:blipFill>
          <a:blip r:embed="rId3"/>
          <a:stretch>
            <a:fillRect/>
          </a:stretch>
        </p:blipFill>
        <p:spPr>
          <a:xfrm>
            <a:off x="2818775" y="1675451"/>
            <a:ext cx="2461584" cy="2714644"/>
          </a:xfrm>
          <a:prstGeom prst="rect">
            <a:avLst/>
          </a:prstGeom>
        </p:spPr>
      </p:pic>
    </p:spTree>
    <p:extLst>
      <p:ext uri="{BB962C8B-B14F-4D97-AF65-F5344CB8AC3E}">
        <p14:creationId xmlns:p14="http://schemas.microsoft.com/office/powerpoint/2010/main" val="2306288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E2ADB356-BECE-D542-8FCB-DA20F193386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4B5E83A-7BF4-AB4A-A6CF-E9D9394A7EFD}" type="slidenum">
              <a:rPr kumimoji="0" lang="zh-CN" altLang="en-US" sz="1350"/>
              <a:pPr>
                <a:spcBef>
                  <a:spcPct val="0"/>
                </a:spcBef>
                <a:buFontTx/>
                <a:buNone/>
              </a:pPr>
              <a:t>31</a:t>
            </a:fld>
            <a:endParaRPr kumimoji="0" lang="zh-CN" altLang="en-US" sz="1350"/>
          </a:p>
        </p:txBody>
      </p:sp>
      <p:cxnSp>
        <p:nvCxnSpPr>
          <p:cNvPr id="5" name="直线连接符 4">
            <a:extLst>
              <a:ext uri="{FF2B5EF4-FFF2-40B4-BE49-F238E27FC236}">
                <a16:creationId xmlns:a16="http://schemas.microsoft.com/office/drawing/2014/main" id="{745C138D-D9B2-1A45-AC73-C416042E4140}"/>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01B14AA9-D512-4548-9A6B-1422FB6AF62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7" name="Rectangle 2">
            <a:extLst>
              <a:ext uri="{FF2B5EF4-FFF2-40B4-BE49-F238E27FC236}">
                <a16:creationId xmlns:a16="http://schemas.microsoft.com/office/drawing/2014/main" id="{2FE0625E-3AE0-F54C-9BF4-F49392113F92}"/>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kumimoji="1" lang="en-US" altLang="zh-CN" sz="2400" dirty="0">
                <a:latin typeface="宋体-简" panose="02010800040101010101" pitchFamily="2" charset="-122"/>
                <a:ea typeface="宋体-简" panose="02010800040101010101" pitchFamily="2" charset="-122"/>
              </a:rPr>
              <a:t>Clique</a:t>
            </a:r>
            <a:r>
              <a:rPr kumimoji="1" lang="zh-CN" altLang="en-US" sz="2400" dirty="0">
                <a:latin typeface="宋体-简" panose="02010800040101010101" pitchFamily="2" charset="-122"/>
                <a:ea typeface="宋体-简" panose="02010800040101010101" pitchFamily="2" charset="-122"/>
              </a:rPr>
              <a:t> </a:t>
            </a:r>
            <a:r>
              <a:rPr kumimoji="1" lang="en-US" altLang="zh-CN" sz="2400" dirty="0">
                <a:latin typeface="宋体-简" panose="02010800040101010101" pitchFamily="2" charset="-122"/>
                <a:ea typeface="宋体-简" panose="02010800040101010101" pitchFamily="2" charset="-122"/>
              </a:rPr>
              <a:t>Percolation</a:t>
            </a:r>
            <a:endParaRPr lang="en-US" altLang="zh-CN" sz="2400" dirty="0">
              <a:solidFill>
                <a:srgbClr val="FF0000"/>
              </a:solidFill>
              <a:ea typeface="宋体" charset="-122"/>
            </a:endParaRPr>
          </a:p>
        </p:txBody>
      </p:sp>
      <p:sp>
        <p:nvSpPr>
          <p:cNvPr id="9" name="TextBox 7">
            <a:extLst>
              <a:ext uri="{FF2B5EF4-FFF2-40B4-BE49-F238E27FC236}">
                <a16:creationId xmlns:a16="http://schemas.microsoft.com/office/drawing/2014/main" id="{EC4406C8-B820-FA48-9167-2689391A0A3A}"/>
              </a:ext>
            </a:extLst>
          </p:cNvPr>
          <p:cNvSpPr txBox="1"/>
          <p:nvPr/>
        </p:nvSpPr>
        <p:spPr>
          <a:xfrm>
            <a:off x="500034" y="852722"/>
            <a:ext cx="7858180" cy="1477328"/>
          </a:xfrm>
          <a:prstGeom prst="rect">
            <a:avLst/>
          </a:prstGeom>
          <a:noFill/>
        </p:spPr>
        <p:txBody>
          <a:bodyPr wrap="square" rtlCol="0">
            <a:spAutoFit/>
          </a:bodyPr>
          <a:lstStyle/>
          <a:p>
            <a:r>
              <a:rPr lang="en-US" altLang="zh-CN" sz="2200" b="1" u="sng" dirty="0"/>
              <a:t>k-clique community</a:t>
            </a:r>
            <a:r>
              <a:rPr lang="en-US" altLang="zh-CN" sz="2200" dirty="0"/>
              <a:t>:</a:t>
            </a:r>
            <a:r>
              <a:rPr lang="zh-CN" altLang="en-US" sz="2200" dirty="0"/>
              <a:t> </a:t>
            </a:r>
            <a:r>
              <a:rPr lang="zh-CN" altLang="en-US" sz="2400" dirty="0">
                <a:solidFill>
                  <a:srgbClr val="C00000"/>
                </a:solidFill>
              </a:rPr>
              <a:t>[Palla et al., Nature, 2005]</a:t>
            </a:r>
            <a:endParaRPr lang="en-US" altLang="zh-CN" sz="2200" dirty="0"/>
          </a:p>
          <a:p>
            <a:r>
              <a:rPr lang="en-US" altLang="zh-CN" sz="2200" dirty="0"/>
              <a:t>A union of all k-cliques (complete </a:t>
            </a:r>
            <a:r>
              <a:rPr lang="en-US" altLang="zh-CN" sz="2200" dirty="0" err="1"/>
              <a:t>subgraphs</a:t>
            </a:r>
            <a:r>
              <a:rPr lang="en-US" altLang="zh-CN" sz="2200" dirty="0"/>
              <a:t> of size k) that can be reached from each other through a series of adjacent k-cliques (where adjacency means sharing k-1 nodes.)</a:t>
            </a:r>
            <a:endParaRPr lang="zh-CN" altLang="en-US" sz="2200" dirty="0"/>
          </a:p>
        </p:txBody>
      </p:sp>
      <p:pic>
        <p:nvPicPr>
          <p:cNvPr id="4" name="图片 3">
            <a:extLst>
              <a:ext uri="{FF2B5EF4-FFF2-40B4-BE49-F238E27FC236}">
                <a16:creationId xmlns:a16="http://schemas.microsoft.com/office/drawing/2014/main" id="{15B82FA1-2E56-2341-A46C-FE63D339837E}"/>
              </a:ext>
            </a:extLst>
          </p:cNvPr>
          <p:cNvPicPr>
            <a:picLocks noChangeAspect="1"/>
          </p:cNvPicPr>
          <p:nvPr/>
        </p:nvPicPr>
        <p:blipFill>
          <a:blip r:embed="rId3"/>
          <a:stretch>
            <a:fillRect/>
          </a:stretch>
        </p:blipFill>
        <p:spPr>
          <a:xfrm>
            <a:off x="673883" y="2700327"/>
            <a:ext cx="2654300" cy="1930400"/>
          </a:xfrm>
          <a:prstGeom prst="rect">
            <a:avLst/>
          </a:prstGeom>
        </p:spPr>
      </p:pic>
      <p:pic>
        <p:nvPicPr>
          <p:cNvPr id="12" name="图片 11">
            <a:extLst>
              <a:ext uri="{FF2B5EF4-FFF2-40B4-BE49-F238E27FC236}">
                <a16:creationId xmlns:a16="http://schemas.microsoft.com/office/drawing/2014/main" id="{75E388B8-3A8C-3F44-9767-2644B9F3F9D1}"/>
              </a:ext>
            </a:extLst>
          </p:cNvPr>
          <p:cNvPicPr>
            <a:picLocks noChangeAspect="1"/>
          </p:cNvPicPr>
          <p:nvPr/>
        </p:nvPicPr>
        <p:blipFill>
          <a:blip r:embed="rId4"/>
          <a:stretch>
            <a:fillRect/>
          </a:stretch>
        </p:blipFill>
        <p:spPr>
          <a:xfrm>
            <a:off x="3826042" y="2747963"/>
            <a:ext cx="2743200" cy="2019300"/>
          </a:xfrm>
          <a:prstGeom prst="rect">
            <a:avLst/>
          </a:prstGeom>
        </p:spPr>
      </p:pic>
      <p:sp>
        <p:nvSpPr>
          <p:cNvPr id="15" name="右箭头 14">
            <a:extLst>
              <a:ext uri="{FF2B5EF4-FFF2-40B4-BE49-F238E27FC236}">
                <a16:creationId xmlns:a16="http://schemas.microsoft.com/office/drawing/2014/main" id="{E29A361C-C0F8-4E4D-8AB9-C10962E1FCF7}"/>
              </a:ext>
            </a:extLst>
          </p:cNvPr>
          <p:cNvSpPr/>
          <p:nvPr/>
        </p:nvSpPr>
        <p:spPr>
          <a:xfrm>
            <a:off x="3028950" y="3665527"/>
            <a:ext cx="508334" cy="280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663C14C0-BB6B-9146-B048-D78BA92EE046}"/>
              </a:ext>
            </a:extLst>
          </p:cNvPr>
          <p:cNvSpPr txBox="1"/>
          <p:nvPr/>
        </p:nvSpPr>
        <p:spPr>
          <a:xfrm>
            <a:off x="543596" y="2456790"/>
            <a:ext cx="2959654" cy="369332"/>
          </a:xfrm>
          <a:prstGeom prst="rect">
            <a:avLst/>
          </a:prstGeom>
          <a:noFill/>
        </p:spPr>
        <p:txBody>
          <a:bodyPr wrap="square" rtlCol="0">
            <a:spAutoFit/>
          </a:bodyPr>
          <a:lstStyle/>
          <a:p>
            <a:r>
              <a:rPr kumimoji="1" lang="en-US" altLang="zh-CN" b="1" dirty="0">
                <a:solidFill>
                  <a:schemeClr val="accent1"/>
                </a:solidFill>
              </a:rPr>
              <a:t>e.g. k=4-clique community </a:t>
            </a:r>
            <a:endParaRPr kumimoji="1" lang="zh-CN" altLang="en-US" b="1" dirty="0">
              <a:solidFill>
                <a:schemeClr val="accent1"/>
              </a:solidFill>
            </a:endParaRPr>
          </a:p>
        </p:txBody>
      </p:sp>
    </p:spTree>
    <p:extLst>
      <p:ext uri="{BB962C8B-B14F-4D97-AF65-F5344CB8AC3E}">
        <p14:creationId xmlns:p14="http://schemas.microsoft.com/office/powerpoint/2010/main" val="1041870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E2ADB356-BECE-D542-8FCB-DA20F193386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4B5E83A-7BF4-AB4A-A6CF-E9D9394A7EFD}" type="slidenum">
              <a:rPr kumimoji="0" lang="zh-CN" altLang="en-US" sz="1350"/>
              <a:pPr>
                <a:spcBef>
                  <a:spcPct val="0"/>
                </a:spcBef>
                <a:buFontTx/>
                <a:buNone/>
              </a:pPr>
              <a:t>32</a:t>
            </a:fld>
            <a:endParaRPr kumimoji="0" lang="zh-CN" altLang="en-US" sz="1350"/>
          </a:p>
        </p:txBody>
      </p:sp>
      <p:cxnSp>
        <p:nvCxnSpPr>
          <p:cNvPr id="5" name="直线连接符 4">
            <a:extLst>
              <a:ext uri="{FF2B5EF4-FFF2-40B4-BE49-F238E27FC236}">
                <a16:creationId xmlns:a16="http://schemas.microsoft.com/office/drawing/2014/main" id="{745C138D-D9B2-1A45-AC73-C416042E4140}"/>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01B14AA9-D512-4548-9A6B-1422FB6AF62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7" name="Rectangle 2">
            <a:extLst>
              <a:ext uri="{FF2B5EF4-FFF2-40B4-BE49-F238E27FC236}">
                <a16:creationId xmlns:a16="http://schemas.microsoft.com/office/drawing/2014/main" id="{2FE0625E-3AE0-F54C-9BF4-F49392113F92}"/>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kumimoji="1" lang="en-US" altLang="zh-CN" sz="2400" dirty="0">
                <a:latin typeface="宋体-简" panose="02010800040101010101" pitchFamily="2" charset="-122"/>
                <a:ea typeface="宋体-简" panose="02010800040101010101" pitchFamily="2" charset="-122"/>
              </a:rPr>
              <a:t>Clique</a:t>
            </a:r>
            <a:r>
              <a:rPr kumimoji="1" lang="zh-CN" altLang="en-US" sz="2400" dirty="0">
                <a:latin typeface="宋体-简" panose="02010800040101010101" pitchFamily="2" charset="-122"/>
                <a:ea typeface="宋体-简" panose="02010800040101010101" pitchFamily="2" charset="-122"/>
              </a:rPr>
              <a:t> </a:t>
            </a:r>
            <a:r>
              <a:rPr kumimoji="1" lang="en-US" altLang="zh-CN" sz="2400" dirty="0">
                <a:latin typeface="宋体-简" panose="02010800040101010101" pitchFamily="2" charset="-122"/>
                <a:ea typeface="宋体-简" panose="02010800040101010101" pitchFamily="2" charset="-122"/>
              </a:rPr>
              <a:t>Percolation</a:t>
            </a:r>
            <a:endParaRPr lang="en-US" altLang="zh-CN" sz="2400" dirty="0">
              <a:solidFill>
                <a:srgbClr val="FF0000"/>
              </a:solidFill>
              <a:ea typeface="宋体" charset="-122"/>
            </a:endParaRPr>
          </a:p>
        </p:txBody>
      </p:sp>
      <p:sp>
        <p:nvSpPr>
          <p:cNvPr id="8" name="TextBox 8">
            <a:extLst>
              <a:ext uri="{FF2B5EF4-FFF2-40B4-BE49-F238E27FC236}">
                <a16:creationId xmlns:a16="http://schemas.microsoft.com/office/drawing/2014/main" id="{7D593E1E-E94F-8D4E-B16C-162B02A8128A}"/>
              </a:ext>
            </a:extLst>
          </p:cNvPr>
          <p:cNvSpPr txBox="1"/>
          <p:nvPr/>
        </p:nvSpPr>
        <p:spPr>
          <a:xfrm>
            <a:off x="419695" y="1061045"/>
            <a:ext cx="7358114" cy="3754874"/>
          </a:xfrm>
          <a:prstGeom prst="rect">
            <a:avLst/>
          </a:prstGeom>
          <a:noFill/>
        </p:spPr>
        <p:txBody>
          <a:bodyPr wrap="square" rtlCol="0">
            <a:spAutoFit/>
          </a:bodyPr>
          <a:lstStyle/>
          <a:p>
            <a:r>
              <a:rPr lang="en-US" altLang="zh-CN" sz="2200" b="1" u="sng" dirty="0"/>
              <a:t>Finding k-clique community Algorithm: </a:t>
            </a:r>
          </a:p>
          <a:p>
            <a:pPr marL="342900" indent="-342900">
              <a:buAutoNum type="arabicPeriod"/>
            </a:pPr>
            <a:r>
              <a:rPr lang="en-US" altLang="zh-CN" dirty="0"/>
              <a:t>Locating all maximal cliques in the graph.</a:t>
            </a:r>
          </a:p>
          <a:p>
            <a:pPr marL="342900" indent="-342900">
              <a:buAutoNum type="arabicPeriod"/>
            </a:pPr>
            <a:r>
              <a:rPr lang="en-US" altLang="zh-CN" dirty="0"/>
              <a:t>Build a clique-clique overlap matrix, where each row (and column) represents a clique and the matrix elements are equal to the size of the number of common nodes between the corresponding two cliques, and the diagonal entries are equal to the size of the clique. </a:t>
            </a:r>
          </a:p>
          <a:p>
            <a:pPr marL="342900" indent="-342900">
              <a:buAutoNum type="arabicPeriod"/>
            </a:pPr>
            <a:r>
              <a:rPr lang="en-US" altLang="zh-CN" dirty="0"/>
              <a:t>Erase off-diagonal entry smaller than k-1 and every diagonal element smaller than k in the matrix, replacing the remaining elements by one.</a:t>
            </a:r>
          </a:p>
          <a:p>
            <a:pPr marL="342900" indent="-342900">
              <a:buAutoNum type="arabicPeriod"/>
            </a:pPr>
            <a:r>
              <a:rPr lang="en-US" altLang="zh-CN" dirty="0"/>
              <a:t>The resulting separate components are equivalent to the different k-clique-communities. </a:t>
            </a:r>
          </a:p>
          <a:p>
            <a:pPr marL="342900" indent="-342900">
              <a:buAutoNum type="arabicPeriod"/>
            </a:pPr>
            <a:endParaRPr lang="en-US" altLang="zh-CN" dirty="0"/>
          </a:p>
          <a:p>
            <a:endParaRPr lang="zh-CN" altLang="en-US" dirty="0"/>
          </a:p>
        </p:txBody>
      </p:sp>
    </p:spTree>
    <p:extLst>
      <p:ext uri="{BB962C8B-B14F-4D97-AF65-F5344CB8AC3E}">
        <p14:creationId xmlns:p14="http://schemas.microsoft.com/office/powerpoint/2010/main" val="2436044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E2ADB356-BECE-D542-8FCB-DA20F193386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4B5E83A-7BF4-AB4A-A6CF-E9D9394A7EFD}" type="slidenum">
              <a:rPr kumimoji="0" lang="zh-CN" altLang="en-US" sz="1350"/>
              <a:pPr>
                <a:spcBef>
                  <a:spcPct val="0"/>
                </a:spcBef>
                <a:buFontTx/>
                <a:buNone/>
              </a:pPr>
              <a:t>33</a:t>
            </a:fld>
            <a:endParaRPr kumimoji="0" lang="zh-CN" altLang="en-US" sz="1350"/>
          </a:p>
        </p:txBody>
      </p:sp>
      <p:cxnSp>
        <p:nvCxnSpPr>
          <p:cNvPr id="5" name="直线连接符 4">
            <a:extLst>
              <a:ext uri="{FF2B5EF4-FFF2-40B4-BE49-F238E27FC236}">
                <a16:creationId xmlns:a16="http://schemas.microsoft.com/office/drawing/2014/main" id="{745C138D-D9B2-1A45-AC73-C416042E4140}"/>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01B14AA9-D512-4548-9A6B-1422FB6AF62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7" name="Rectangle 2">
            <a:extLst>
              <a:ext uri="{FF2B5EF4-FFF2-40B4-BE49-F238E27FC236}">
                <a16:creationId xmlns:a16="http://schemas.microsoft.com/office/drawing/2014/main" id="{2FE0625E-3AE0-F54C-9BF4-F49392113F92}"/>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kumimoji="1" lang="en-US" altLang="zh-CN" sz="2400" dirty="0">
                <a:latin typeface="宋体-简" panose="02010800040101010101" pitchFamily="2" charset="-122"/>
                <a:ea typeface="宋体-简" panose="02010800040101010101" pitchFamily="2" charset="-122"/>
              </a:rPr>
              <a:t>Clique</a:t>
            </a:r>
            <a:r>
              <a:rPr kumimoji="1" lang="zh-CN" altLang="en-US" sz="2400" dirty="0">
                <a:latin typeface="宋体-简" panose="02010800040101010101" pitchFamily="2" charset="-122"/>
                <a:ea typeface="宋体-简" panose="02010800040101010101" pitchFamily="2" charset="-122"/>
              </a:rPr>
              <a:t> </a:t>
            </a:r>
            <a:r>
              <a:rPr kumimoji="1" lang="en-US" altLang="zh-CN" sz="2400" dirty="0">
                <a:latin typeface="宋体-简" panose="02010800040101010101" pitchFamily="2" charset="-122"/>
                <a:ea typeface="宋体-简" panose="02010800040101010101" pitchFamily="2" charset="-122"/>
              </a:rPr>
              <a:t>Percolation</a:t>
            </a:r>
            <a:endParaRPr lang="en-US" altLang="zh-CN" sz="2400" dirty="0">
              <a:solidFill>
                <a:srgbClr val="FF0000"/>
              </a:solidFill>
              <a:ea typeface="宋体" charset="-122"/>
            </a:endParaRPr>
          </a:p>
        </p:txBody>
      </p:sp>
      <p:pic>
        <p:nvPicPr>
          <p:cNvPr id="9" name="内容占位符 4" descr="overlapping.png">
            <a:extLst>
              <a:ext uri="{FF2B5EF4-FFF2-40B4-BE49-F238E27FC236}">
                <a16:creationId xmlns:a16="http://schemas.microsoft.com/office/drawing/2014/main" id="{BE2147BD-701D-BB46-9A05-131E96E74160}"/>
              </a:ext>
            </a:extLst>
          </p:cNvPr>
          <p:cNvPicPr>
            <a:picLocks noGrp="1" noChangeAspect="1"/>
          </p:cNvPicPr>
          <p:nvPr>
            <p:ph idx="1"/>
          </p:nvPr>
        </p:nvPicPr>
        <p:blipFill>
          <a:blip r:embed="rId3"/>
          <a:stretch>
            <a:fillRect/>
          </a:stretch>
        </p:blipFill>
        <p:spPr>
          <a:xfrm>
            <a:off x="1743749" y="935752"/>
            <a:ext cx="4628424" cy="3500653"/>
          </a:xfrm>
        </p:spPr>
      </p:pic>
    </p:spTree>
    <p:extLst>
      <p:ext uri="{BB962C8B-B14F-4D97-AF65-F5344CB8AC3E}">
        <p14:creationId xmlns:p14="http://schemas.microsoft.com/office/powerpoint/2010/main" val="2294786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E2ADB356-BECE-D542-8FCB-DA20F193386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4B5E83A-7BF4-AB4A-A6CF-E9D9394A7EFD}" type="slidenum">
              <a:rPr kumimoji="0" lang="zh-CN" altLang="en-US" sz="1350"/>
              <a:pPr>
                <a:spcBef>
                  <a:spcPct val="0"/>
                </a:spcBef>
                <a:buFontTx/>
                <a:buNone/>
              </a:pPr>
              <a:t>34</a:t>
            </a:fld>
            <a:endParaRPr kumimoji="0" lang="zh-CN" altLang="en-US" sz="1350"/>
          </a:p>
        </p:txBody>
      </p:sp>
      <p:cxnSp>
        <p:nvCxnSpPr>
          <p:cNvPr id="5" name="直线连接符 4">
            <a:extLst>
              <a:ext uri="{FF2B5EF4-FFF2-40B4-BE49-F238E27FC236}">
                <a16:creationId xmlns:a16="http://schemas.microsoft.com/office/drawing/2014/main" id="{745C138D-D9B2-1A45-AC73-C416042E4140}"/>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01B14AA9-D512-4548-9A6B-1422FB6AF62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7" name="Rectangle 2">
            <a:extLst>
              <a:ext uri="{FF2B5EF4-FFF2-40B4-BE49-F238E27FC236}">
                <a16:creationId xmlns:a16="http://schemas.microsoft.com/office/drawing/2014/main" id="{2FE0625E-3AE0-F54C-9BF4-F49392113F92}"/>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kumimoji="1" lang="en-US" altLang="zh-CN" sz="2400" dirty="0">
                <a:latin typeface="宋体-简" panose="02010800040101010101" pitchFamily="2" charset="-122"/>
                <a:ea typeface="宋体-简" panose="02010800040101010101" pitchFamily="2" charset="-122"/>
              </a:rPr>
              <a:t>K-core</a:t>
            </a:r>
            <a:endParaRPr lang="en-US" altLang="zh-CN" sz="2400" dirty="0">
              <a:solidFill>
                <a:srgbClr val="FF0000"/>
              </a:solidFill>
              <a:ea typeface="宋体" charset="-122"/>
            </a:endParaRPr>
          </a:p>
        </p:txBody>
      </p:sp>
      <p:pic>
        <p:nvPicPr>
          <p:cNvPr id="8" name="图片 7">
            <a:extLst>
              <a:ext uri="{FF2B5EF4-FFF2-40B4-BE49-F238E27FC236}">
                <a16:creationId xmlns:a16="http://schemas.microsoft.com/office/drawing/2014/main" id="{704278A5-1503-4C4A-930B-4A754CD59FC6}"/>
              </a:ext>
            </a:extLst>
          </p:cNvPr>
          <p:cNvPicPr>
            <a:picLocks noChangeAspect="1"/>
          </p:cNvPicPr>
          <p:nvPr/>
        </p:nvPicPr>
        <p:blipFill>
          <a:blip r:embed="rId3"/>
          <a:stretch>
            <a:fillRect/>
          </a:stretch>
        </p:blipFill>
        <p:spPr>
          <a:xfrm>
            <a:off x="655052" y="1249500"/>
            <a:ext cx="4217737" cy="2892696"/>
          </a:xfrm>
          <a:prstGeom prst="rect">
            <a:avLst/>
          </a:prstGeom>
        </p:spPr>
      </p:pic>
      <p:sp>
        <p:nvSpPr>
          <p:cNvPr id="10" name="文本框 9">
            <a:extLst>
              <a:ext uri="{FF2B5EF4-FFF2-40B4-BE49-F238E27FC236}">
                <a16:creationId xmlns:a16="http://schemas.microsoft.com/office/drawing/2014/main" id="{0BDBE5E2-2522-4B4B-A33D-217EC02E99CF}"/>
              </a:ext>
            </a:extLst>
          </p:cNvPr>
          <p:cNvSpPr txBox="1"/>
          <p:nvPr/>
        </p:nvSpPr>
        <p:spPr>
          <a:xfrm>
            <a:off x="5065294" y="1772518"/>
            <a:ext cx="3609474" cy="923330"/>
          </a:xfrm>
          <a:prstGeom prst="rect">
            <a:avLst/>
          </a:prstGeom>
          <a:noFill/>
        </p:spPr>
        <p:txBody>
          <a:bodyPr wrap="square" rtlCol="0">
            <a:spAutoFit/>
          </a:bodyPr>
          <a:lstStyle/>
          <a:p>
            <a:r>
              <a:rPr kumimoji="1" lang="en-US" altLang="zh-CN" b="1" dirty="0"/>
              <a:t>K-core.</a:t>
            </a:r>
            <a:r>
              <a:rPr kumimoji="1" lang="zh-CN" altLang="en-US" b="1" dirty="0"/>
              <a:t> </a:t>
            </a:r>
            <a:r>
              <a:rPr kumimoji="1" lang="en-US" altLang="zh-CN" dirty="0"/>
              <a:t>The K-core of a graph is the largest subgraph within which each node has at least K connections.</a:t>
            </a:r>
            <a:endParaRPr kumimoji="1" lang="zh-CN" altLang="en-US" dirty="0"/>
          </a:p>
        </p:txBody>
      </p:sp>
    </p:spTree>
    <p:extLst>
      <p:ext uri="{BB962C8B-B14F-4D97-AF65-F5344CB8AC3E}">
        <p14:creationId xmlns:p14="http://schemas.microsoft.com/office/powerpoint/2010/main" val="243452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E2ADB356-BECE-D542-8FCB-DA20F193386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4B5E83A-7BF4-AB4A-A6CF-E9D9394A7EFD}" type="slidenum">
              <a:rPr kumimoji="0" lang="zh-CN" altLang="en-US" sz="1350"/>
              <a:pPr>
                <a:spcBef>
                  <a:spcPct val="0"/>
                </a:spcBef>
                <a:buFontTx/>
                <a:buNone/>
              </a:pPr>
              <a:t>35</a:t>
            </a:fld>
            <a:endParaRPr kumimoji="0" lang="zh-CN" altLang="en-US" sz="1350"/>
          </a:p>
        </p:txBody>
      </p:sp>
      <p:cxnSp>
        <p:nvCxnSpPr>
          <p:cNvPr id="5" name="直线连接符 4">
            <a:extLst>
              <a:ext uri="{FF2B5EF4-FFF2-40B4-BE49-F238E27FC236}">
                <a16:creationId xmlns:a16="http://schemas.microsoft.com/office/drawing/2014/main" id="{745C138D-D9B2-1A45-AC73-C416042E4140}"/>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01B14AA9-D512-4548-9A6B-1422FB6AF62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7" name="Rectangle 2">
            <a:extLst>
              <a:ext uri="{FF2B5EF4-FFF2-40B4-BE49-F238E27FC236}">
                <a16:creationId xmlns:a16="http://schemas.microsoft.com/office/drawing/2014/main" id="{2FE0625E-3AE0-F54C-9BF4-F49392113F92}"/>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kumimoji="1" lang="en-US" altLang="zh-CN" sz="2400" dirty="0">
                <a:latin typeface="宋体-简" panose="02010800040101010101" pitchFamily="2" charset="-122"/>
                <a:ea typeface="宋体-简" panose="02010800040101010101" pitchFamily="2" charset="-122"/>
              </a:rPr>
              <a:t>K-core</a:t>
            </a:r>
            <a:endParaRPr lang="en-US" altLang="zh-CN" sz="2400" dirty="0">
              <a:solidFill>
                <a:srgbClr val="FF0000"/>
              </a:solidFill>
              <a:ea typeface="宋体"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DC2D5FD-404B-0945-84D8-21029CB0B9D6}"/>
                  </a:ext>
                </a:extLst>
              </p:cNvPr>
              <p:cNvSpPr txBox="1"/>
              <p:nvPr/>
            </p:nvSpPr>
            <p:spPr>
              <a:xfrm>
                <a:off x="419695" y="1118937"/>
                <a:ext cx="2609255" cy="369332"/>
              </a:xfrm>
              <a:prstGeom prst="rect">
                <a:avLst/>
              </a:prstGeom>
              <a:noFill/>
            </p:spPr>
            <p:txBody>
              <a:bodyPr wrap="square" rtlCol="0">
                <a:spAutoFit/>
              </a:bodyPr>
              <a:lstStyle/>
              <a:p>
                <a:r>
                  <a:rPr kumimoji="1" lang="en-US" altLang="zh-CN" dirty="0"/>
                  <a:t>Original</a:t>
                </a:r>
                <a:r>
                  <a:rPr kumimoji="1" lang="zh-CN" altLang="en-US" dirty="0"/>
                  <a:t> </a:t>
                </a:r>
                <a:r>
                  <a:rPr kumimoji="1" lang="en-US" altLang="zh-CN" dirty="0"/>
                  <a:t>Graph</a:t>
                </a:r>
                <a:r>
                  <a:rPr kumimoji="1" lang="zh-CN" altLang="en-US" dirty="0"/>
                  <a:t> </a:t>
                </a:r>
                <a14:m>
                  <m:oMath xmlns:m="http://schemas.openxmlformats.org/officeDocument/2006/math">
                    <m:r>
                      <m:rPr>
                        <m:sty m:val="p"/>
                      </m:rPr>
                      <a:rPr kumimoji="1" lang="en-US" altLang="zh-CN" i="1" dirty="0">
                        <a:latin typeface="Cambria Math" panose="02040503050406030204" pitchFamily="18" charset="0"/>
                      </a:rPr>
                      <m:t>G</m:t>
                    </m:r>
                  </m:oMath>
                </a14:m>
                <a:r>
                  <a:rPr kumimoji="1" lang="zh-CN" altLang="en-US" dirty="0"/>
                  <a:t>  </a:t>
                </a:r>
              </a:p>
            </p:txBody>
          </p:sp>
        </mc:Choice>
        <mc:Fallback xmlns="">
          <p:sp>
            <p:nvSpPr>
              <p:cNvPr id="2" name="文本框 1">
                <a:extLst>
                  <a:ext uri="{FF2B5EF4-FFF2-40B4-BE49-F238E27FC236}">
                    <a16:creationId xmlns:a16="http://schemas.microsoft.com/office/drawing/2014/main" id="{5DC2D5FD-404B-0945-84D8-21029CB0B9D6}"/>
                  </a:ext>
                </a:extLst>
              </p:cNvPr>
              <p:cNvSpPr txBox="1">
                <a:spLocks noRot="1" noChangeAspect="1" noMove="1" noResize="1" noEditPoints="1" noAdjustHandles="1" noChangeArrowheads="1" noChangeShapeType="1" noTextEdit="1"/>
              </p:cNvSpPr>
              <p:nvPr/>
            </p:nvSpPr>
            <p:spPr>
              <a:xfrm>
                <a:off x="419695" y="1118937"/>
                <a:ext cx="2609255" cy="369332"/>
              </a:xfrm>
              <a:prstGeom prst="rect">
                <a:avLst/>
              </a:prstGeom>
              <a:blipFill>
                <a:blip r:embed="rId3"/>
                <a:stretch>
                  <a:fillRect l="-2427" t="-10000" b="-23333"/>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F028D638-B9A8-4447-8F1A-93626E2BDF28}"/>
              </a:ext>
            </a:extLst>
          </p:cNvPr>
          <p:cNvSpPr txBox="1"/>
          <p:nvPr/>
        </p:nvSpPr>
        <p:spPr>
          <a:xfrm>
            <a:off x="4114800" y="2117558"/>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85D9CD9-36AA-9847-ACD6-D5CD1CA96135}"/>
                  </a:ext>
                </a:extLst>
              </p:cNvPr>
              <p:cNvSpPr txBox="1"/>
              <p:nvPr/>
            </p:nvSpPr>
            <p:spPr>
              <a:xfrm>
                <a:off x="419694" y="2671682"/>
                <a:ext cx="2908489" cy="646331"/>
              </a:xfrm>
              <a:prstGeom prst="rect">
                <a:avLst/>
              </a:prstGeom>
              <a:noFill/>
            </p:spPr>
            <p:txBody>
              <a:bodyPr wrap="square" rtlCol="0">
                <a:spAutoFit/>
              </a:bodyPr>
              <a:lstStyle/>
              <a:p>
                <a:r>
                  <a:rPr kumimoji="1" lang="en-US" altLang="zh-CN" dirty="0"/>
                  <a:t>Using</a:t>
                </a:r>
                <a:r>
                  <a:rPr kumimoji="1" lang="zh-CN" altLang="en-US" dirty="0"/>
                  <a:t> </a:t>
                </a:r>
                <a:r>
                  <a:rPr kumimoji="1" lang="en-US" altLang="zh-CN" dirty="0"/>
                  <a:t>any</a:t>
                </a:r>
                <a:r>
                  <a:rPr kumimoji="1" lang="zh-CN" altLang="en-US" dirty="0"/>
                  <a:t> </a:t>
                </a:r>
                <a:r>
                  <a:rPr kumimoji="1" lang="en-US" altLang="zh-CN" dirty="0"/>
                  <a:t>community</a:t>
                </a:r>
                <a:r>
                  <a:rPr kumimoji="1" lang="zh-CN" altLang="en-US" dirty="0"/>
                  <a:t> </a:t>
                </a:r>
                <a:r>
                  <a:rPr kumimoji="1" lang="en-US" altLang="zh-CN" dirty="0"/>
                  <a:t>detection</a:t>
                </a:r>
                <a:r>
                  <a:rPr kumimoji="1" lang="zh-CN" altLang="en-US" dirty="0"/>
                  <a:t> </a:t>
                </a:r>
                <a:r>
                  <a:rPr kumimoji="1" lang="en-US" altLang="zh-CN" dirty="0"/>
                  <a:t>algorithm</a:t>
                </a:r>
                <a:r>
                  <a:rPr kumimoji="1" lang="zh-CN" altLang="en-US" dirty="0"/>
                  <a:t> </a:t>
                </a:r>
                <a:r>
                  <a:rPr kumimoji="1" lang="en-US" altLang="zh-CN" dirty="0"/>
                  <a:t>over</a:t>
                </a:r>
                <a:r>
                  <a:rPr kumimoji="1" lang="zh-CN" altLang="en-US" dirty="0"/>
                  <a:t> </a:t>
                </a:r>
                <a14:m>
                  <m:oMath xmlns:m="http://schemas.openxmlformats.org/officeDocument/2006/math">
                    <m:sSup>
                      <m:sSupPr>
                        <m:ctrlPr>
                          <a:rPr kumimoji="1" lang="en-US" altLang="zh-CN" i="1" dirty="0">
                            <a:latin typeface="Cambria Math" panose="02040503050406030204" pitchFamily="18" charset="0"/>
                          </a:rPr>
                        </m:ctrlPr>
                      </m:sSupPr>
                      <m:e>
                        <m:r>
                          <m:rPr>
                            <m:sty m:val="p"/>
                          </m:rPr>
                          <a:rPr kumimoji="1" lang="en-US" altLang="zh-CN" i="1" dirty="0">
                            <a:latin typeface="Cambria Math" panose="02040503050406030204" pitchFamily="18" charset="0"/>
                          </a:rPr>
                          <m:t>G</m:t>
                        </m:r>
                      </m:e>
                      <m:sup>
                        <m:r>
                          <a:rPr kumimoji="1" lang="en-US" altLang="zh-CN" i="1" dirty="0">
                            <a:latin typeface="Cambria Math" panose="02040503050406030204" pitchFamily="18" charset="0"/>
                          </a:rPr>
                          <m:t>′</m:t>
                        </m:r>
                      </m:sup>
                    </m:sSup>
                  </m:oMath>
                </a14:m>
                <a:r>
                  <a:rPr kumimoji="1" lang="en-US" altLang="zh-CN" dirty="0"/>
                  <a:t>.</a:t>
                </a:r>
                <a:r>
                  <a:rPr kumimoji="1" lang="zh-CN" altLang="en-US" dirty="0"/>
                  <a:t>  </a:t>
                </a:r>
              </a:p>
            </p:txBody>
          </p:sp>
        </mc:Choice>
        <mc:Fallback xmlns="">
          <p:sp>
            <p:nvSpPr>
              <p:cNvPr id="11" name="文本框 10">
                <a:extLst>
                  <a:ext uri="{FF2B5EF4-FFF2-40B4-BE49-F238E27FC236}">
                    <a16:creationId xmlns:a16="http://schemas.microsoft.com/office/drawing/2014/main" id="{285D9CD9-36AA-9847-ACD6-D5CD1CA96135}"/>
                  </a:ext>
                </a:extLst>
              </p:cNvPr>
              <p:cNvSpPr txBox="1">
                <a:spLocks noRot="1" noChangeAspect="1" noMove="1" noResize="1" noEditPoints="1" noAdjustHandles="1" noChangeArrowheads="1" noChangeShapeType="1" noTextEdit="1"/>
              </p:cNvSpPr>
              <p:nvPr/>
            </p:nvSpPr>
            <p:spPr>
              <a:xfrm>
                <a:off x="419694" y="2671682"/>
                <a:ext cx="2908489" cy="646331"/>
              </a:xfrm>
              <a:prstGeom prst="rect">
                <a:avLst/>
              </a:prstGeom>
              <a:blipFill>
                <a:blip r:embed="rId4"/>
                <a:stretch>
                  <a:fillRect l="-2174" t="-3846"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5F88889-C34C-3747-85A7-F72F23E8B000}"/>
                  </a:ext>
                </a:extLst>
              </p:cNvPr>
              <p:cNvSpPr txBox="1"/>
              <p:nvPr/>
            </p:nvSpPr>
            <p:spPr>
              <a:xfrm>
                <a:off x="419695" y="1888517"/>
                <a:ext cx="2609255" cy="369332"/>
              </a:xfrm>
              <a:prstGeom prst="rect">
                <a:avLst/>
              </a:prstGeom>
              <a:noFill/>
            </p:spPr>
            <p:txBody>
              <a:bodyPr wrap="square" rtlCol="0">
                <a:spAutoFit/>
              </a:bodyPr>
              <a:lstStyle/>
              <a:p>
                <a:r>
                  <a:rPr kumimoji="1" lang="en-US" altLang="zh-CN" dirty="0"/>
                  <a:t>K-core</a:t>
                </a:r>
                <a:r>
                  <a:rPr kumimoji="1" lang="zh-CN" altLang="en-US" dirty="0"/>
                  <a:t> </a:t>
                </a:r>
                <a:r>
                  <a:rPr kumimoji="1" lang="en-US" altLang="zh-CN" dirty="0"/>
                  <a:t>subgraph</a:t>
                </a:r>
                <a:r>
                  <a:rPr kumimoji="1" lang="zh-CN" altLang="en-US" dirty="0"/>
                  <a:t> </a:t>
                </a:r>
                <a14:m>
                  <m:oMath xmlns:m="http://schemas.openxmlformats.org/officeDocument/2006/math">
                    <m:sSup>
                      <m:sSupPr>
                        <m:ctrlPr>
                          <a:rPr kumimoji="1" lang="en-US" altLang="zh-CN" b="0" i="1" dirty="0" smtClean="0">
                            <a:latin typeface="Cambria Math" panose="02040503050406030204" pitchFamily="18" charset="0"/>
                          </a:rPr>
                        </m:ctrlPr>
                      </m:sSupPr>
                      <m:e>
                        <m:r>
                          <m:rPr>
                            <m:sty m:val="p"/>
                          </m:rPr>
                          <a:rPr kumimoji="1" lang="en-US" altLang="zh-CN" i="1" dirty="0">
                            <a:latin typeface="Cambria Math" panose="02040503050406030204" pitchFamily="18" charset="0"/>
                          </a:rPr>
                          <m:t>G</m:t>
                        </m:r>
                      </m:e>
                      <m:sup>
                        <m:r>
                          <a:rPr kumimoji="1" lang="en-US" altLang="zh-CN" b="0" i="1" dirty="0" smtClean="0">
                            <a:latin typeface="Cambria Math" panose="02040503050406030204" pitchFamily="18" charset="0"/>
                          </a:rPr>
                          <m:t>′</m:t>
                        </m:r>
                      </m:sup>
                    </m:sSup>
                  </m:oMath>
                </a14:m>
                <a:r>
                  <a:rPr kumimoji="1" lang="zh-CN" altLang="en-US" dirty="0"/>
                  <a:t>  </a:t>
                </a:r>
              </a:p>
            </p:txBody>
          </p:sp>
        </mc:Choice>
        <mc:Fallback xmlns="">
          <p:sp>
            <p:nvSpPr>
              <p:cNvPr id="12" name="文本框 11">
                <a:extLst>
                  <a:ext uri="{FF2B5EF4-FFF2-40B4-BE49-F238E27FC236}">
                    <a16:creationId xmlns:a16="http://schemas.microsoft.com/office/drawing/2014/main" id="{A5F88889-C34C-3747-85A7-F72F23E8B000}"/>
                  </a:ext>
                </a:extLst>
              </p:cNvPr>
              <p:cNvSpPr txBox="1">
                <a:spLocks noRot="1" noChangeAspect="1" noMove="1" noResize="1" noEditPoints="1" noAdjustHandles="1" noChangeArrowheads="1" noChangeShapeType="1" noTextEdit="1"/>
              </p:cNvSpPr>
              <p:nvPr/>
            </p:nvSpPr>
            <p:spPr>
              <a:xfrm>
                <a:off x="419695" y="1888517"/>
                <a:ext cx="2609255" cy="369332"/>
              </a:xfrm>
              <a:prstGeom prst="rect">
                <a:avLst/>
              </a:prstGeom>
              <a:blipFill>
                <a:blip r:embed="rId5"/>
                <a:stretch>
                  <a:fillRect l="-2427"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0DDA634-3B6F-4D49-8B19-2ABA422807D7}"/>
                  </a:ext>
                </a:extLst>
              </p:cNvPr>
              <p:cNvSpPr txBox="1"/>
              <p:nvPr/>
            </p:nvSpPr>
            <p:spPr>
              <a:xfrm>
                <a:off x="419694" y="3728499"/>
                <a:ext cx="2908489" cy="369332"/>
              </a:xfrm>
              <a:prstGeom prst="rect">
                <a:avLst/>
              </a:prstGeom>
              <a:noFill/>
            </p:spPr>
            <p:txBody>
              <a:bodyPr wrap="square" rtlCol="0">
                <a:spAutoFit/>
              </a:bodyPr>
              <a:lstStyle/>
              <a:p>
                <a:r>
                  <a:rPr kumimoji="1" lang="en-US" altLang="zh-CN" dirty="0"/>
                  <a:t>Recover</a:t>
                </a:r>
                <a:r>
                  <a:rPr kumimoji="1" lang="zh-CN" altLang="en-US" dirty="0"/>
                  <a:t> </a:t>
                </a:r>
                <a:r>
                  <a:rPr kumimoji="1" lang="en-US" altLang="zh-CN" dirty="0"/>
                  <a:t>communities</a:t>
                </a:r>
                <a:r>
                  <a:rPr kumimoji="1" lang="zh-CN" altLang="en-US" dirty="0"/>
                  <a:t> </a:t>
                </a:r>
                <a:r>
                  <a:rPr kumimoji="1" lang="en-US" altLang="zh-CN" dirty="0"/>
                  <a:t>over</a:t>
                </a:r>
                <a:r>
                  <a:rPr kumimoji="1" lang="zh-CN" altLang="en-US" dirty="0"/>
                  <a:t> </a:t>
                </a:r>
                <a14:m>
                  <m:oMath xmlns:m="http://schemas.openxmlformats.org/officeDocument/2006/math">
                    <m:r>
                      <m:rPr>
                        <m:sty m:val="p"/>
                      </m:rPr>
                      <a:rPr kumimoji="1" lang="en-US" altLang="zh-CN" i="1" dirty="0">
                        <a:latin typeface="Cambria Math" panose="02040503050406030204" pitchFamily="18" charset="0"/>
                      </a:rPr>
                      <m:t>G</m:t>
                    </m:r>
                  </m:oMath>
                </a14:m>
                <a:r>
                  <a:rPr kumimoji="1" lang="en-US" altLang="zh-CN" dirty="0"/>
                  <a:t>.</a:t>
                </a:r>
                <a:r>
                  <a:rPr kumimoji="1" lang="zh-CN" altLang="en-US" dirty="0"/>
                  <a:t>  </a:t>
                </a:r>
              </a:p>
            </p:txBody>
          </p:sp>
        </mc:Choice>
        <mc:Fallback xmlns="">
          <p:sp>
            <p:nvSpPr>
              <p:cNvPr id="13" name="文本框 12">
                <a:extLst>
                  <a:ext uri="{FF2B5EF4-FFF2-40B4-BE49-F238E27FC236}">
                    <a16:creationId xmlns:a16="http://schemas.microsoft.com/office/drawing/2014/main" id="{30DDA634-3B6F-4D49-8B19-2ABA422807D7}"/>
                  </a:ext>
                </a:extLst>
              </p:cNvPr>
              <p:cNvSpPr txBox="1">
                <a:spLocks noRot="1" noChangeAspect="1" noMove="1" noResize="1" noEditPoints="1" noAdjustHandles="1" noChangeArrowheads="1" noChangeShapeType="1" noTextEdit="1"/>
              </p:cNvSpPr>
              <p:nvPr/>
            </p:nvSpPr>
            <p:spPr>
              <a:xfrm>
                <a:off x="419694" y="3728499"/>
                <a:ext cx="2908489" cy="369332"/>
              </a:xfrm>
              <a:prstGeom prst="rect">
                <a:avLst/>
              </a:prstGeom>
              <a:blipFill>
                <a:blip r:embed="rId6"/>
                <a:stretch>
                  <a:fillRect l="-2174" t="-6667" r="-1304" b="-26667"/>
                </a:stretch>
              </a:blipFill>
            </p:spPr>
            <p:txBody>
              <a:bodyPr/>
              <a:lstStyle/>
              <a:p>
                <a:r>
                  <a:rPr lang="zh-CN" altLang="en-US">
                    <a:noFill/>
                  </a:rPr>
                  <a:t> </a:t>
                </a:r>
              </a:p>
            </p:txBody>
          </p:sp>
        </mc:Fallback>
      </mc:AlternateContent>
      <p:sp>
        <p:nvSpPr>
          <p:cNvPr id="4" name="下箭头 3">
            <a:extLst>
              <a:ext uri="{FF2B5EF4-FFF2-40B4-BE49-F238E27FC236}">
                <a16:creationId xmlns:a16="http://schemas.microsoft.com/office/drawing/2014/main" id="{D446BF49-5509-9843-A2F2-DB2A2B5D7B4F}"/>
              </a:ext>
            </a:extLst>
          </p:cNvPr>
          <p:cNvSpPr/>
          <p:nvPr/>
        </p:nvSpPr>
        <p:spPr>
          <a:xfrm>
            <a:off x="1179095" y="1500301"/>
            <a:ext cx="228600" cy="400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下箭头 13">
            <a:extLst>
              <a:ext uri="{FF2B5EF4-FFF2-40B4-BE49-F238E27FC236}">
                <a16:creationId xmlns:a16="http://schemas.microsoft.com/office/drawing/2014/main" id="{A326ACE0-B321-7D49-B1DE-ABD603ACB52D}"/>
              </a:ext>
            </a:extLst>
          </p:cNvPr>
          <p:cNvSpPr/>
          <p:nvPr/>
        </p:nvSpPr>
        <p:spPr>
          <a:xfrm>
            <a:off x="1179095" y="2300797"/>
            <a:ext cx="228600" cy="400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下箭头 14">
            <a:extLst>
              <a:ext uri="{FF2B5EF4-FFF2-40B4-BE49-F238E27FC236}">
                <a16:creationId xmlns:a16="http://schemas.microsoft.com/office/drawing/2014/main" id="{5EA83D1C-0745-6648-808C-3A48AB95245F}"/>
              </a:ext>
            </a:extLst>
          </p:cNvPr>
          <p:cNvSpPr/>
          <p:nvPr/>
        </p:nvSpPr>
        <p:spPr>
          <a:xfrm>
            <a:off x="1179095" y="3411652"/>
            <a:ext cx="228600" cy="400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9E3E1726-A897-CA47-AD85-60F5E00511AB}"/>
              </a:ext>
            </a:extLst>
          </p:cNvPr>
          <p:cNvPicPr>
            <a:picLocks noChangeAspect="1"/>
          </p:cNvPicPr>
          <p:nvPr/>
        </p:nvPicPr>
        <p:blipFill>
          <a:blip r:embed="rId7"/>
          <a:stretch>
            <a:fillRect/>
          </a:stretch>
        </p:blipFill>
        <p:spPr>
          <a:xfrm>
            <a:off x="3512378" y="1535919"/>
            <a:ext cx="5040477" cy="2281479"/>
          </a:xfrm>
          <a:prstGeom prst="rect">
            <a:avLst/>
          </a:prstGeom>
        </p:spPr>
      </p:pic>
    </p:spTree>
    <p:extLst>
      <p:ext uri="{BB962C8B-B14F-4D97-AF65-F5344CB8AC3E}">
        <p14:creationId xmlns:p14="http://schemas.microsoft.com/office/powerpoint/2010/main" val="409141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E2ADB356-BECE-D542-8FCB-DA20F193386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4B5E83A-7BF4-AB4A-A6CF-E9D9394A7EFD}" type="slidenum">
              <a:rPr kumimoji="0" lang="zh-CN" altLang="en-US" sz="1350"/>
              <a:pPr>
                <a:spcBef>
                  <a:spcPct val="0"/>
                </a:spcBef>
                <a:buFontTx/>
                <a:buNone/>
              </a:pPr>
              <a:t>36</a:t>
            </a:fld>
            <a:endParaRPr kumimoji="0" lang="zh-CN" altLang="en-US" sz="1350"/>
          </a:p>
        </p:txBody>
      </p:sp>
      <p:cxnSp>
        <p:nvCxnSpPr>
          <p:cNvPr id="5" name="直线连接符 4">
            <a:extLst>
              <a:ext uri="{FF2B5EF4-FFF2-40B4-BE49-F238E27FC236}">
                <a16:creationId xmlns:a16="http://schemas.microsoft.com/office/drawing/2014/main" id="{745C138D-D9B2-1A45-AC73-C416042E4140}"/>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01B14AA9-D512-4548-9A6B-1422FB6AF62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7" name="Rectangle 2">
            <a:extLst>
              <a:ext uri="{FF2B5EF4-FFF2-40B4-BE49-F238E27FC236}">
                <a16:creationId xmlns:a16="http://schemas.microsoft.com/office/drawing/2014/main" id="{2FE0625E-3AE0-F54C-9BF4-F49392113F92}"/>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kumimoji="1" lang="en-US" altLang="zh-CN" sz="2400" dirty="0">
                <a:latin typeface="宋体-简" panose="02010800040101010101" pitchFamily="2" charset="-122"/>
                <a:ea typeface="宋体-简" panose="02010800040101010101" pitchFamily="2" charset="-122"/>
              </a:rPr>
              <a:t>K-core</a:t>
            </a:r>
            <a:endParaRPr lang="en-US" altLang="zh-CN" sz="2400" dirty="0">
              <a:solidFill>
                <a:srgbClr val="FF0000"/>
              </a:solidFill>
              <a:ea typeface="宋体" charset="-122"/>
            </a:endParaRPr>
          </a:p>
        </p:txBody>
      </p:sp>
      <p:sp>
        <p:nvSpPr>
          <p:cNvPr id="3" name="文本框 2">
            <a:extLst>
              <a:ext uri="{FF2B5EF4-FFF2-40B4-BE49-F238E27FC236}">
                <a16:creationId xmlns:a16="http://schemas.microsoft.com/office/drawing/2014/main" id="{F028D638-B9A8-4447-8F1A-93626E2BDF28}"/>
              </a:ext>
            </a:extLst>
          </p:cNvPr>
          <p:cNvSpPr txBox="1"/>
          <p:nvPr/>
        </p:nvSpPr>
        <p:spPr>
          <a:xfrm>
            <a:off x="4114800" y="2117558"/>
            <a:ext cx="65" cy="276999"/>
          </a:xfrm>
          <a:prstGeom prst="rect">
            <a:avLst/>
          </a:prstGeom>
          <a:noFill/>
        </p:spPr>
        <p:txBody>
          <a:bodyPr wrap="none" lIns="0" tIns="0" rIns="0" bIns="0" rtlCol="0">
            <a:spAutoFit/>
          </a:bodyPr>
          <a:lstStyle/>
          <a:p>
            <a:endParaRPr kumimoji="1" lang="zh-CN" altLang="en-US" dirty="0"/>
          </a:p>
        </p:txBody>
      </p:sp>
      <p:sp>
        <p:nvSpPr>
          <p:cNvPr id="8" name="文本框 7">
            <a:extLst>
              <a:ext uri="{FF2B5EF4-FFF2-40B4-BE49-F238E27FC236}">
                <a16:creationId xmlns:a16="http://schemas.microsoft.com/office/drawing/2014/main" id="{22E76A43-A5A3-0D48-A490-57C89C8CBFDF}"/>
              </a:ext>
            </a:extLst>
          </p:cNvPr>
          <p:cNvSpPr txBox="1"/>
          <p:nvPr/>
        </p:nvSpPr>
        <p:spPr>
          <a:xfrm>
            <a:off x="419695" y="988221"/>
            <a:ext cx="2887579" cy="369332"/>
          </a:xfrm>
          <a:prstGeom prst="rect">
            <a:avLst/>
          </a:prstGeom>
          <a:noFill/>
        </p:spPr>
        <p:txBody>
          <a:bodyPr wrap="square" rtlCol="0">
            <a:spAutoFit/>
          </a:bodyPr>
          <a:lstStyle/>
          <a:p>
            <a:r>
              <a:rPr kumimoji="1" lang="en-US" altLang="zh-CN" dirty="0"/>
              <a:t>Finding</a:t>
            </a:r>
            <a:r>
              <a:rPr kumimoji="1" lang="zh-CN" altLang="en-US" dirty="0"/>
              <a:t> </a:t>
            </a:r>
            <a:r>
              <a:rPr kumimoji="1" lang="en-US" altLang="zh-CN" dirty="0"/>
              <a:t>k-core</a:t>
            </a:r>
            <a:r>
              <a:rPr kumimoji="1" lang="zh-CN" altLang="en-US" dirty="0"/>
              <a:t> </a:t>
            </a:r>
            <a:r>
              <a:rPr kumimoji="1" lang="en-US" altLang="zh-CN" dirty="0"/>
              <a:t>Subgraph</a:t>
            </a:r>
            <a:endParaRPr kumimoji="1" lang="zh-CN" altLang="en-US" dirty="0"/>
          </a:p>
        </p:txBody>
      </p:sp>
      <p:pic>
        <p:nvPicPr>
          <p:cNvPr id="10" name="图片 9">
            <a:extLst>
              <a:ext uri="{FF2B5EF4-FFF2-40B4-BE49-F238E27FC236}">
                <a16:creationId xmlns:a16="http://schemas.microsoft.com/office/drawing/2014/main" id="{41797029-650F-DA47-BA2B-901BEE7CF64D}"/>
              </a:ext>
            </a:extLst>
          </p:cNvPr>
          <p:cNvPicPr>
            <a:picLocks noChangeAspect="1"/>
          </p:cNvPicPr>
          <p:nvPr/>
        </p:nvPicPr>
        <p:blipFill>
          <a:blip r:embed="rId3"/>
          <a:stretch>
            <a:fillRect/>
          </a:stretch>
        </p:blipFill>
        <p:spPr>
          <a:xfrm>
            <a:off x="1409115" y="1488519"/>
            <a:ext cx="5411370" cy="2997418"/>
          </a:xfrm>
          <a:prstGeom prst="rect">
            <a:avLst/>
          </a:prstGeom>
        </p:spPr>
      </p:pic>
    </p:spTree>
    <p:extLst>
      <p:ext uri="{BB962C8B-B14F-4D97-AF65-F5344CB8AC3E}">
        <p14:creationId xmlns:p14="http://schemas.microsoft.com/office/powerpoint/2010/main" val="2904027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E2ADB356-BECE-D542-8FCB-DA20F193386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1pPr>
            <a:lvl2pPr marL="557213" indent="-214313">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2pPr>
            <a:lvl3pPr marL="857250" indent="-171450">
              <a:spcBef>
                <a:spcPct val="20000"/>
              </a:spcBef>
              <a:buFont typeface="Arial" panose="020B0604020202020204" pitchFamily="34" charset="0"/>
              <a:buChar char="•"/>
              <a:defRPr kumimoji="1" sz="1800">
                <a:solidFill>
                  <a:schemeClr val="tx1"/>
                </a:solidFill>
                <a:latin typeface="Calibri" panose="020F0502020204030204" pitchFamily="34" charset="0"/>
                <a:ea typeface="宋体" panose="02010600030101010101" pitchFamily="2" charset="-122"/>
              </a:defRPr>
            </a:lvl3pPr>
            <a:lvl4pPr marL="12001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4pPr>
            <a:lvl5pPr marL="1543050" indent="-171450">
              <a:spcBef>
                <a:spcPct val="20000"/>
              </a:spcBef>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kumimoji="1" sz="15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4B5E83A-7BF4-AB4A-A6CF-E9D9394A7EFD}" type="slidenum">
              <a:rPr kumimoji="0" lang="zh-CN" altLang="en-US" sz="1350"/>
              <a:pPr>
                <a:spcBef>
                  <a:spcPct val="0"/>
                </a:spcBef>
                <a:buFontTx/>
                <a:buNone/>
              </a:pPr>
              <a:t>37</a:t>
            </a:fld>
            <a:endParaRPr kumimoji="0" lang="zh-CN" altLang="en-US" sz="1350"/>
          </a:p>
        </p:txBody>
      </p:sp>
      <p:cxnSp>
        <p:nvCxnSpPr>
          <p:cNvPr id="5" name="直线连接符 4">
            <a:extLst>
              <a:ext uri="{FF2B5EF4-FFF2-40B4-BE49-F238E27FC236}">
                <a16:creationId xmlns:a16="http://schemas.microsoft.com/office/drawing/2014/main" id="{745C138D-D9B2-1A45-AC73-C416042E4140}"/>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01B14AA9-D512-4548-9A6B-1422FB6AF62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7" name="Rectangle 2">
            <a:extLst>
              <a:ext uri="{FF2B5EF4-FFF2-40B4-BE49-F238E27FC236}">
                <a16:creationId xmlns:a16="http://schemas.microsoft.com/office/drawing/2014/main" id="{2FE0625E-3AE0-F54C-9BF4-F49392113F92}"/>
              </a:ext>
            </a:extLst>
          </p:cNvPr>
          <p:cNvSpPr txBox="1">
            <a:spLocks noChangeArrowheads="1"/>
          </p:cNvSpPr>
          <p:nvPr/>
        </p:nvSpPr>
        <p:spPr>
          <a:xfrm>
            <a:off x="284194" y="71880"/>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kumimoji="1" lang="en-US" altLang="zh-CN" sz="2400" dirty="0">
                <a:latin typeface="宋体-简" panose="02010800040101010101" pitchFamily="2" charset="-122"/>
                <a:ea typeface="宋体-简" panose="02010800040101010101" pitchFamily="2" charset="-122"/>
              </a:rPr>
              <a:t>K-core</a:t>
            </a:r>
            <a:endParaRPr lang="en-US" altLang="zh-CN" sz="2400" dirty="0">
              <a:solidFill>
                <a:srgbClr val="FF0000"/>
              </a:solidFill>
              <a:ea typeface="宋体" charset="-122"/>
            </a:endParaRPr>
          </a:p>
        </p:txBody>
      </p:sp>
      <p:sp>
        <p:nvSpPr>
          <p:cNvPr id="3" name="文本框 2">
            <a:extLst>
              <a:ext uri="{FF2B5EF4-FFF2-40B4-BE49-F238E27FC236}">
                <a16:creationId xmlns:a16="http://schemas.microsoft.com/office/drawing/2014/main" id="{F028D638-B9A8-4447-8F1A-93626E2BDF28}"/>
              </a:ext>
            </a:extLst>
          </p:cNvPr>
          <p:cNvSpPr txBox="1"/>
          <p:nvPr/>
        </p:nvSpPr>
        <p:spPr>
          <a:xfrm>
            <a:off x="4114800" y="2117558"/>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BD45C2B-471D-3C49-AB36-FB27920D13D7}"/>
                  </a:ext>
                </a:extLst>
              </p:cNvPr>
              <p:cNvSpPr/>
              <p:nvPr/>
            </p:nvSpPr>
            <p:spPr>
              <a:xfrm>
                <a:off x="356536" y="881678"/>
                <a:ext cx="3034805" cy="369332"/>
              </a:xfrm>
              <a:prstGeom prst="rect">
                <a:avLst/>
              </a:prstGeom>
            </p:spPr>
            <p:txBody>
              <a:bodyPr wrap="none">
                <a:spAutoFit/>
              </a:bodyPr>
              <a:lstStyle/>
              <a:p>
                <a:r>
                  <a:rPr kumimoji="1" lang="en-US" altLang="zh-CN" dirty="0"/>
                  <a:t>Recover</a:t>
                </a:r>
                <a:r>
                  <a:rPr kumimoji="1" lang="zh-CN" altLang="en-US" dirty="0"/>
                  <a:t> </a:t>
                </a:r>
                <a:r>
                  <a:rPr kumimoji="1" lang="en-US" altLang="zh-CN" dirty="0"/>
                  <a:t>communities</a:t>
                </a:r>
                <a:r>
                  <a:rPr kumimoji="1" lang="zh-CN" altLang="en-US" dirty="0"/>
                  <a:t> </a:t>
                </a:r>
                <a:r>
                  <a:rPr kumimoji="1" lang="en-US" altLang="zh-CN" dirty="0"/>
                  <a:t>over</a:t>
                </a:r>
                <a:r>
                  <a:rPr kumimoji="1" lang="zh-CN" altLang="en-US" dirty="0"/>
                  <a:t> </a:t>
                </a:r>
                <a14:m>
                  <m:oMath xmlns:m="http://schemas.openxmlformats.org/officeDocument/2006/math">
                    <m:r>
                      <m:rPr>
                        <m:sty m:val="p"/>
                      </m:rPr>
                      <a:rPr kumimoji="1" lang="en-US" altLang="zh-CN" i="1" dirty="0">
                        <a:latin typeface="Cambria Math" panose="02040503050406030204" pitchFamily="18" charset="0"/>
                      </a:rPr>
                      <m:t>G</m:t>
                    </m:r>
                  </m:oMath>
                </a14:m>
                <a:r>
                  <a:rPr kumimoji="1" lang="en-US" altLang="zh-CN" dirty="0"/>
                  <a:t>.</a:t>
                </a:r>
                <a:r>
                  <a:rPr kumimoji="1" lang="zh-CN" altLang="en-US" dirty="0"/>
                  <a:t>  </a:t>
                </a:r>
              </a:p>
            </p:txBody>
          </p:sp>
        </mc:Choice>
        <mc:Fallback xmlns="">
          <p:sp>
            <p:nvSpPr>
              <p:cNvPr id="2" name="矩形 1">
                <a:extLst>
                  <a:ext uri="{FF2B5EF4-FFF2-40B4-BE49-F238E27FC236}">
                    <a16:creationId xmlns:a16="http://schemas.microsoft.com/office/drawing/2014/main" id="{4BD45C2B-471D-3C49-AB36-FB27920D13D7}"/>
                  </a:ext>
                </a:extLst>
              </p:cNvPr>
              <p:cNvSpPr>
                <a:spLocks noRot="1" noChangeAspect="1" noMove="1" noResize="1" noEditPoints="1" noAdjustHandles="1" noChangeArrowheads="1" noChangeShapeType="1" noTextEdit="1"/>
              </p:cNvSpPr>
              <p:nvPr/>
            </p:nvSpPr>
            <p:spPr>
              <a:xfrm>
                <a:off x="356536" y="881678"/>
                <a:ext cx="3034805" cy="369332"/>
              </a:xfrm>
              <a:prstGeom prst="rect">
                <a:avLst/>
              </a:prstGeom>
              <a:blipFill>
                <a:blip r:embed="rId3"/>
                <a:stretch>
                  <a:fillRect l="-1250" t="-6667" b="-2666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B59A86D5-2252-9D41-9995-03A38382D9B3}"/>
              </a:ext>
            </a:extLst>
          </p:cNvPr>
          <p:cNvPicPr>
            <a:picLocks noChangeAspect="1"/>
          </p:cNvPicPr>
          <p:nvPr/>
        </p:nvPicPr>
        <p:blipFill>
          <a:blip r:embed="rId4"/>
          <a:stretch>
            <a:fillRect/>
          </a:stretch>
        </p:blipFill>
        <p:spPr>
          <a:xfrm>
            <a:off x="2148556" y="1210896"/>
            <a:ext cx="4675438" cy="3556367"/>
          </a:xfrm>
          <a:prstGeom prst="rect">
            <a:avLst/>
          </a:prstGeom>
        </p:spPr>
      </p:pic>
    </p:spTree>
    <p:extLst>
      <p:ext uri="{BB962C8B-B14F-4D97-AF65-F5344CB8AC3E}">
        <p14:creationId xmlns:p14="http://schemas.microsoft.com/office/powerpoint/2010/main" val="1234649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0244" y="2359508"/>
            <a:ext cx="5666406" cy="1045158"/>
          </a:xfrm>
          <a:prstGeom prst="rect">
            <a:avLst/>
          </a:prstGeom>
          <a:noFill/>
        </p:spPr>
        <p:txBody>
          <a:bodyPr wrap="square" rtlCol="0">
            <a:spAutoFit/>
          </a:bodyPr>
          <a:lstStyle/>
          <a:p>
            <a:pPr algn="ctr">
              <a:lnSpc>
                <a:spcPct val="200000"/>
              </a:lnSpc>
            </a:pPr>
            <a:r>
              <a:rPr lang="en-US" altLang="ko-KR" sz="3600" dirty="0"/>
              <a:t>Community-Affiliation Graph</a:t>
            </a: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2</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pPr/>
              <a:t>38</a:t>
            </a:fld>
            <a:endParaRPr kumimoji="1" lang="zh-CN" altLang="en-US"/>
          </a:p>
        </p:txBody>
      </p:sp>
      <p:sp>
        <p:nvSpPr>
          <p:cNvPr id="4" name="文本框 3">
            <a:extLst>
              <a:ext uri="{FF2B5EF4-FFF2-40B4-BE49-F238E27FC236}">
                <a16:creationId xmlns:a16="http://schemas.microsoft.com/office/drawing/2014/main" id="{43FDCC00-9EE8-BE4B-A8A0-C948303F28BC}"/>
              </a:ext>
            </a:extLst>
          </p:cNvPr>
          <p:cNvSpPr txBox="1"/>
          <p:nvPr/>
        </p:nvSpPr>
        <p:spPr>
          <a:xfrm>
            <a:off x="2796988" y="3404666"/>
            <a:ext cx="3550024" cy="646331"/>
          </a:xfrm>
          <a:prstGeom prst="rect">
            <a:avLst/>
          </a:prstGeom>
          <a:noFill/>
        </p:spPr>
        <p:txBody>
          <a:bodyPr wrap="square" rtlCol="0">
            <a:spAutoFit/>
          </a:bodyPr>
          <a:lstStyle/>
          <a:p>
            <a:r>
              <a:rPr lang="en-US" altLang="zh-CN" dirty="0">
                <a:solidFill>
                  <a:srgbClr val="C00000"/>
                </a:solidFill>
              </a:rPr>
              <a:t>[Yang and </a:t>
            </a:r>
            <a:r>
              <a:rPr lang="en-US" altLang="zh-CN" dirty="0" err="1">
                <a:solidFill>
                  <a:srgbClr val="C00000"/>
                </a:solidFill>
              </a:rPr>
              <a:t>Leskovec</a:t>
            </a:r>
            <a:r>
              <a:rPr lang="en-US" altLang="zh-CN" dirty="0">
                <a:solidFill>
                  <a:srgbClr val="C00000"/>
                </a:solidFill>
              </a:rPr>
              <a:t>, WSDM 2013]</a:t>
            </a:r>
            <a:endParaRPr lang="en-US" altLang="ko-KR" dirty="0">
              <a:solidFill>
                <a:srgbClr val="C00000"/>
              </a:solidFill>
            </a:endParaRPr>
          </a:p>
          <a:p>
            <a:endParaRPr kumimoji="1" lang="zh-CN" altLang="en-US" dirty="0"/>
          </a:p>
        </p:txBody>
      </p:sp>
      <p:sp>
        <p:nvSpPr>
          <p:cNvPr id="8" name="文本框 7">
            <a:extLst>
              <a:ext uri="{FF2B5EF4-FFF2-40B4-BE49-F238E27FC236}">
                <a16:creationId xmlns:a16="http://schemas.microsoft.com/office/drawing/2014/main" id="{80C9FF7F-306C-4C46-B207-A1B2F89AD564}"/>
              </a:ext>
            </a:extLst>
          </p:cNvPr>
          <p:cNvSpPr txBox="1"/>
          <p:nvPr/>
        </p:nvSpPr>
        <p:spPr>
          <a:xfrm>
            <a:off x="2140794" y="4582597"/>
            <a:ext cx="5328397" cy="369332"/>
          </a:xfrm>
          <a:prstGeom prst="rect">
            <a:avLst/>
          </a:prstGeom>
          <a:noFill/>
        </p:spPr>
        <p:txBody>
          <a:bodyPr wrap="square" rtlCol="0">
            <a:spAutoFit/>
          </a:bodyPr>
          <a:lstStyle/>
          <a:p>
            <a:r>
              <a:rPr kumimoji="1" lang="en-US" altLang="zh-CN" dirty="0"/>
              <a:t>this part slides are from </a:t>
            </a:r>
            <a:r>
              <a:rPr lang="en-US" altLang="zh-CN" dirty="0">
                <a:latin typeface="Arial" pitchFamily="34" charset="0"/>
                <a:cs typeface="Arial" pitchFamily="34" charset="0"/>
                <a:hlinkClick r:id="rId2"/>
              </a:rPr>
              <a:t>http://www.mmds.org</a:t>
            </a:r>
            <a:r>
              <a:rPr lang="en-US" altLang="zh-CN" dirty="0">
                <a:latin typeface="Arial" pitchFamily="34" charset="0"/>
                <a:cs typeface="Arial" pitchFamily="34" charset="0"/>
              </a:rPr>
              <a:t> </a:t>
            </a:r>
            <a:endParaRPr kumimoji="1" lang="zh-CN" altLang="en-US" dirty="0"/>
          </a:p>
        </p:txBody>
      </p:sp>
    </p:spTree>
    <p:extLst>
      <p:ext uri="{BB962C8B-B14F-4D97-AF65-F5344CB8AC3E}">
        <p14:creationId xmlns:p14="http://schemas.microsoft.com/office/powerpoint/2010/main" val="2161883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1131576"/>
            <a:ext cx="7886700" cy="3263504"/>
          </a:xfrm>
        </p:spPr>
        <p:txBody>
          <a:bodyPr/>
          <a:lstStyle/>
          <a:p>
            <a:r>
              <a:rPr lang="en-US" b="1" dirty="0">
                <a:solidFill>
                  <a:srgbClr val="0000FF"/>
                </a:solidFill>
              </a:rPr>
              <a:t>1) </a:t>
            </a:r>
            <a:r>
              <a:rPr lang="en-US" b="1" dirty="0"/>
              <a:t>Given a model, we generate the network:</a:t>
            </a:r>
          </a:p>
          <a:p>
            <a:endParaRPr lang="en-US" b="1" dirty="0"/>
          </a:p>
          <a:p>
            <a:endParaRPr lang="en-US" b="1" dirty="0"/>
          </a:p>
          <a:p>
            <a:endParaRPr lang="en-US" b="1" dirty="0"/>
          </a:p>
          <a:p>
            <a:endParaRPr lang="en-US" b="1" dirty="0"/>
          </a:p>
          <a:p>
            <a:r>
              <a:rPr lang="en-US" b="1" dirty="0">
                <a:solidFill>
                  <a:srgbClr val="0000FF"/>
                </a:solidFill>
              </a:rPr>
              <a:t>2) </a:t>
            </a:r>
            <a:r>
              <a:rPr lang="en-US" b="1" dirty="0"/>
              <a:t>Given a network, find the “best” model</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sp>
        <p:nvSpPr>
          <p:cNvPr id="8" name="Right Arrow 7"/>
          <p:cNvSpPr/>
          <p:nvPr/>
        </p:nvSpPr>
        <p:spPr>
          <a:xfrm>
            <a:off x="4000500" y="1937713"/>
            <a:ext cx="1028700" cy="576893"/>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 name="Group 8"/>
          <p:cNvGrpSpPr/>
          <p:nvPr/>
        </p:nvGrpSpPr>
        <p:grpSpPr>
          <a:xfrm>
            <a:off x="5451634" y="1885956"/>
            <a:ext cx="2092166" cy="1021523"/>
            <a:chOff x="6545499" y="2819400"/>
            <a:chExt cx="1719507" cy="807482"/>
          </a:xfrm>
        </p:grpSpPr>
        <p:cxnSp>
          <p:nvCxnSpPr>
            <p:cNvPr id="10" name="Straight Connector 9"/>
            <p:cNvCxnSpPr>
              <a:stCxn id="27" idx="0"/>
              <a:endCxn id="26"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1" name="Group 10"/>
            <p:cNvGrpSpPr/>
            <p:nvPr/>
          </p:nvGrpSpPr>
          <p:grpSpPr>
            <a:xfrm>
              <a:off x="6545499" y="2819400"/>
              <a:ext cx="1719507" cy="807482"/>
              <a:chOff x="1910443" y="2875082"/>
              <a:chExt cx="2477293" cy="1237846"/>
            </a:xfrm>
          </p:grpSpPr>
          <p:cxnSp>
            <p:nvCxnSpPr>
              <p:cNvPr id="12" name="Straight Connector 11"/>
              <p:cNvCxnSpPr>
                <a:stCxn id="21" idx="5"/>
                <a:endCxn id="20"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7"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endCxn id="24"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a:stCxn id="23" idx="5"/>
                <a:endCxn id="25"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p:cNvCxnSpPr>
                <a:endCxn id="23"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20" name="Oval 19"/>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C</a:t>
                </a:r>
              </a:p>
            </p:txBody>
          </p:sp>
          <p:sp>
            <p:nvSpPr>
              <p:cNvPr id="21" name="Oval 20"/>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A</a:t>
                </a:r>
              </a:p>
            </p:txBody>
          </p:sp>
          <p:sp>
            <p:nvSpPr>
              <p:cNvPr id="22" name="Oval 21"/>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B</a:t>
                </a:r>
              </a:p>
            </p:txBody>
          </p:sp>
          <p:sp>
            <p:nvSpPr>
              <p:cNvPr id="23" name="Oval 22"/>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D</a:t>
                </a:r>
              </a:p>
            </p:txBody>
          </p:sp>
          <p:sp>
            <p:nvSpPr>
              <p:cNvPr id="24" name="Oval 23"/>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E</a:t>
                </a:r>
              </a:p>
            </p:txBody>
          </p:sp>
          <p:sp>
            <p:nvSpPr>
              <p:cNvPr id="25" name="Oval 24"/>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H</a:t>
                </a:r>
              </a:p>
            </p:txBody>
          </p:sp>
          <p:sp>
            <p:nvSpPr>
              <p:cNvPr id="26" name="Oval 25"/>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F</a:t>
                </a:r>
              </a:p>
            </p:txBody>
          </p:sp>
          <p:sp>
            <p:nvSpPr>
              <p:cNvPr id="27" name="Oval 26"/>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G</a:t>
                </a:r>
              </a:p>
            </p:txBody>
          </p:sp>
        </p:grpSp>
      </p:grpSp>
      <p:grpSp>
        <p:nvGrpSpPr>
          <p:cNvPr id="30" name="Group 29"/>
          <p:cNvGrpSpPr/>
          <p:nvPr/>
        </p:nvGrpSpPr>
        <p:grpSpPr>
          <a:xfrm>
            <a:off x="1606034" y="3594337"/>
            <a:ext cx="2092166" cy="1021523"/>
            <a:chOff x="6545499" y="2819400"/>
            <a:chExt cx="1719507" cy="807482"/>
          </a:xfrm>
        </p:grpSpPr>
        <p:cxnSp>
          <p:nvCxnSpPr>
            <p:cNvPr id="31" name="Straight Connector 30"/>
            <p:cNvCxnSpPr>
              <a:stCxn id="48" idx="0"/>
              <a:endCxn id="47"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32" name="Group 31"/>
            <p:cNvGrpSpPr/>
            <p:nvPr/>
          </p:nvGrpSpPr>
          <p:grpSpPr>
            <a:xfrm>
              <a:off x="6545499" y="2819400"/>
              <a:ext cx="1719507" cy="807482"/>
              <a:chOff x="1910443" y="2875082"/>
              <a:chExt cx="2477293" cy="1237846"/>
            </a:xfrm>
          </p:grpSpPr>
          <p:cxnSp>
            <p:nvCxnSpPr>
              <p:cNvPr id="33" name="Straight Connector 32"/>
              <p:cNvCxnSpPr>
                <a:stCxn id="42" idx="5"/>
                <a:endCxn id="41"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p:cNvCxnSpPr>
                <a:endCxn id="48"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p:cNvCxnSpPr>
                <a:endCxn id="45"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a:stCxn id="44" idx="5"/>
                <a:endCxn id="46"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p:cNvCxnSpPr>
                <a:endCxn id="44"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41" name="Oval 40"/>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C</a:t>
                </a:r>
              </a:p>
            </p:txBody>
          </p:sp>
          <p:sp>
            <p:nvSpPr>
              <p:cNvPr id="42" name="Oval 41"/>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A</a:t>
                </a:r>
              </a:p>
            </p:txBody>
          </p:sp>
          <p:sp>
            <p:nvSpPr>
              <p:cNvPr id="43" name="Oval 42"/>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B</a:t>
                </a:r>
              </a:p>
            </p:txBody>
          </p:sp>
          <p:sp>
            <p:nvSpPr>
              <p:cNvPr id="44" name="Oval 43"/>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D</a:t>
                </a:r>
              </a:p>
            </p:txBody>
          </p:sp>
          <p:sp>
            <p:nvSpPr>
              <p:cNvPr id="45" name="Oval 44"/>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E</a:t>
                </a:r>
              </a:p>
            </p:txBody>
          </p:sp>
          <p:sp>
            <p:nvSpPr>
              <p:cNvPr id="46" name="Oval 45"/>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H</a:t>
                </a:r>
              </a:p>
            </p:txBody>
          </p:sp>
          <p:sp>
            <p:nvSpPr>
              <p:cNvPr id="47" name="Oval 46"/>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F</a:t>
                </a:r>
              </a:p>
            </p:txBody>
          </p:sp>
          <p:sp>
            <p:nvSpPr>
              <p:cNvPr id="48" name="Oval 47"/>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G</a:t>
                </a:r>
              </a:p>
            </p:txBody>
          </p:sp>
        </p:grpSp>
      </p:grpSp>
      <p:sp>
        <p:nvSpPr>
          <p:cNvPr id="49" name="Right Arrow 48"/>
          <p:cNvSpPr/>
          <p:nvPr/>
        </p:nvSpPr>
        <p:spPr>
          <a:xfrm>
            <a:off x="4000500" y="3880807"/>
            <a:ext cx="1028700" cy="576893"/>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Cloud 52"/>
          <p:cNvSpPr/>
          <p:nvPr/>
        </p:nvSpPr>
        <p:spPr>
          <a:xfrm>
            <a:off x="1740037" y="1735460"/>
            <a:ext cx="1812250" cy="120015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1500" b="1" dirty="0">
                <a:solidFill>
                  <a:srgbClr val="D60093"/>
                </a:solidFill>
              </a:rPr>
              <a:t>Generative model for networks</a:t>
            </a:r>
          </a:p>
        </p:txBody>
      </p:sp>
      <p:sp>
        <p:nvSpPr>
          <p:cNvPr id="54" name="Cloud 53"/>
          <p:cNvSpPr/>
          <p:nvPr/>
        </p:nvSpPr>
        <p:spPr>
          <a:xfrm>
            <a:off x="5489184" y="3630127"/>
            <a:ext cx="1812250" cy="120015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1500" b="1" dirty="0">
                <a:solidFill>
                  <a:srgbClr val="D60093"/>
                </a:solidFill>
              </a:rPr>
              <a:t>Generative model for networks</a:t>
            </a:r>
          </a:p>
        </p:txBody>
      </p:sp>
      <p:cxnSp>
        <p:nvCxnSpPr>
          <p:cNvPr id="50" name="直线连接符 49">
            <a:extLst>
              <a:ext uri="{FF2B5EF4-FFF2-40B4-BE49-F238E27FC236}">
                <a16:creationId xmlns:a16="http://schemas.microsoft.com/office/drawing/2014/main" id="{0E38D17F-D58D-884E-BD44-2C700FBF160B}"/>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51" name="矩形 50">
            <a:extLst>
              <a:ext uri="{FF2B5EF4-FFF2-40B4-BE49-F238E27FC236}">
                <a16:creationId xmlns:a16="http://schemas.microsoft.com/office/drawing/2014/main" id="{3D539CA3-34BD-5B43-81A8-2FAE4874A2CA}"/>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2" name="Rectangle 2">
            <a:extLst>
              <a:ext uri="{FF2B5EF4-FFF2-40B4-BE49-F238E27FC236}">
                <a16:creationId xmlns:a16="http://schemas.microsoft.com/office/drawing/2014/main" id="{A8096D14-AF77-DB44-8210-11951CFFE9C7}"/>
              </a:ext>
            </a:extLst>
          </p:cNvPr>
          <p:cNvSpPr txBox="1">
            <a:spLocks noChangeArrowheads="1"/>
          </p:cNvSpPr>
          <p:nvPr/>
        </p:nvSpPr>
        <p:spPr>
          <a:xfrm>
            <a:off x="403784" y="6816"/>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kumimoji="1" lang="en-US" altLang="zh-CN" sz="2400" dirty="0">
                <a:latin typeface="宋体-简" panose="02010800040101010101" pitchFamily="2" charset="-122"/>
                <a:ea typeface="宋体-简" panose="02010800040101010101" pitchFamily="2" charset="-122"/>
              </a:rPr>
              <a:t>Motivation</a:t>
            </a:r>
            <a:endParaRPr lang="en-US" altLang="zh-CN" sz="2400" dirty="0">
              <a:solidFill>
                <a:srgbClr val="FF0000"/>
              </a:solidFill>
              <a:ea typeface="宋体" charset="-122"/>
            </a:endParaRPr>
          </a:p>
        </p:txBody>
      </p:sp>
    </p:spTree>
    <p:extLst>
      <p:ext uri="{BB962C8B-B14F-4D97-AF65-F5344CB8AC3E}">
        <p14:creationId xmlns:p14="http://schemas.microsoft.com/office/powerpoint/2010/main" val="124855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0244" y="2359508"/>
            <a:ext cx="5666406" cy="1993046"/>
          </a:xfrm>
          <a:prstGeom prst="rect">
            <a:avLst/>
          </a:prstGeom>
          <a:noFill/>
        </p:spPr>
        <p:txBody>
          <a:bodyPr wrap="square" rtlCol="0">
            <a:spAutoFit/>
          </a:bodyPr>
          <a:lstStyle/>
          <a:p>
            <a:pPr algn="ctr">
              <a:lnSpc>
                <a:spcPct val="200000"/>
              </a:lnSpc>
            </a:pPr>
            <a:r>
              <a:rPr kumimoji="1" lang="en-US" altLang="zh-CN" sz="3300" b="1" dirty="0">
                <a:solidFill>
                  <a:srgbClr val="C00000"/>
                </a:solidFill>
                <a:latin typeface="宋体-简" panose="02010800040101010101" pitchFamily="2" charset="-122"/>
                <a:ea typeface="宋体-简" panose="02010800040101010101" pitchFamily="2" charset="-122"/>
              </a:rPr>
              <a:t>Community</a:t>
            </a:r>
            <a:r>
              <a:rPr kumimoji="1" lang="zh-CN" altLang="en-US" sz="3300" b="1" dirty="0">
                <a:solidFill>
                  <a:srgbClr val="C00000"/>
                </a:solidFill>
                <a:latin typeface="宋体-简" panose="02010800040101010101" pitchFamily="2" charset="-122"/>
                <a:ea typeface="宋体-简" panose="02010800040101010101" pitchFamily="2" charset="-122"/>
              </a:rPr>
              <a:t> </a:t>
            </a:r>
            <a:r>
              <a:rPr kumimoji="1" lang="en-US" altLang="zh-CN" sz="3300" b="1" dirty="0">
                <a:solidFill>
                  <a:srgbClr val="C00000"/>
                </a:solidFill>
                <a:latin typeface="宋体-简" panose="02010800040101010101" pitchFamily="2" charset="-122"/>
                <a:ea typeface="宋体-简" panose="02010800040101010101" pitchFamily="2" charset="-122"/>
              </a:rPr>
              <a:t>Detection Algorithms</a:t>
            </a: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1</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pPr/>
              <a:t>4</a:t>
            </a:fld>
            <a:endParaRPr kumimoji="1"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8765" y="1144092"/>
            <a:ext cx="7605526" cy="3943351"/>
          </a:xfrm>
        </p:spPr>
        <p:txBody>
          <a:bodyPr/>
          <a:lstStyle/>
          <a:p>
            <a:r>
              <a:rPr lang="en-US" b="1" dirty="0"/>
              <a:t>Goal:</a:t>
            </a:r>
            <a:r>
              <a:rPr lang="en-US" dirty="0"/>
              <a:t> </a:t>
            </a:r>
            <a:r>
              <a:rPr lang="en-US" b="1" dirty="0">
                <a:solidFill>
                  <a:srgbClr val="0000FF"/>
                </a:solidFill>
              </a:rPr>
              <a:t>Define a model that can generate networks</a:t>
            </a:r>
          </a:p>
          <a:p>
            <a:pPr lvl="1"/>
            <a:r>
              <a:rPr lang="en-US" dirty="0"/>
              <a:t>The model will have a set of “parameters” that we will later want to estimate (and detect communities)</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b="1" dirty="0">
                <a:solidFill>
                  <a:srgbClr val="FF0066"/>
                </a:solidFill>
              </a:rPr>
              <a:t>Q: </a:t>
            </a:r>
            <a:r>
              <a:rPr lang="en-US" b="1" dirty="0"/>
              <a:t>Given a set of nodes, how do communities “generate” edges of the network?</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40</a:t>
            </a:fld>
            <a:endParaRPr lang="en-US"/>
          </a:p>
        </p:txBody>
      </p:sp>
      <p:sp>
        <p:nvSpPr>
          <p:cNvPr id="7" name="Right Arrow 6"/>
          <p:cNvSpPr/>
          <p:nvPr/>
        </p:nvSpPr>
        <p:spPr>
          <a:xfrm>
            <a:off x="3775528" y="2571750"/>
            <a:ext cx="1028700" cy="576893"/>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 name="Group 7"/>
          <p:cNvGrpSpPr/>
          <p:nvPr/>
        </p:nvGrpSpPr>
        <p:grpSpPr>
          <a:xfrm>
            <a:off x="5114549" y="2571750"/>
            <a:ext cx="2092166" cy="1021523"/>
            <a:chOff x="6545499" y="2819400"/>
            <a:chExt cx="1719507" cy="807482"/>
          </a:xfrm>
        </p:grpSpPr>
        <p:cxnSp>
          <p:nvCxnSpPr>
            <p:cNvPr id="9" name="Straight Connector 8"/>
            <p:cNvCxnSpPr>
              <a:stCxn id="26" idx="0"/>
              <a:endCxn id="25"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6545499" y="2819400"/>
              <a:ext cx="1719507" cy="807482"/>
              <a:chOff x="1910443" y="2875082"/>
              <a:chExt cx="2477293" cy="1237846"/>
            </a:xfrm>
          </p:grpSpPr>
          <p:cxnSp>
            <p:nvCxnSpPr>
              <p:cNvPr id="11" name="Straight Connector 10"/>
              <p:cNvCxnSpPr>
                <a:stCxn id="20" idx="5"/>
                <a:endCxn id="19"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C</a:t>
                </a:r>
              </a:p>
            </p:txBody>
          </p:sp>
          <p:sp>
            <p:nvSpPr>
              <p:cNvPr id="20" name="Oval 19"/>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A</a:t>
                </a:r>
              </a:p>
            </p:txBody>
          </p:sp>
          <p:sp>
            <p:nvSpPr>
              <p:cNvPr id="21" name="Oval 20"/>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B</a:t>
                </a:r>
              </a:p>
            </p:txBody>
          </p:sp>
          <p:sp>
            <p:nvSpPr>
              <p:cNvPr id="22" name="Oval 21"/>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D</a:t>
                </a:r>
              </a:p>
            </p:txBody>
          </p:sp>
          <p:sp>
            <p:nvSpPr>
              <p:cNvPr id="23" name="Oval 22"/>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E</a:t>
                </a:r>
              </a:p>
            </p:txBody>
          </p:sp>
          <p:sp>
            <p:nvSpPr>
              <p:cNvPr id="24" name="Oval 23"/>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H</a:t>
                </a:r>
              </a:p>
            </p:txBody>
          </p:sp>
          <p:sp>
            <p:nvSpPr>
              <p:cNvPr id="25" name="Oval 24"/>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F</a:t>
                </a:r>
              </a:p>
            </p:txBody>
          </p:sp>
          <p:sp>
            <p:nvSpPr>
              <p:cNvPr id="26" name="Oval 25"/>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G</a:t>
                </a:r>
              </a:p>
            </p:txBody>
          </p:sp>
        </p:grpSp>
      </p:grpSp>
      <p:sp>
        <p:nvSpPr>
          <p:cNvPr id="27" name="Cloud 26"/>
          <p:cNvSpPr/>
          <p:nvPr/>
        </p:nvSpPr>
        <p:spPr>
          <a:xfrm>
            <a:off x="1652957" y="2327776"/>
            <a:ext cx="1812250" cy="120015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1500" b="1" dirty="0">
                <a:solidFill>
                  <a:srgbClr val="D60093"/>
                </a:solidFill>
              </a:rPr>
              <a:t>Generative model for networks</a:t>
            </a:r>
          </a:p>
        </p:txBody>
      </p:sp>
      <p:cxnSp>
        <p:nvCxnSpPr>
          <p:cNvPr id="28" name="直线连接符 27">
            <a:extLst>
              <a:ext uri="{FF2B5EF4-FFF2-40B4-BE49-F238E27FC236}">
                <a16:creationId xmlns:a16="http://schemas.microsoft.com/office/drawing/2014/main" id="{E59D7867-4081-3D4B-8746-79A7095042EA}"/>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9" name="矩形 28">
            <a:extLst>
              <a:ext uri="{FF2B5EF4-FFF2-40B4-BE49-F238E27FC236}">
                <a16:creationId xmlns:a16="http://schemas.microsoft.com/office/drawing/2014/main" id="{DDCD8FA9-B54D-AB4F-A06A-E14D7426C3A6}"/>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30" name="Rectangle 2">
            <a:extLst>
              <a:ext uri="{FF2B5EF4-FFF2-40B4-BE49-F238E27FC236}">
                <a16:creationId xmlns:a16="http://schemas.microsoft.com/office/drawing/2014/main" id="{89A52E3F-1126-2149-A168-10FAD77CF43C}"/>
              </a:ext>
            </a:extLst>
          </p:cNvPr>
          <p:cNvSpPr txBox="1">
            <a:spLocks noChangeArrowheads="1"/>
          </p:cNvSpPr>
          <p:nvPr/>
        </p:nvSpPr>
        <p:spPr>
          <a:xfrm>
            <a:off x="403784" y="6816"/>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ea typeface="宋体" charset="-122"/>
              </a:rPr>
              <a:t>Models</a:t>
            </a:r>
            <a:r>
              <a:rPr lang="zh-CN" altLang="en-US" sz="2400" dirty="0">
                <a:ea typeface="宋体" charset="-122"/>
              </a:rPr>
              <a:t> </a:t>
            </a:r>
            <a:r>
              <a:rPr lang="en-US" altLang="zh-CN" sz="2400" dirty="0">
                <a:ea typeface="宋体" charset="-122"/>
              </a:rPr>
              <a:t>of</a:t>
            </a:r>
            <a:r>
              <a:rPr lang="zh-CN" altLang="en-US" sz="2400" dirty="0">
                <a:ea typeface="宋体" charset="-122"/>
              </a:rPr>
              <a:t> </a:t>
            </a:r>
            <a:r>
              <a:rPr lang="en-US" altLang="zh-CN" sz="2400" dirty="0">
                <a:ea typeface="宋体" charset="-122"/>
              </a:rPr>
              <a:t>Networks</a:t>
            </a:r>
          </a:p>
        </p:txBody>
      </p:sp>
    </p:spTree>
    <p:extLst>
      <p:ext uri="{BB962C8B-B14F-4D97-AF65-F5344CB8AC3E}">
        <p14:creationId xmlns:p14="http://schemas.microsoft.com/office/powerpoint/2010/main" val="14059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10650" y="1380474"/>
            <a:ext cx="2299889" cy="778190"/>
            <a:chOff x="1690200" y="1840631"/>
            <a:chExt cx="3066518" cy="1037587"/>
          </a:xfrm>
        </p:grpSpPr>
        <p:cxnSp>
          <p:nvCxnSpPr>
            <p:cNvPr id="248" name="Straight Connector 247"/>
            <p:cNvCxnSpPr>
              <a:stCxn id="256" idx="7"/>
            </p:cNvCxnSpPr>
            <p:nvPr/>
          </p:nvCxnSpPr>
          <p:spPr>
            <a:xfrm flipV="1">
              <a:off x="1690200" y="1840631"/>
              <a:ext cx="885187"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57" idx="7"/>
            </p:cNvCxnSpPr>
            <p:nvPr/>
          </p:nvCxnSpPr>
          <p:spPr>
            <a:xfrm flipV="1">
              <a:off x="1978232" y="1840631"/>
              <a:ext cx="597155"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58" idx="0"/>
            </p:cNvCxnSpPr>
            <p:nvPr/>
          </p:nvCxnSpPr>
          <p:spPr>
            <a:xfrm flipV="1">
              <a:off x="2215347" y="1840631"/>
              <a:ext cx="360040"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259" idx="0"/>
            </p:cNvCxnSpPr>
            <p:nvPr/>
          </p:nvCxnSpPr>
          <p:spPr>
            <a:xfrm flipV="1">
              <a:off x="2503379" y="1840631"/>
              <a:ext cx="72008"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61" idx="0"/>
            </p:cNvCxnSpPr>
            <p:nvPr/>
          </p:nvCxnSpPr>
          <p:spPr>
            <a:xfrm flipH="1" flipV="1">
              <a:off x="2575387" y="1840631"/>
              <a:ext cx="216024"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62" idx="1"/>
            </p:cNvCxnSpPr>
            <p:nvPr/>
          </p:nvCxnSpPr>
          <p:spPr>
            <a:xfrm flipH="1" flipV="1">
              <a:off x="2575387" y="1840631"/>
              <a:ext cx="453139"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3" idx="1"/>
            </p:cNvCxnSpPr>
            <p:nvPr/>
          </p:nvCxnSpPr>
          <p:spPr>
            <a:xfrm flipH="1" flipV="1">
              <a:off x="2575387" y="1840631"/>
              <a:ext cx="741171"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4" idx="1"/>
            </p:cNvCxnSpPr>
            <p:nvPr/>
          </p:nvCxnSpPr>
          <p:spPr>
            <a:xfrm flipH="1" flipV="1">
              <a:off x="2575387" y="1840631"/>
              <a:ext cx="1029203"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61" idx="7"/>
            </p:cNvCxnSpPr>
            <p:nvPr/>
          </p:nvCxnSpPr>
          <p:spPr>
            <a:xfrm flipV="1">
              <a:off x="2842328" y="1840631"/>
              <a:ext cx="741171"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62" idx="0"/>
            </p:cNvCxnSpPr>
            <p:nvPr/>
          </p:nvCxnSpPr>
          <p:spPr>
            <a:xfrm flipV="1">
              <a:off x="3079443" y="1840631"/>
              <a:ext cx="504056"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3" idx="0"/>
            </p:cNvCxnSpPr>
            <p:nvPr/>
          </p:nvCxnSpPr>
          <p:spPr>
            <a:xfrm flipV="1">
              <a:off x="3367475" y="1840631"/>
              <a:ext cx="216024"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64" idx="0"/>
            </p:cNvCxnSpPr>
            <p:nvPr/>
          </p:nvCxnSpPr>
          <p:spPr>
            <a:xfrm flipH="1" flipV="1">
              <a:off x="3583499" y="1840631"/>
              <a:ext cx="72008"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60" idx="1"/>
            </p:cNvCxnSpPr>
            <p:nvPr/>
          </p:nvCxnSpPr>
          <p:spPr>
            <a:xfrm flipH="1" flipV="1">
              <a:off x="3583499" y="1840631"/>
              <a:ext cx="309123"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5" idx="1"/>
            </p:cNvCxnSpPr>
            <p:nvPr/>
          </p:nvCxnSpPr>
          <p:spPr>
            <a:xfrm flipH="1" flipV="1">
              <a:off x="3583499" y="1840631"/>
              <a:ext cx="597155"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66" idx="1"/>
            </p:cNvCxnSpPr>
            <p:nvPr/>
          </p:nvCxnSpPr>
          <p:spPr>
            <a:xfrm flipH="1" flipV="1">
              <a:off x="3583499" y="1840631"/>
              <a:ext cx="885187"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67" idx="1"/>
            </p:cNvCxnSpPr>
            <p:nvPr/>
          </p:nvCxnSpPr>
          <p:spPr>
            <a:xfrm flipH="1" flipV="1">
              <a:off x="3583499" y="1840631"/>
              <a:ext cx="1173219"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3" name="내용 개체 틀 2"/>
          <p:cNvSpPr>
            <a:spLocks noGrp="1"/>
          </p:cNvSpPr>
          <p:nvPr>
            <p:ph idx="1"/>
          </p:nvPr>
        </p:nvSpPr>
        <p:spPr>
          <a:xfrm>
            <a:off x="1485900" y="2686050"/>
            <a:ext cx="6515100" cy="2457450"/>
          </a:xfrm>
        </p:spPr>
        <p:txBody>
          <a:bodyPr>
            <a:normAutofit/>
          </a:bodyPr>
          <a:lstStyle/>
          <a:p>
            <a:r>
              <a:rPr lang="en-US" altLang="ko-KR" b="1" dirty="0">
                <a:solidFill>
                  <a:srgbClr val="0000FF"/>
                </a:solidFill>
              </a:rPr>
              <a:t>Generative model B</a:t>
            </a:r>
            <a:r>
              <a:rPr lang="en-US" altLang="ko-KR" dirty="0">
                <a:solidFill>
                  <a:srgbClr val="0000FF"/>
                </a:solidFill>
              </a:rPr>
              <a:t>(</a:t>
            </a:r>
            <a:r>
              <a:rPr lang="en-US" altLang="ko-KR" b="1" i="1" dirty="0">
                <a:solidFill>
                  <a:srgbClr val="0000FF"/>
                </a:solidFill>
              </a:rPr>
              <a:t>V, C, M</a:t>
            </a:r>
            <a:r>
              <a:rPr lang="en-US" altLang="ko-KR" b="1" dirty="0">
                <a:solidFill>
                  <a:srgbClr val="0000FF"/>
                </a:solidFill>
              </a:rPr>
              <a:t>, {</a:t>
            </a:r>
            <a:r>
              <a:rPr lang="en-US" altLang="ko-KR" b="1" i="1" dirty="0">
                <a:solidFill>
                  <a:srgbClr val="0000FF"/>
                </a:solidFill>
                <a:latin typeface="Times New Roman" pitchFamily="18" charset="0"/>
                <a:cs typeface="Times New Roman" pitchFamily="18" charset="0"/>
              </a:rPr>
              <a:t>p</a:t>
            </a:r>
            <a:r>
              <a:rPr lang="en-US" altLang="ko-KR" b="1" i="1" baseline="-25000" dirty="0">
                <a:solidFill>
                  <a:srgbClr val="0000FF"/>
                </a:solidFill>
                <a:latin typeface="Times New Roman" pitchFamily="18" charset="0"/>
                <a:cs typeface="Times New Roman" pitchFamily="18" charset="0"/>
              </a:rPr>
              <a:t>c</a:t>
            </a:r>
            <a:r>
              <a:rPr lang="en-US" altLang="ko-KR" b="1" dirty="0">
                <a:solidFill>
                  <a:srgbClr val="0000FF"/>
                </a:solidFill>
              </a:rPr>
              <a:t>}</a:t>
            </a:r>
            <a:r>
              <a:rPr lang="en-US" altLang="ko-KR" dirty="0">
                <a:solidFill>
                  <a:srgbClr val="0000FF"/>
                </a:solidFill>
              </a:rPr>
              <a:t>) </a:t>
            </a:r>
            <a:r>
              <a:rPr lang="en-US" altLang="ko-KR" b="1" dirty="0">
                <a:solidFill>
                  <a:srgbClr val="0000FF"/>
                </a:solidFill>
              </a:rPr>
              <a:t>for graphs:</a:t>
            </a:r>
          </a:p>
          <a:p>
            <a:pPr lvl="1"/>
            <a:r>
              <a:rPr lang="en-US" altLang="ko-KR" dirty="0"/>
              <a:t>Nodes </a:t>
            </a:r>
            <a:r>
              <a:rPr lang="en-US" altLang="ko-KR" b="1" dirty="0"/>
              <a:t>V</a:t>
            </a:r>
            <a:r>
              <a:rPr lang="en-US" altLang="ko-KR" dirty="0"/>
              <a:t>, Communities </a:t>
            </a:r>
            <a:r>
              <a:rPr lang="en-US" altLang="ko-KR" b="1" dirty="0"/>
              <a:t>C</a:t>
            </a:r>
            <a:r>
              <a:rPr lang="en-US" altLang="ko-KR" dirty="0"/>
              <a:t>, Memberships </a:t>
            </a:r>
            <a:r>
              <a:rPr lang="en-US" altLang="ko-KR" b="1" dirty="0"/>
              <a:t>M</a:t>
            </a:r>
          </a:p>
          <a:p>
            <a:pPr lvl="1"/>
            <a:r>
              <a:rPr lang="en-US" altLang="ko-KR" dirty="0"/>
              <a:t>Each community </a:t>
            </a:r>
            <a:r>
              <a:rPr lang="en-US" altLang="ko-KR" b="1" dirty="0"/>
              <a:t>c</a:t>
            </a:r>
            <a:r>
              <a:rPr lang="en-US" altLang="ko-KR" dirty="0"/>
              <a:t> has a single probability </a:t>
            </a:r>
            <a:r>
              <a:rPr lang="en-US" b="1" dirty="0"/>
              <a:t>p</a:t>
            </a:r>
            <a:r>
              <a:rPr lang="en-US" b="1" baseline="-25000" dirty="0"/>
              <a:t>c</a:t>
            </a:r>
          </a:p>
          <a:p>
            <a:pPr lvl="8"/>
            <a:endParaRPr lang="en-US" altLang="ko-KR" dirty="0"/>
          </a:p>
          <a:p>
            <a:pPr lvl="1"/>
            <a:r>
              <a:rPr lang="en-US" altLang="ko-KR" dirty="0"/>
              <a:t>Later we fit the model to networks to detect communities</a:t>
            </a:r>
            <a:endParaRPr lang="ko-KR" altLang="en-US" dirty="0"/>
          </a:p>
        </p:txBody>
      </p:sp>
      <p:sp>
        <p:nvSpPr>
          <p:cNvPr id="5" name="슬라이드 번호 개체 틀 4"/>
          <p:cNvSpPr>
            <a:spLocks noGrp="1"/>
          </p:cNvSpPr>
          <p:nvPr>
            <p:ph type="sldNum" sz="quarter" idx="12"/>
          </p:nvPr>
        </p:nvSpPr>
        <p:spPr/>
        <p:txBody>
          <a:bodyPr/>
          <a:lstStyle/>
          <a:p>
            <a:fld id="{FA24ED1A-A131-4EF1-A587-87CD48AC8FB0}" type="slidenum">
              <a:rPr lang="ko-KR" altLang="en-US" smtClean="0"/>
              <a:pPr/>
              <a:t>41</a:t>
            </a:fld>
            <a:endParaRPr lang="ko-KR" altLang="en-US" dirty="0"/>
          </a:p>
        </p:txBody>
      </p:sp>
      <p:grpSp>
        <p:nvGrpSpPr>
          <p:cNvPr id="126" name="그룹 85"/>
          <p:cNvGrpSpPr/>
          <p:nvPr/>
        </p:nvGrpSpPr>
        <p:grpSpPr>
          <a:xfrm>
            <a:off x="4599761" y="1144160"/>
            <a:ext cx="1028700" cy="685800"/>
            <a:chOff x="3949576" y="1673756"/>
            <a:chExt cx="1371600" cy="914400"/>
          </a:xfrm>
        </p:grpSpPr>
        <p:sp>
          <p:nvSpPr>
            <p:cNvPr id="137" name="Right Arrow 6"/>
            <p:cNvSpPr/>
            <p:nvPr/>
          </p:nvSpPr>
          <p:spPr>
            <a:xfrm>
              <a:off x="3949576" y="1751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8" name="TextBox 137"/>
            <p:cNvSpPr txBox="1"/>
            <p:nvPr/>
          </p:nvSpPr>
          <p:spPr>
            <a:xfrm>
              <a:off x="4061080"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dirty="0">
                  <a:solidFill>
                    <a:schemeClr val="tx1"/>
                  </a:solidFill>
                  <a:latin typeface="Arial" pitchFamily="34" charset="0"/>
                  <a:cs typeface="Arial" pitchFamily="34" charset="0"/>
                </a:rPr>
                <a:t>Model</a:t>
              </a:r>
              <a:endParaRPr lang="ko-KR" altLang="en-US" dirty="0">
                <a:solidFill>
                  <a:schemeClr val="tx1"/>
                </a:solidFill>
                <a:latin typeface="Arial" pitchFamily="34" charset="0"/>
                <a:cs typeface="Arial" pitchFamily="34" charset="0"/>
              </a:endParaRPr>
            </a:p>
          </p:txBody>
        </p:sp>
      </p:grpSp>
      <p:grpSp>
        <p:nvGrpSpPr>
          <p:cNvPr id="139" name="Group 139"/>
          <p:cNvGrpSpPr/>
          <p:nvPr/>
        </p:nvGrpSpPr>
        <p:grpSpPr>
          <a:xfrm>
            <a:off x="6798120" y="1110443"/>
            <a:ext cx="917130" cy="983387"/>
            <a:chOff x="6228184" y="1484784"/>
            <a:chExt cx="1255713" cy="1360488"/>
          </a:xfrm>
        </p:grpSpPr>
        <p:sp>
          <p:nvSpPr>
            <p:cNvPr id="140" name="Freeform 7"/>
            <p:cNvSpPr>
              <a:spLocks/>
            </p:cNvSpPr>
            <p:nvPr/>
          </p:nvSpPr>
          <p:spPr bwMode="auto">
            <a:xfrm>
              <a:off x="6249328" y="1504118"/>
              <a:ext cx="1217613" cy="1322388"/>
            </a:xfrm>
            <a:custGeom>
              <a:avLst/>
              <a:gdLst/>
              <a:ahLst/>
              <a:cxnLst>
                <a:cxn ang="0">
                  <a:pos x="1153" y="6"/>
                </a:cxn>
                <a:cxn ang="0">
                  <a:pos x="1344" y="62"/>
                </a:cxn>
                <a:cxn ang="0">
                  <a:pos x="1562" y="168"/>
                </a:cxn>
                <a:cxn ang="0">
                  <a:pos x="1737" y="285"/>
                </a:cxn>
                <a:cxn ang="0">
                  <a:pos x="1873" y="399"/>
                </a:cxn>
                <a:cxn ang="0">
                  <a:pos x="1968" y="493"/>
                </a:cxn>
                <a:cxn ang="0">
                  <a:pos x="2019" y="555"/>
                </a:cxn>
                <a:cxn ang="0">
                  <a:pos x="2083" y="648"/>
                </a:cxn>
                <a:cxn ang="0">
                  <a:pos x="2200" y="874"/>
                </a:cxn>
                <a:cxn ang="0">
                  <a:pos x="2263" y="1067"/>
                </a:cxn>
                <a:cxn ang="0">
                  <a:pos x="2298" y="1297"/>
                </a:cxn>
                <a:cxn ang="0">
                  <a:pos x="2293" y="1538"/>
                </a:cxn>
                <a:cxn ang="0">
                  <a:pos x="2254" y="1746"/>
                </a:cxn>
                <a:cxn ang="0">
                  <a:pos x="2196" y="1918"/>
                </a:cxn>
                <a:cxn ang="0">
                  <a:pos x="2134" y="2050"/>
                </a:cxn>
                <a:cxn ang="0">
                  <a:pos x="2086" y="2133"/>
                </a:cxn>
                <a:cxn ang="0">
                  <a:pos x="2065" y="2163"/>
                </a:cxn>
                <a:cxn ang="0">
                  <a:pos x="1932" y="2307"/>
                </a:cxn>
                <a:cxn ang="0">
                  <a:pos x="1773" y="2404"/>
                </a:cxn>
                <a:cxn ang="0">
                  <a:pos x="1602" y="2462"/>
                </a:cxn>
                <a:cxn ang="0">
                  <a:pos x="1433" y="2491"/>
                </a:cxn>
                <a:cxn ang="0">
                  <a:pos x="1278" y="2498"/>
                </a:cxn>
                <a:cxn ang="0">
                  <a:pos x="1141" y="2494"/>
                </a:cxn>
                <a:cxn ang="0">
                  <a:pos x="1054" y="2483"/>
                </a:cxn>
                <a:cxn ang="0">
                  <a:pos x="967" y="2473"/>
                </a:cxn>
                <a:cxn ang="0">
                  <a:pos x="746" y="2464"/>
                </a:cxn>
                <a:cxn ang="0">
                  <a:pos x="583" y="2467"/>
                </a:cxn>
                <a:cxn ang="0">
                  <a:pos x="453" y="2474"/>
                </a:cxn>
                <a:cxn ang="0">
                  <a:pos x="384" y="2479"/>
                </a:cxn>
                <a:cxn ang="0">
                  <a:pos x="241" y="2479"/>
                </a:cxn>
                <a:cxn ang="0">
                  <a:pos x="18" y="2449"/>
                </a:cxn>
                <a:cxn ang="0">
                  <a:pos x="90" y="2383"/>
                </a:cxn>
                <a:cxn ang="0">
                  <a:pos x="168" y="2290"/>
                </a:cxn>
                <a:cxn ang="0">
                  <a:pos x="235" y="2167"/>
                </a:cxn>
                <a:cxn ang="0">
                  <a:pos x="279" y="2013"/>
                </a:cxn>
                <a:cxn ang="0">
                  <a:pos x="283" y="1827"/>
                </a:cxn>
                <a:cxn ang="0">
                  <a:pos x="234" y="1608"/>
                </a:cxn>
                <a:cxn ang="0">
                  <a:pos x="199" y="1511"/>
                </a:cxn>
                <a:cxn ang="0">
                  <a:pos x="181" y="1440"/>
                </a:cxn>
                <a:cxn ang="0">
                  <a:pos x="169" y="1339"/>
                </a:cxn>
                <a:cxn ang="0">
                  <a:pos x="184" y="1231"/>
                </a:cxn>
                <a:cxn ang="0">
                  <a:pos x="195" y="1196"/>
                </a:cxn>
                <a:cxn ang="0">
                  <a:pos x="217" y="1103"/>
                </a:cxn>
                <a:cxn ang="0">
                  <a:pos x="238" y="968"/>
                </a:cxn>
                <a:cxn ang="0">
                  <a:pos x="249" y="805"/>
                </a:cxn>
                <a:cxn ang="0">
                  <a:pos x="237" y="627"/>
                </a:cxn>
                <a:cxn ang="0">
                  <a:pos x="189" y="447"/>
                </a:cxn>
                <a:cxn ang="0">
                  <a:pos x="95" y="281"/>
                </a:cxn>
                <a:cxn ang="0">
                  <a:pos x="42" y="173"/>
                </a:cxn>
                <a:cxn ang="0">
                  <a:pos x="105" y="161"/>
                </a:cxn>
                <a:cxn ang="0">
                  <a:pos x="187" y="146"/>
                </a:cxn>
                <a:cxn ang="0">
                  <a:pos x="322" y="120"/>
                </a:cxn>
                <a:cxn ang="0">
                  <a:pos x="492" y="87"/>
                </a:cxn>
                <a:cxn ang="0">
                  <a:pos x="621" y="59"/>
                </a:cxn>
                <a:cxn ang="0">
                  <a:pos x="679" y="45"/>
                </a:cxn>
                <a:cxn ang="0">
                  <a:pos x="790" y="23"/>
                </a:cxn>
                <a:cxn ang="0">
                  <a:pos x="931" y="5"/>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2" name="Freeform 8"/>
            <p:cNvSpPr>
              <a:spLocks/>
            </p:cNvSpPr>
            <p:nvPr/>
          </p:nvSpPr>
          <p:spPr bwMode="auto">
            <a:xfrm>
              <a:off x="6228184" y="1484784"/>
              <a:ext cx="1255713" cy="1360488"/>
            </a:xfrm>
            <a:custGeom>
              <a:avLst/>
              <a:gdLst/>
              <a:ahLst/>
              <a:cxnLst>
                <a:cxn ang="0">
                  <a:pos x="1251" y="19"/>
                </a:cxn>
                <a:cxn ang="0">
                  <a:pos x="1543" y="135"/>
                </a:cxn>
                <a:cxn ang="0">
                  <a:pos x="1794" y="294"/>
                </a:cxn>
                <a:cxn ang="0">
                  <a:pos x="1970" y="447"/>
                </a:cxn>
                <a:cxn ang="0">
                  <a:pos x="2069" y="554"/>
                </a:cxn>
                <a:cxn ang="0">
                  <a:pos x="2147" y="665"/>
                </a:cxn>
                <a:cxn ang="0">
                  <a:pos x="2294" y="968"/>
                </a:cxn>
                <a:cxn ang="0">
                  <a:pos x="2359" y="1242"/>
                </a:cxn>
                <a:cxn ang="0">
                  <a:pos x="2369" y="1500"/>
                </a:cxn>
                <a:cxn ang="0">
                  <a:pos x="2323" y="1794"/>
                </a:cxn>
                <a:cxn ang="0">
                  <a:pos x="2242" y="2021"/>
                </a:cxn>
                <a:cxn ang="0">
                  <a:pos x="2164" y="2168"/>
                </a:cxn>
                <a:cxn ang="0">
                  <a:pos x="2129" y="2221"/>
                </a:cxn>
                <a:cxn ang="0">
                  <a:pos x="1937" y="2409"/>
                </a:cxn>
                <a:cxn ang="0">
                  <a:pos x="1707" y="2517"/>
                </a:cxn>
                <a:cxn ang="0">
                  <a:pos x="1471" y="2564"/>
                </a:cxn>
                <a:cxn ang="0">
                  <a:pos x="1260" y="2571"/>
                </a:cxn>
                <a:cxn ang="0">
                  <a:pos x="1104" y="2559"/>
                </a:cxn>
                <a:cxn ang="0">
                  <a:pos x="996" y="2546"/>
                </a:cxn>
                <a:cxn ang="0">
                  <a:pos x="725" y="2537"/>
                </a:cxn>
                <a:cxn ang="0">
                  <a:pos x="527" y="2544"/>
                </a:cxn>
                <a:cxn ang="0">
                  <a:pos x="419" y="2552"/>
                </a:cxn>
                <a:cxn ang="0">
                  <a:pos x="211" y="2546"/>
                </a:cxn>
                <a:cxn ang="0">
                  <a:pos x="33" y="2499"/>
                </a:cxn>
                <a:cxn ang="0">
                  <a:pos x="275" y="2516"/>
                </a:cxn>
                <a:cxn ang="0">
                  <a:pos x="433" y="2516"/>
                </a:cxn>
                <a:cxn ang="0">
                  <a:pos x="569" y="2507"/>
                </a:cxn>
                <a:cxn ang="0">
                  <a:pos x="780" y="2501"/>
                </a:cxn>
                <a:cxn ang="0">
                  <a:pos x="1070" y="2517"/>
                </a:cxn>
                <a:cxn ang="0">
                  <a:pos x="1139" y="2526"/>
                </a:cxn>
                <a:cxn ang="0">
                  <a:pos x="1312" y="2535"/>
                </a:cxn>
                <a:cxn ang="0">
                  <a:pos x="1522" y="2522"/>
                </a:cxn>
                <a:cxn ang="0">
                  <a:pos x="1752" y="2463"/>
                </a:cxn>
                <a:cxn ang="0">
                  <a:pos x="1966" y="2344"/>
                </a:cxn>
                <a:cxn ang="0">
                  <a:pos x="2102" y="2197"/>
                </a:cxn>
                <a:cxn ang="0">
                  <a:pos x="2150" y="2120"/>
                </a:cxn>
                <a:cxn ang="0">
                  <a:pos x="2230" y="1955"/>
                </a:cxn>
                <a:cxn ang="0">
                  <a:pos x="2303" y="1717"/>
                </a:cxn>
                <a:cxn ang="0">
                  <a:pos x="2335" y="1417"/>
                </a:cxn>
                <a:cxn ang="0">
                  <a:pos x="2297" y="1104"/>
                </a:cxn>
                <a:cxn ang="0">
                  <a:pos x="2201" y="838"/>
                </a:cxn>
                <a:cxn ang="0">
                  <a:pos x="2060" y="601"/>
                </a:cxn>
                <a:cxn ang="0">
                  <a:pos x="2002" y="530"/>
                </a:cxn>
                <a:cxn ang="0">
                  <a:pos x="1867" y="400"/>
                </a:cxn>
                <a:cxn ang="0">
                  <a:pos x="1659" y="243"/>
                </a:cxn>
                <a:cxn ang="0">
                  <a:pos x="1378" y="99"/>
                </a:cxn>
                <a:cxn ang="0">
                  <a:pos x="1128" y="39"/>
                </a:cxn>
                <a:cxn ang="0">
                  <a:pos x="915" y="46"/>
                </a:cxn>
                <a:cxn ang="0">
                  <a:pos x="744" y="75"/>
                </a:cxn>
                <a:cxn ang="0">
                  <a:pos x="655" y="96"/>
                </a:cxn>
                <a:cxn ang="0">
                  <a:pos x="466" y="136"/>
                </a:cxn>
                <a:cxn ang="0">
                  <a:pos x="262" y="175"/>
                </a:cxn>
                <a:cxn ang="0">
                  <a:pos x="139" y="198"/>
                </a:cxn>
                <a:cxn ang="0">
                  <a:pos x="34" y="220"/>
                </a:cxn>
                <a:cxn ang="0">
                  <a:pos x="120" y="163"/>
                </a:cxn>
                <a:cxn ang="0">
                  <a:pos x="215" y="147"/>
                </a:cxn>
                <a:cxn ang="0">
                  <a:pos x="403" y="112"/>
                </a:cxn>
                <a:cxn ang="0">
                  <a:pos x="641" y="63"/>
                </a:cxn>
                <a:cxn ang="0">
                  <a:pos x="709" y="45"/>
                </a:cxn>
                <a:cxn ang="0">
                  <a:pos x="864" y="16"/>
                </a:cxn>
                <a:cxn ang="0">
                  <a:pos x="1067" y="0"/>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66" name="Freeform 12"/>
          <p:cNvSpPr>
            <a:spLocks/>
          </p:cNvSpPr>
          <p:nvPr/>
        </p:nvSpPr>
        <p:spPr bwMode="auto">
          <a:xfrm>
            <a:off x="6573008" y="1198120"/>
            <a:ext cx="495651" cy="873458"/>
          </a:xfrm>
          <a:custGeom>
            <a:avLst/>
            <a:gdLst/>
            <a:ahLst/>
            <a:cxnLst>
              <a:cxn ang="0">
                <a:pos x="441" y="18"/>
              </a:cxn>
              <a:cxn ang="0">
                <a:pos x="516" y="53"/>
              </a:cxn>
              <a:cxn ang="0">
                <a:pos x="569" y="82"/>
              </a:cxn>
              <a:cxn ang="0">
                <a:pos x="599" y="104"/>
              </a:cxn>
              <a:cxn ang="0">
                <a:pos x="608" y="111"/>
              </a:cxn>
              <a:cxn ang="0">
                <a:pos x="635" y="135"/>
              </a:cxn>
              <a:cxn ang="0">
                <a:pos x="670" y="171"/>
              </a:cxn>
              <a:cxn ang="0">
                <a:pos x="708" y="215"/>
              </a:cxn>
              <a:cxn ang="0">
                <a:pos x="744" y="263"/>
              </a:cxn>
              <a:cxn ang="0">
                <a:pos x="857" y="442"/>
              </a:cxn>
              <a:cxn ang="0">
                <a:pos x="888" y="533"/>
              </a:cxn>
              <a:cxn ang="0">
                <a:pos x="903" y="631"/>
              </a:cxn>
              <a:cxn ang="0">
                <a:pos x="904" y="732"/>
              </a:cxn>
              <a:cxn ang="0">
                <a:pos x="894" y="835"/>
              </a:cxn>
              <a:cxn ang="0">
                <a:pos x="874" y="939"/>
              </a:cxn>
              <a:cxn ang="0">
                <a:pos x="847" y="1040"/>
              </a:cxn>
              <a:cxn ang="0">
                <a:pos x="815" y="1136"/>
              </a:cxn>
              <a:cxn ang="0">
                <a:pos x="781" y="1226"/>
              </a:cxn>
              <a:cxn ang="0">
                <a:pos x="747" y="1306"/>
              </a:cxn>
              <a:cxn ang="0">
                <a:pos x="715" y="1375"/>
              </a:cxn>
              <a:cxn ang="0">
                <a:pos x="687" y="1431"/>
              </a:cxn>
              <a:cxn ang="0">
                <a:pos x="666" y="1470"/>
              </a:cxn>
              <a:cxn ang="0">
                <a:pos x="654" y="1491"/>
              </a:cxn>
              <a:cxn ang="0">
                <a:pos x="635" y="1524"/>
              </a:cxn>
              <a:cxn ang="0">
                <a:pos x="586" y="1576"/>
              </a:cxn>
              <a:cxn ang="0">
                <a:pos x="524" y="1617"/>
              </a:cxn>
              <a:cxn ang="0">
                <a:pos x="451" y="1610"/>
              </a:cxn>
              <a:cxn ang="0">
                <a:pos x="387" y="1562"/>
              </a:cxn>
              <a:cxn ang="0">
                <a:pos x="335" y="1518"/>
              </a:cxn>
              <a:cxn ang="0">
                <a:pos x="296" y="1481"/>
              </a:cxn>
              <a:cxn ang="0">
                <a:pos x="269" y="1453"/>
              </a:cxn>
              <a:cxn ang="0">
                <a:pos x="254" y="1437"/>
              </a:cxn>
              <a:cxn ang="0">
                <a:pos x="209" y="1378"/>
              </a:cxn>
              <a:cxn ang="0">
                <a:pos x="140" y="1269"/>
              </a:cxn>
              <a:cxn ang="0">
                <a:pos x="89" y="1167"/>
              </a:cxn>
              <a:cxn ang="0">
                <a:pos x="55" y="1076"/>
              </a:cxn>
              <a:cxn ang="0">
                <a:pos x="26" y="971"/>
              </a:cxn>
              <a:cxn ang="0">
                <a:pos x="6" y="845"/>
              </a:cxn>
              <a:cxn ang="0">
                <a:pos x="0" y="727"/>
              </a:cxn>
              <a:cxn ang="0">
                <a:pos x="7" y="618"/>
              </a:cxn>
              <a:cxn ang="0">
                <a:pos x="22" y="520"/>
              </a:cxn>
              <a:cxn ang="0">
                <a:pos x="42" y="434"/>
              </a:cxn>
              <a:cxn ang="0">
                <a:pos x="65" y="363"/>
              </a:cxn>
              <a:cxn ang="0">
                <a:pos x="87" y="306"/>
              </a:cxn>
              <a:cxn ang="0">
                <a:pos x="105" y="267"/>
              </a:cxn>
              <a:cxn ang="0">
                <a:pos x="115" y="247"/>
              </a:cxn>
              <a:cxn ang="0">
                <a:pos x="142" y="200"/>
              </a:cxn>
              <a:cxn ang="0">
                <a:pos x="204" y="124"/>
              </a:cxn>
              <a:cxn ang="0">
                <a:pos x="274" y="64"/>
              </a:cxn>
              <a:cxn ang="0">
                <a:pos x="352" y="18"/>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7" name="Freeform 13"/>
          <p:cNvSpPr>
            <a:spLocks/>
          </p:cNvSpPr>
          <p:nvPr/>
        </p:nvSpPr>
        <p:spPr bwMode="auto">
          <a:xfrm>
            <a:off x="6559849" y="1191706"/>
            <a:ext cx="279627" cy="886287"/>
          </a:xfrm>
          <a:custGeom>
            <a:avLst/>
            <a:gdLst/>
            <a:ahLst/>
            <a:cxnLst>
              <a:cxn ang="0">
                <a:pos x="416" y="12"/>
              </a:cxn>
              <a:cxn ang="0">
                <a:pos x="336" y="52"/>
              </a:cxn>
              <a:cxn ang="0">
                <a:pos x="261" y="104"/>
              </a:cxn>
              <a:cxn ang="0">
                <a:pos x="195" y="171"/>
              </a:cxn>
              <a:cxn ang="0">
                <a:pos x="139" y="255"/>
              </a:cxn>
              <a:cxn ang="0">
                <a:pos x="134" y="266"/>
              </a:cxn>
              <a:cxn ang="0">
                <a:pos x="119" y="297"/>
              </a:cxn>
              <a:cxn ang="0">
                <a:pos x="99" y="345"/>
              </a:cxn>
              <a:cxn ang="0">
                <a:pos x="77" y="409"/>
              </a:cxn>
              <a:cxn ang="0">
                <a:pos x="54" y="487"/>
              </a:cxn>
              <a:cxn ang="0">
                <a:pos x="37" y="580"/>
              </a:cxn>
              <a:cxn ang="0">
                <a:pos x="25" y="683"/>
              </a:cxn>
              <a:cxn ang="0">
                <a:pos x="24" y="796"/>
              </a:cxn>
              <a:cxn ang="0">
                <a:pos x="37" y="919"/>
              </a:cxn>
              <a:cxn ang="0">
                <a:pos x="66" y="1049"/>
              </a:cxn>
              <a:cxn ang="0">
                <a:pos x="93" y="1131"/>
              </a:cxn>
              <a:cxn ang="0">
                <a:pos x="135" y="1229"/>
              </a:cxn>
              <a:cxn ang="0">
                <a:pos x="195" y="1335"/>
              </a:cxn>
              <a:cxn ang="0">
                <a:pos x="276" y="1447"/>
              </a:cxn>
              <a:cxn ang="0">
                <a:pos x="283" y="1455"/>
              </a:cxn>
              <a:cxn ang="0">
                <a:pos x="304" y="1478"/>
              </a:cxn>
              <a:cxn ang="0">
                <a:pos x="337" y="1511"/>
              </a:cxn>
              <a:cxn ang="0">
                <a:pos x="383" y="1551"/>
              </a:cxn>
              <a:cxn ang="0">
                <a:pos x="441" y="1598"/>
              </a:cxn>
              <a:cxn ang="0">
                <a:pos x="511" y="1646"/>
              </a:cxn>
              <a:cxn ang="0">
                <a:pos x="449" y="1633"/>
              </a:cxn>
              <a:cxn ang="0">
                <a:pos x="387" y="1587"/>
              </a:cxn>
              <a:cxn ang="0">
                <a:pos x="337" y="1543"/>
              </a:cxn>
              <a:cxn ang="0">
                <a:pos x="298" y="1507"/>
              </a:cxn>
              <a:cxn ang="0">
                <a:pos x="273" y="1479"/>
              </a:cxn>
              <a:cxn ang="0">
                <a:pos x="259" y="1464"/>
              </a:cxn>
              <a:cxn ang="0">
                <a:pos x="213" y="1404"/>
              </a:cxn>
              <a:cxn ang="0">
                <a:pos x="142" y="1293"/>
              </a:cxn>
              <a:cxn ang="0">
                <a:pos x="89" y="1188"/>
              </a:cxn>
              <a:cxn ang="0">
                <a:pos x="54" y="1096"/>
              </a:cxn>
              <a:cxn ang="0">
                <a:pos x="26" y="990"/>
              </a:cxn>
              <a:cxn ang="0">
                <a:pos x="6" y="867"/>
              </a:cxn>
              <a:cxn ang="0">
                <a:pos x="0" y="749"/>
              </a:cxn>
              <a:cxn ang="0">
                <a:pos x="5" y="635"/>
              </a:cxn>
              <a:cxn ang="0">
                <a:pos x="20" y="533"/>
              </a:cxn>
              <a:cxn ang="0">
                <a:pos x="41" y="443"/>
              </a:cxn>
              <a:cxn ang="0">
                <a:pos x="65" y="368"/>
              </a:cxn>
              <a:cxn ang="0">
                <a:pos x="87" y="310"/>
              </a:cxn>
              <a:cxn ang="0">
                <a:pos x="105" y="269"/>
              </a:cxn>
              <a:cxn ang="0">
                <a:pos x="117" y="247"/>
              </a:cxn>
              <a:cxn ang="0">
                <a:pos x="144" y="201"/>
              </a:cxn>
              <a:cxn ang="0">
                <a:pos x="201" y="126"/>
              </a:cxn>
              <a:cxn ang="0">
                <a:pos x="270" y="67"/>
              </a:cxn>
              <a:cxn ang="0">
                <a:pos x="343" y="20"/>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8" name="Freeform 14"/>
          <p:cNvSpPr>
            <a:spLocks/>
          </p:cNvSpPr>
          <p:nvPr/>
        </p:nvSpPr>
        <p:spPr bwMode="auto">
          <a:xfrm>
            <a:off x="5825144" y="1127560"/>
            <a:ext cx="1014332" cy="1030616"/>
          </a:xfrm>
          <a:custGeom>
            <a:avLst/>
            <a:gdLst/>
            <a:ahLst/>
            <a:cxnLst>
              <a:cxn ang="0">
                <a:pos x="1163" y="1"/>
              </a:cxn>
              <a:cxn ang="0">
                <a:pos x="1344" y="17"/>
              </a:cxn>
              <a:cxn ang="0">
                <a:pos x="1610" y="62"/>
              </a:cxn>
              <a:cxn ang="0">
                <a:pos x="1722" y="119"/>
              </a:cxn>
              <a:cxn ang="0">
                <a:pos x="1494" y="63"/>
              </a:cxn>
              <a:cxn ang="0">
                <a:pos x="1178" y="27"/>
              </a:cxn>
              <a:cxn ang="0">
                <a:pos x="1118" y="23"/>
              </a:cxn>
              <a:cxn ang="0">
                <a:pos x="960" y="29"/>
              </a:cxn>
              <a:cxn ang="0">
                <a:pos x="736" y="60"/>
              </a:cxn>
              <a:cxn ang="0">
                <a:pos x="483" y="139"/>
              </a:cxn>
              <a:cxn ang="0">
                <a:pos x="239" y="286"/>
              </a:cxn>
              <a:cxn ang="0">
                <a:pos x="206" y="315"/>
              </a:cxn>
              <a:cxn ang="0">
                <a:pos x="137" y="396"/>
              </a:cxn>
              <a:cxn ang="0">
                <a:pos x="64" y="520"/>
              </a:cxn>
              <a:cxn ang="0">
                <a:pos x="25" y="684"/>
              </a:cxn>
              <a:cxn ang="0">
                <a:pos x="54" y="879"/>
              </a:cxn>
              <a:cxn ang="0">
                <a:pos x="86" y="955"/>
              </a:cxn>
              <a:cxn ang="0">
                <a:pos x="110" y="1040"/>
              </a:cxn>
              <a:cxn ang="0">
                <a:pos x="118" y="1143"/>
              </a:cxn>
              <a:cxn ang="0">
                <a:pos x="124" y="1211"/>
              </a:cxn>
              <a:cxn ang="0">
                <a:pos x="157" y="1346"/>
              </a:cxn>
              <a:cxn ang="0">
                <a:pos x="244" y="1523"/>
              </a:cxn>
              <a:cxn ang="0">
                <a:pos x="412" y="1718"/>
              </a:cxn>
              <a:cxn ang="0">
                <a:pos x="491" y="1781"/>
              </a:cxn>
              <a:cxn ang="0">
                <a:pos x="577" y="1829"/>
              </a:cxn>
              <a:cxn ang="0">
                <a:pos x="725" y="1880"/>
              </a:cxn>
              <a:cxn ang="0">
                <a:pos x="929" y="1904"/>
              </a:cxn>
              <a:cxn ang="0">
                <a:pos x="1121" y="1884"/>
              </a:cxn>
              <a:cxn ang="0">
                <a:pos x="1271" y="1862"/>
              </a:cxn>
              <a:cxn ang="0">
                <a:pos x="1382" y="1856"/>
              </a:cxn>
              <a:cxn ang="0">
                <a:pos x="1486" y="1850"/>
              </a:cxn>
              <a:cxn ang="0">
                <a:pos x="1649" y="1826"/>
              </a:cxn>
              <a:cxn ang="0">
                <a:pos x="1824" y="1777"/>
              </a:cxn>
              <a:cxn ang="0">
                <a:pos x="1715" y="1837"/>
              </a:cxn>
              <a:cxn ang="0">
                <a:pos x="1539" y="1869"/>
              </a:cxn>
              <a:cxn ang="0">
                <a:pos x="1408" y="1878"/>
              </a:cxn>
              <a:cxn ang="0">
                <a:pos x="1317" y="1883"/>
              </a:cxn>
              <a:cxn ang="0">
                <a:pos x="1161" y="1901"/>
              </a:cxn>
              <a:cxn ang="0">
                <a:pos x="975" y="1926"/>
              </a:cxn>
              <a:cxn ang="0">
                <a:pos x="766" y="1914"/>
              </a:cxn>
              <a:cxn ang="0">
                <a:pos x="598" y="1864"/>
              </a:cxn>
              <a:cxn ang="0">
                <a:pos x="492" y="1811"/>
              </a:cxn>
              <a:cxn ang="0">
                <a:pos x="454" y="1786"/>
              </a:cxn>
              <a:cxn ang="0">
                <a:pos x="257" y="1585"/>
              </a:cxn>
              <a:cxn ang="0">
                <a:pos x="149" y="1395"/>
              </a:cxn>
              <a:cxn ang="0">
                <a:pos x="105" y="1242"/>
              </a:cxn>
              <a:cxn ang="0">
                <a:pos x="94" y="1152"/>
              </a:cxn>
              <a:cxn ang="0">
                <a:pos x="90" y="1067"/>
              </a:cxn>
              <a:cxn ang="0">
                <a:pos x="66" y="967"/>
              </a:cxn>
              <a:cxn ang="0">
                <a:pos x="33" y="890"/>
              </a:cxn>
              <a:cxn ang="0">
                <a:pos x="0" y="693"/>
              </a:cxn>
              <a:cxn ang="0">
                <a:pos x="35" y="528"/>
              </a:cxn>
              <a:cxn ang="0">
                <a:pos x="105" y="398"/>
              </a:cxn>
              <a:cxn ang="0">
                <a:pos x="178" y="309"/>
              </a:cxn>
              <a:cxn ang="0">
                <a:pos x="222" y="269"/>
              </a:cxn>
              <a:cxn ang="0">
                <a:pos x="409" y="147"/>
              </a:cxn>
              <a:cxn ang="0">
                <a:pos x="667" y="51"/>
              </a:cxn>
              <a:cxn ang="0">
                <a:pos x="906" y="10"/>
              </a:cxn>
              <a:cxn ang="0">
                <a:pos x="1088" y="0"/>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9" name="Freeform 15"/>
          <p:cNvSpPr>
            <a:spLocks/>
          </p:cNvSpPr>
          <p:nvPr/>
        </p:nvSpPr>
        <p:spPr bwMode="auto">
          <a:xfrm>
            <a:off x="6787936" y="1190636"/>
            <a:ext cx="294979" cy="889494"/>
          </a:xfrm>
          <a:custGeom>
            <a:avLst/>
            <a:gdLst/>
            <a:ahLst/>
            <a:cxnLst>
              <a:cxn ang="0">
                <a:pos x="78" y="18"/>
              </a:cxn>
              <a:cxn ang="0">
                <a:pos x="146" y="50"/>
              </a:cxn>
              <a:cxn ang="0">
                <a:pos x="193" y="78"/>
              </a:cxn>
              <a:cxn ang="0">
                <a:pos x="221" y="98"/>
              </a:cxn>
              <a:cxn ang="0">
                <a:pos x="231" y="107"/>
              </a:cxn>
              <a:cxn ang="0">
                <a:pos x="261" y="134"/>
              </a:cxn>
              <a:cxn ang="0">
                <a:pos x="297" y="172"/>
              </a:cxn>
              <a:cxn ang="0">
                <a:pos x="337" y="217"/>
              </a:cxn>
              <a:cxn ang="0">
                <a:pos x="371" y="263"/>
              </a:cxn>
              <a:cxn ang="0">
                <a:pos x="485" y="444"/>
              </a:cxn>
              <a:cxn ang="0">
                <a:pos x="518" y="538"/>
              </a:cxn>
              <a:cxn ang="0">
                <a:pos x="534" y="637"/>
              </a:cxn>
              <a:cxn ang="0">
                <a:pos x="536" y="739"/>
              </a:cxn>
              <a:cxn ang="0">
                <a:pos x="527" y="844"/>
              </a:cxn>
              <a:cxn ang="0">
                <a:pos x="509" y="949"/>
              </a:cxn>
              <a:cxn ang="0">
                <a:pos x="482" y="1050"/>
              </a:cxn>
              <a:cxn ang="0">
                <a:pos x="451" y="1147"/>
              </a:cxn>
              <a:cxn ang="0">
                <a:pos x="417" y="1237"/>
              </a:cxn>
              <a:cxn ang="0">
                <a:pos x="383" y="1319"/>
              </a:cxn>
              <a:cxn ang="0">
                <a:pos x="350" y="1389"/>
              </a:cxn>
              <a:cxn ang="0">
                <a:pos x="321" y="1447"/>
              </a:cxn>
              <a:cxn ang="0">
                <a:pos x="297" y="1489"/>
              </a:cxn>
              <a:cxn ang="0">
                <a:pos x="283" y="1515"/>
              </a:cxn>
              <a:cxn ang="0">
                <a:pos x="263" y="1550"/>
              </a:cxn>
              <a:cxn ang="0">
                <a:pos x="215" y="1602"/>
              </a:cxn>
              <a:cxn ang="0">
                <a:pos x="154" y="1646"/>
              </a:cxn>
              <a:cxn ang="0">
                <a:pos x="95" y="1648"/>
              </a:cxn>
              <a:cxn ang="0">
                <a:pos x="163" y="1611"/>
              </a:cxn>
              <a:cxn ang="0">
                <a:pos x="219" y="1565"/>
              </a:cxn>
              <a:cxn ang="0">
                <a:pos x="259" y="1509"/>
              </a:cxn>
              <a:cxn ang="0">
                <a:pos x="266" y="1497"/>
              </a:cxn>
              <a:cxn ang="0">
                <a:pos x="282" y="1466"/>
              </a:cxn>
              <a:cxn ang="0">
                <a:pos x="307" y="1418"/>
              </a:cxn>
              <a:cxn ang="0">
                <a:pos x="338" y="1356"/>
              </a:cxn>
              <a:cxn ang="0">
                <a:pos x="371" y="1281"/>
              </a:cxn>
              <a:cxn ang="0">
                <a:pos x="405" y="1196"/>
              </a:cxn>
              <a:cxn ang="0">
                <a:pos x="438" y="1103"/>
              </a:cxn>
              <a:cxn ang="0">
                <a:pos x="468" y="1004"/>
              </a:cxn>
              <a:cxn ang="0">
                <a:pos x="491" y="902"/>
              </a:cxn>
              <a:cxn ang="0">
                <a:pos x="507" y="798"/>
              </a:cxn>
              <a:cxn ang="0">
                <a:pos x="512" y="695"/>
              </a:cxn>
              <a:cxn ang="0">
                <a:pos x="504" y="595"/>
              </a:cxn>
              <a:cxn ang="0">
                <a:pos x="482" y="501"/>
              </a:cxn>
              <a:cxn ang="0">
                <a:pos x="441" y="413"/>
              </a:cxn>
              <a:cxn ang="0">
                <a:pos x="334" y="252"/>
              </a:cxn>
              <a:cxn ang="0">
                <a:pos x="296" y="206"/>
              </a:cxn>
              <a:cxn ang="0">
                <a:pos x="259" y="166"/>
              </a:cxn>
              <a:cxn ang="0">
                <a:pos x="227" y="136"/>
              </a:cxn>
              <a:cxn ang="0">
                <a:pos x="213" y="123"/>
              </a:cxn>
              <a:cxn ang="0">
                <a:pos x="193" y="108"/>
              </a:cxn>
              <a:cxn ang="0">
                <a:pos x="152" y="82"/>
              </a:cxn>
              <a:cxn ang="0">
                <a:pos x="88" y="50"/>
              </a:cxn>
              <a:cxn ang="0">
                <a:pos x="0" y="14"/>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0" name="Freeform 16"/>
          <p:cNvSpPr>
            <a:spLocks noEditPoints="1"/>
          </p:cNvSpPr>
          <p:nvPr/>
        </p:nvSpPr>
        <p:spPr bwMode="auto">
          <a:xfrm>
            <a:off x="6769294" y="1184221"/>
            <a:ext cx="84437" cy="902324"/>
          </a:xfrm>
          <a:custGeom>
            <a:avLst/>
            <a:gdLst/>
            <a:ahLst/>
            <a:cxnLst>
              <a:cxn ang="0">
                <a:pos x="129" y="1659"/>
              </a:cxn>
              <a:cxn ang="0">
                <a:pos x="153" y="1675"/>
              </a:cxn>
              <a:cxn ang="0">
                <a:pos x="128" y="1687"/>
              </a:cxn>
              <a:cxn ang="0">
                <a:pos x="102" y="1671"/>
              </a:cxn>
              <a:cxn ang="0">
                <a:pos x="129" y="1659"/>
              </a:cxn>
              <a:cxn ang="0">
                <a:pos x="35" y="0"/>
              </a:cxn>
              <a:cxn ang="0">
                <a:pos x="69" y="11"/>
              </a:cxn>
              <a:cxn ang="0">
                <a:pos x="34" y="25"/>
              </a:cxn>
              <a:cxn ang="0">
                <a:pos x="0" y="13"/>
              </a:cxn>
              <a:cxn ang="0">
                <a:pos x="35" y="0"/>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1" name="Freeform 17"/>
          <p:cNvSpPr>
            <a:spLocks/>
          </p:cNvSpPr>
          <p:nvPr/>
        </p:nvSpPr>
        <p:spPr bwMode="auto">
          <a:xfrm>
            <a:off x="6202366" y="1240885"/>
            <a:ext cx="64698" cy="63077"/>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2" name="Freeform 18"/>
          <p:cNvSpPr>
            <a:spLocks noEditPoints="1"/>
          </p:cNvSpPr>
          <p:nvPr/>
        </p:nvSpPr>
        <p:spPr bwMode="auto">
          <a:xfrm>
            <a:off x="6195786" y="1234470"/>
            <a:ext cx="77857" cy="75907"/>
          </a:xfrm>
          <a:custGeom>
            <a:avLst/>
            <a:gdLst/>
            <a:ahLst/>
            <a:cxnLst>
              <a:cxn ang="0">
                <a:pos x="72" y="24"/>
              </a:cxn>
              <a:cxn ang="0">
                <a:pos x="57" y="26"/>
              </a:cxn>
              <a:cxn ang="0">
                <a:pos x="44" y="33"/>
              </a:cxn>
              <a:cxn ang="0">
                <a:pos x="33" y="43"/>
              </a:cxn>
              <a:cxn ang="0">
                <a:pos x="27" y="56"/>
              </a:cxn>
              <a:cxn ang="0">
                <a:pos x="25" y="71"/>
              </a:cxn>
              <a:cxn ang="0">
                <a:pos x="27" y="86"/>
              </a:cxn>
              <a:cxn ang="0">
                <a:pos x="33" y="99"/>
              </a:cxn>
              <a:cxn ang="0">
                <a:pos x="44" y="108"/>
              </a:cxn>
              <a:cxn ang="0">
                <a:pos x="57" y="115"/>
              </a:cxn>
              <a:cxn ang="0">
                <a:pos x="72" y="118"/>
              </a:cxn>
              <a:cxn ang="0">
                <a:pos x="86" y="115"/>
              </a:cxn>
              <a:cxn ang="0">
                <a:pos x="98" y="108"/>
              </a:cxn>
              <a:cxn ang="0">
                <a:pos x="109" y="99"/>
              </a:cxn>
              <a:cxn ang="0">
                <a:pos x="115" y="86"/>
              </a:cxn>
              <a:cxn ang="0">
                <a:pos x="118" y="71"/>
              </a:cxn>
              <a:cxn ang="0">
                <a:pos x="115" y="56"/>
              </a:cxn>
              <a:cxn ang="0">
                <a:pos x="109" y="43"/>
              </a:cxn>
              <a:cxn ang="0">
                <a:pos x="98" y="33"/>
              </a:cxn>
              <a:cxn ang="0">
                <a:pos x="86" y="26"/>
              </a:cxn>
              <a:cxn ang="0">
                <a:pos x="72" y="24"/>
              </a:cxn>
              <a:cxn ang="0">
                <a:pos x="72" y="0"/>
              </a:cxn>
              <a:cxn ang="0">
                <a:pos x="90" y="3"/>
              </a:cxn>
              <a:cxn ang="0">
                <a:pos x="107" y="10"/>
              </a:cxn>
              <a:cxn ang="0">
                <a:pos x="121" y="21"/>
              </a:cxn>
              <a:cxn ang="0">
                <a:pos x="132" y="35"/>
              </a:cxn>
              <a:cxn ang="0">
                <a:pos x="139" y="52"/>
              </a:cxn>
              <a:cxn ang="0">
                <a:pos x="142" y="71"/>
              </a:cxn>
              <a:cxn ang="0">
                <a:pos x="139" y="89"/>
              </a:cxn>
              <a:cxn ang="0">
                <a:pos x="132" y="106"/>
              </a:cxn>
              <a:cxn ang="0">
                <a:pos x="121" y="121"/>
              </a:cxn>
              <a:cxn ang="0">
                <a:pos x="107" y="132"/>
              </a:cxn>
              <a:cxn ang="0">
                <a:pos x="90" y="139"/>
              </a:cxn>
              <a:cxn ang="0">
                <a:pos x="72" y="141"/>
              </a:cxn>
              <a:cxn ang="0">
                <a:pos x="52" y="139"/>
              </a:cxn>
              <a:cxn ang="0">
                <a:pos x="35" y="132"/>
              </a:cxn>
              <a:cxn ang="0">
                <a:pos x="22" y="121"/>
              </a:cxn>
              <a:cxn ang="0">
                <a:pos x="10" y="106"/>
              </a:cxn>
              <a:cxn ang="0">
                <a:pos x="3" y="89"/>
              </a:cxn>
              <a:cxn ang="0">
                <a:pos x="0" y="71"/>
              </a:cxn>
              <a:cxn ang="0">
                <a:pos x="3" y="52"/>
              </a:cxn>
              <a:cxn ang="0">
                <a:pos x="10" y="35"/>
              </a:cxn>
              <a:cxn ang="0">
                <a:pos x="22" y="21"/>
              </a:cxn>
              <a:cxn ang="0">
                <a:pos x="35" y="10"/>
              </a:cxn>
              <a:cxn ang="0">
                <a:pos x="52" y="3"/>
              </a:cxn>
              <a:cxn ang="0">
                <a:pos x="72" y="0"/>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73" name="Group 172"/>
          <p:cNvGrpSpPr/>
          <p:nvPr/>
        </p:nvGrpSpPr>
        <p:grpSpPr>
          <a:xfrm>
            <a:off x="5917257" y="1671733"/>
            <a:ext cx="77857" cy="75907"/>
            <a:chOff x="5630920" y="2377186"/>
            <a:chExt cx="103809" cy="101209"/>
          </a:xfrm>
        </p:grpSpPr>
        <p:sp>
          <p:nvSpPr>
            <p:cNvPr id="174" name="Freeform 19"/>
            <p:cNvSpPr>
              <a:spLocks/>
            </p:cNvSpPr>
            <p:nvPr/>
          </p:nvSpPr>
          <p:spPr bwMode="auto">
            <a:xfrm>
              <a:off x="5641155" y="2385739"/>
              <a:ext cx="84802" cy="84103"/>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5" name="Freeform 20"/>
            <p:cNvSpPr>
              <a:spLocks noEditPoints="1"/>
            </p:cNvSpPr>
            <p:nvPr/>
          </p:nvSpPr>
          <p:spPr bwMode="auto">
            <a:xfrm>
              <a:off x="5630920" y="2377186"/>
              <a:ext cx="103809" cy="101209"/>
            </a:xfrm>
            <a:custGeom>
              <a:avLst/>
              <a:gdLst/>
              <a:ahLst/>
              <a:cxnLst>
                <a:cxn ang="0">
                  <a:pos x="71" y="24"/>
                </a:cxn>
                <a:cxn ang="0">
                  <a:pos x="56" y="26"/>
                </a:cxn>
                <a:cxn ang="0">
                  <a:pos x="43" y="33"/>
                </a:cxn>
                <a:cxn ang="0">
                  <a:pos x="33" y="42"/>
                </a:cxn>
                <a:cxn ang="0">
                  <a:pos x="26" y="56"/>
                </a:cxn>
                <a:cxn ang="0">
                  <a:pos x="24" y="70"/>
                </a:cxn>
                <a:cxn ang="0">
                  <a:pos x="26" y="85"/>
                </a:cxn>
                <a:cxn ang="0">
                  <a:pos x="33" y="98"/>
                </a:cxn>
                <a:cxn ang="0">
                  <a:pos x="43" y="108"/>
                </a:cxn>
                <a:cxn ang="0">
                  <a:pos x="56" y="115"/>
                </a:cxn>
                <a:cxn ang="0">
                  <a:pos x="71" y="117"/>
                </a:cxn>
                <a:cxn ang="0">
                  <a:pos x="85" y="115"/>
                </a:cxn>
                <a:cxn ang="0">
                  <a:pos x="98" y="108"/>
                </a:cxn>
                <a:cxn ang="0">
                  <a:pos x="108" y="98"/>
                </a:cxn>
                <a:cxn ang="0">
                  <a:pos x="115" y="85"/>
                </a:cxn>
                <a:cxn ang="0">
                  <a:pos x="117" y="70"/>
                </a:cxn>
                <a:cxn ang="0">
                  <a:pos x="115" y="56"/>
                </a:cxn>
                <a:cxn ang="0">
                  <a:pos x="108" y="42"/>
                </a:cxn>
                <a:cxn ang="0">
                  <a:pos x="98" y="33"/>
                </a:cxn>
                <a:cxn ang="0">
                  <a:pos x="85" y="26"/>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6"/>
                </a:cxn>
                <a:cxn ang="0">
                  <a:pos x="120" y="120"/>
                </a:cxn>
                <a:cxn ang="0">
                  <a:pos x="106" y="132"/>
                </a:cxn>
                <a:cxn ang="0">
                  <a:pos x="89" y="138"/>
                </a:cxn>
                <a:cxn ang="0">
                  <a:pos x="71" y="141"/>
                </a:cxn>
                <a:cxn ang="0">
                  <a:pos x="52" y="138"/>
                </a:cxn>
                <a:cxn ang="0">
                  <a:pos x="35" y="132"/>
                </a:cxn>
                <a:cxn ang="0">
                  <a:pos x="21" y="120"/>
                </a:cxn>
                <a:cxn ang="0">
                  <a:pos x="9" y="106"/>
                </a:cxn>
                <a:cxn ang="0">
                  <a:pos x="3" y="89"/>
                </a:cxn>
                <a:cxn ang="0">
                  <a:pos x="0" y="70"/>
                </a:cxn>
                <a:cxn ang="0">
                  <a:pos x="3" y="52"/>
                </a:cxn>
                <a:cxn ang="0">
                  <a:pos x="9" y="35"/>
                </a:cxn>
                <a:cxn ang="0">
                  <a:pos x="21" y="20"/>
                </a:cxn>
                <a:cxn ang="0">
                  <a:pos x="35" y="9"/>
                </a:cxn>
                <a:cxn ang="0">
                  <a:pos x="52" y="2"/>
                </a:cxn>
                <a:cxn ang="0">
                  <a:pos x="71" y="0"/>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76" name="Freeform 21"/>
          <p:cNvSpPr>
            <a:spLocks/>
          </p:cNvSpPr>
          <p:nvPr/>
        </p:nvSpPr>
        <p:spPr bwMode="auto">
          <a:xfrm>
            <a:off x="6284609" y="1546649"/>
            <a:ext cx="63602" cy="63077"/>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7" name="Freeform 22"/>
          <p:cNvSpPr>
            <a:spLocks noEditPoints="1"/>
          </p:cNvSpPr>
          <p:nvPr/>
        </p:nvSpPr>
        <p:spPr bwMode="auto">
          <a:xfrm>
            <a:off x="6276933" y="1540234"/>
            <a:ext cx="77857" cy="74837"/>
          </a:xfrm>
          <a:custGeom>
            <a:avLst/>
            <a:gdLst/>
            <a:ahLst/>
            <a:cxnLst>
              <a:cxn ang="0">
                <a:pos x="71" y="25"/>
              </a:cxn>
              <a:cxn ang="0">
                <a:pos x="56" y="27"/>
              </a:cxn>
              <a:cxn ang="0">
                <a:pos x="43" y="33"/>
              </a:cxn>
              <a:cxn ang="0">
                <a:pos x="33" y="44"/>
              </a:cxn>
              <a:cxn ang="0">
                <a:pos x="26" y="57"/>
              </a:cxn>
              <a:cxn ang="0">
                <a:pos x="24" y="72"/>
              </a:cxn>
              <a:cxn ang="0">
                <a:pos x="26" y="85"/>
              </a:cxn>
              <a:cxn ang="0">
                <a:pos x="33" y="99"/>
              </a:cxn>
              <a:cxn ang="0">
                <a:pos x="43" y="109"/>
              </a:cxn>
              <a:cxn ang="0">
                <a:pos x="56" y="115"/>
              </a:cxn>
              <a:cxn ang="0">
                <a:pos x="71" y="117"/>
              </a:cxn>
              <a:cxn ang="0">
                <a:pos x="85" y="115"/>
              </a:cxn>
              <a:cxn ang="0">
                <a:pos x="98" y="109"/>
              </a:cxn>
              <a:cxn ang="0">
                <a:pos x="108" y="99"/>
              </a:cxn>
              <a:cxn ang="0">
                <a:pos x="115" y="85"/>
              </a:cxn>
              <a:cxn ang="0">
                <a:pos x="117" y="72"/>
              </a:cxn>
              <a:cxn ang="0">
                <a:pos x="115" y="57"/>
              </a:cxn>
              <a:cxn ang="0">
                <a:pos x="108" y="44"/>
              </a:cxn>
              <a:cxn ang="0">
                <a:pos x="98" y="33"/>
              </a:cxn>
              <a:cxn ang="0">
                <a:pos x="85" y="27"/>
              </a:cxn>
              <a:cxn ang="0">
                <a:pos x="71" y="25"/>
              </a:cxn>
              <a:cxn ang="0">
                <a:pos x="71" y="0"/>
              </a:cxn>
              <a:cxn ang="0">
                <a:pos x="89" y="3"/>
              </a:cxn>
              <a:cxn ang="0">
                <a:pos x="106" y="10"/>
              </a:cxn>
              <a:cxn ang="0">
                <a:pos x="120" y="21"/>
              </a:cxn>
              <a:cxn ang="0">
                <a:pos x="132" y="35"/>
              </a:cxn>
              <a:cxn ang="0">
                <a:pos x="138" y="52"/>
              </a:cxn>
              <a:cxn ang="0">
                <a:pos x="141" y="72"/>
              </a:cxn>
              <a:cxn ang="0">
                <a:pos x="138" y="90"/>
              </a:cxn>
              <a:cxn ang="0">
                <a:pos x="132" y="107"/>
              </a:cxn>
              <a:cxn ang="0">
                <a:pos x="120" y="122"/>
              </a:cxn>
              <a:cxn ang="0">
                <a:pos x="106"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5"/>
              </a:cxn>
              <a:cxn ang="0">
                <a:pos x="21" y="21"/>
              </a:cxn>
              <a:cxn ang="0">
                <a:pos x="35" y="10"/>
              </a:cxn>
              <a:cxn ang="0">
                <a:pos x="52" y="3"/>
              </a:cxn>
              <a:cxn ang="0">
                <a:pos x="71" y="0"/>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8" name="Freeform 23"/>
          <p:cNvSpPr>
            <a:spLocks/>
          </p:cNvSpPr>
          <p:nvPr/>
        </p:nvSpPr>
        <p:spPr bwMode="auto">
          <a:xfrm>
            <a:off x="6273644" y="1968944"/>
            <a:ext cx="64698" cy="63077"/>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9" name="Freeform 24"/>
          <p:cNvSpPr>
            <a:spLocks noEditPoints="1"/>
          </p:cNvSpPr>
          <p:nvPr/>
        </p:nvSpPr>
        <p:spPr bwMode="auto">
          <a:xfrm>
            <a:off x="6267064" y="1962529"/>
            <a:ext cx="77857" cy="75907"/>
          </a:xfrm>
          <a:custGeom>
            <a:avLst/>
            <a:gdLst/>
            <a:ahLst/>
            <a:cxnLst>
              <a:cxn ang="0">
                <a:pos x="71" y="24"/>
              </a:cxn>
              <a:cxn ang="0">
                <a:pos x="56" y="26"/>
              </a:cxn>
              <a:cxn ang="0">
                <a:pos x="43" y="33"/>
              </a:cxn>
              <a:cxn ang="0">
                <a:pos x="33" y="42"/>
              </a:cxn>
              <a:cxn ang="0">
                <a:pos x="27" y="56"/>
              </a:cxn>
              <a:cxn ang="0">
                <a:pos x="24" y="70"/>
              </a:cxn>
              <a:cxn ang="0">
                <a:pos x="27" y="85"/>
              </a:cxn>
              <a:cxn ang="0">
                <a:pos x="33" y="98"/>
              </a:cxn>
              <a:cxn ang="0">
                <a:pos x="43" y="108"/>
              </a:cxn>
              <a:cxn ang="0">
                <a:pos x="56" y="115"/>
              </a:cxn>
              <a:cxn ang="0">
                <a:pos x="71" y="117"/>
              </a:cxn>
              <a:cxn ang="0">
                <a:pos x="86" y="115"/>
              </a:cxn>
              <a:cxn ang="0">
                <a:pos x="99" y="108"/>
              </a:cxn>
              <a:cxn ang="0">
                <a:pos x="108" y="98"/>
              </a:cxn>
              <a:cxn ang="0">
                <a:pos x="116" y="85"/>
              </a:cxn>
              <a:cxn ang="0">
                <a:pos x="118" y="70"/>
              </a:cxn>
              <a:cxn ang="0">
                <a:pos x="116" y="56"/>
              </a:cxn>
              <a:cxn ang="0">
                <a:pos x="108" y="42"/>
              </a:cxn>
              <a:cxn ang="0">
                <a:pos x="99" y="33"/>
              </a:cxn>
              <a:cxn ang="0">
                <a:pos x="86" y="26"/>
              </a:cxn>
              <a:cxn ang="0">
                <a:pos x="71" y="24"/>
              </a:cxn>
              <a:cxn ang="0">
                <a:pos x="71" y="0"/>
              </a:cxn>
              <a:cxn ang="0">
                <a:pos x="90" y="2"/>
              </a:cxn>
              <a:cxn ang="0">
                <a:pos x="106" y="9"/>
              </a:cxn>
              <a:cxn ang="0">
                <a:pos x="121" y="20"/>
              </a:cxn>
              <a:cxn ang="0">
                <a:pos x="132" y="35"/>
              </a:cxn>
              <a:cxn ang="0">
                <a:pos x="139" y="52"/>
              </a:cxn>
              <a:cxn ang="0">
                <a:pos x="141" y="70"/>
              </a:cxn>
              <a:cxn ang="0">
                <a:pos x="139" y="89"/>
              </a:cxn>
              <a:cxn ang="0">
                <a:pos x="132" y="106"/>
              </a:cxn>
              <a:cxn ang="0">
                <a:pos x="121" y="120"/>
              </a:cxn>
              <a:cxn ang="0">
                <a:pos x="106" y="132"/>
              </a:cxn>
              <a:cxn ang="0">
                <a:pos x="90" y="138"/>
              </a:cxn>
              <a:cxn ang="0">
                <a:pos x="71" y="141"/>
              </a:cxn>
              <a:cxn ang="0">
                <a:pos x="52" y="138"/>
              </a:cxn>
              <a:cxn ang="0">
                <a:pos x="36" y="132"/>
              </a:cxn>
              <a:cxn ang="0">
                <a:pos x="21" y="120"/>
              </a:cxn>
              <a:cxn ang="0">
                <a:pos x="10" y="106"/>
              </a:cxn>
              <a:cxn ang="0">
                <a:pos x="3" y="89"/>
              </a:cxn>
              <a:cxn ang="0">
                <a:pos x="0" y="70"/>
              </a:cxn>
              <a:cxn ang="0">
                <a:pos x="3" y="52"/>
              </a:cxn>
              <a:cxn ang="0">
                <a:pos x="10" y="35"/>
              </a:cxn>
              <a:cxn ang="0">
                <a:pos x="21" y="20"/>
              </a:cxn>
              <a:cxn ang="0">
                <a:pos x="36" y="9"/>
              </a:cxn>
              <a:cxn ang="0">
                <a:pos x="52" y="2"/>
              </a:cxn>
              <a:cxn ang="0">
                <a:pos x="71" y="0"/>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80" name="Group 179"/>
          <p:cNvGrpSpPr/>
          <p:nvPr/>
        </p:nvGrpSpPr>
        <p:grpSpPr>
          <a:xfrm>
            <a:off x="6782454" y="1283650"/>
            <a:ext cx="76760" cy="74837"/>
            <a:chOff x="6784516" y="1859741"/>
            <a:chExt cx="102347" cy="99783"/>
          </a:xfrm>
        </p:grpSpPr>
        <p:sp>
          <p:nvSpPr>
            <p:cNvPr id="181" name="Freeform 25"/>
            <p:cNvSpPr>
              <a:spLocks/>
            </p:cNvSpPr>
            <p:nvPr/>
          </p:nvSpPr>
          <p:spPr bwMode="auto">
            <a:xfrm>
              <a:off x="6791826" y="1866868"/>
              <a:ext cx="86264" cy="84103"/>
            </a:xfrm>
            <a:custGeom>
              <a:avLst/>
              <a:gdLst/>
              <a:ahLst/>
              <a:cxnLst>
                <a:cxn ang="0">
                  <a:pos x="58" y="0"/>
                </a:cxn>
                <a:cxn ang="0">
                  <a:pos x="77" y="3"/>
                </a:cxn>
                <a:cxn ang="0">
                  <a:pos x="94" y="10"/>
                </a:cxn>
                <a:cxn ang="0">
                  <a:pos x="105" y="23"/>
                </a:cxn>
                <a:cxn ang="0">
                  <a:pos x="114" y="39"/>
                </a:cxn>
                <a:cxn ang="0">
                  <a:pos x="117" y="58"/>
                </a:cxn>
                <a:cxn ang="0">
                  <a:pos x="114" y="77"/>
                </a:cxn>
                <a:cxn ang="0">
                  <a:pos x="105" y="93"/>
                </a:cxn>
                <a:cxn ang="0">
                  <a:pos x="94" y="105"/>
                </a:cxn>
                <a:cxn ang="0">
                  <a:pos x="77" y="114"/>
                </a:cxn>
                <a:cxn ang="0">
                  <a:pos x="58" y="117"/>
                </a:cxn>
                <a:cxn ang="0">
                  <a:pos x="40" y="114"/>
                </a:cxn>
                <a:cxn ang="0">
                  <a:pos x="24" y="105"/>
                </a:cxn>
                <a:cxn ang="0">
                  <a:pos x="12" y="93"/>
                </a:cxn>
                <a:cxn ang="0">
                  <a:pos x="2" y="77"/>
                </a:cxn>
                <a:cxn ang="0">
                  <a:pos x="0" y="58"/>
                </a:cxn>
                <a:cxn ang="0">
                  <a:pos x="2" y="39"/>
                </a:cxn>
                <a:cxn ang="0">
                  <a:pos x="12" y="23"/>
                </a:cxn>
                <a:cxn ang="0">
                  <a:pos x="24" y="10"/>
                </a:cxn>
                <a:cxn ang="0">
                  <a:pos x="40" y="3"/>
                </a:cxn>
                <a:cxn ang="0">
                  <a:pos x="58" y="0"/>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2" name="Freeform 26"/>
            <p:cNvSpPr>
              <a:spLocks noEditPoints="1"/>
            </p:cNvSpPr>
            <p:nvPr/>
          </p:nvSpPr>
          <p:spPr bwMode="auto">
            <a:xfrm>
              <a:off x="6784516" y="1859741"/>
              <a:ext cx="102347" cy="99783"/>
            </a:xfrm>
            <a:custGeom>
              <a:avLst/>
              <a:gdLst/>
              <a:ahLst/>
              <a:cxnLst>
                <a:cxn ang="0">
                  <a:pos x="70" y="24"/>
                </a:cxn>
                <a:cxn ang="0">
                  <a:pos x="59" y="26"/>
                </a:cxn>
                <a:cxn ang="0">
                  <a:pos x="47" y="30"/>
                </a:cxn>
                <a:cxn ang="0">
                  <a:pos x="37" y="37"/>
                </a:cxn>
                <a:cxn ang="0">
                  <a:pos x="30" y="47"/>
                </a:cxn>
                <a:cxn ang="0">
                  <a:pos x="26" y="58"/>
                </a:cxn>
                <a:cxn ang="0">
                  <a:pos x="24" y="70"/>
                </a:cxn>
                <a:cxn ang="0">
                  <a:pos x="26" y="82"/>
                </a:cxn>
                <a:cxn ang="0">
                  <a:pos x="30" y="94"/>
                </a:cxn>
                <a:cxn ang="0">
                  <a:pos x="37" y="104"/>
                </a:cxn>
                <a:cxn ang="0">
                  <a:pos x="47" y="111"/>
                </a:cxn>
                <a:cxn ang="0">
                  <a:pos x="59" y="115"/>
                </a:cxn>
                <a:cxn ang="0">
                  <a:pos x="70" y="117"/>
                </a:cxn>
                <a:cxn ang="0">
                  <a:pos x="85" y="114"/>
                </a:cxn>
                <a:cxn ang="0">
                  <a:pos x="98" y="108"/>
                </a:cxn>
                <a:cxn ang="0">
                  <a:pos x="108" y="98"/>
                </a:cxn>
                <a:cxn ang="0">
                  <a:pos x="115" y="85"/>
                </a:cxn>
                <a:cxn ang="0">
                  <a:pos x="117" y="70"/>
                </a:cxn>
                <a:cxn ang="0">
                  <a:pos x="115" y="56"/>
                </a:cxn>
                <a:cxn ang="0">
                  <a:pos x="108" y="43"/>
                </a:cxn>
                <a:cxn ang="0">
                  <a:pos x="98" y="33"/>
                </a:cxn>
                <a:cxn ang="0">
                  <a:pos x="85" y="26"/>
                </a:cxn>
                <a:cxn ang="0">
                  <a:pos x="70" y="24"/>
                </a:cxn>
                <a:cxn ang="0">
                  <a:pos x="70" y="0"/>
                </a:cxn>
                <a:cxn ang="0">
                  <a:pos x="90" y="2"/>
                </a:cxn>
                <a:cxn ang="0">
                  <a:pos x="106" y="10"/>
                </a:cxn>
                <a:cxn ang="0">
                  <a:pos x="121" y="20"/>
                </a:cxn>
                <a:cxn ang="0">
                  <a:pos x="131" y="34"/>
                </a:cxn>
                <a:cxn ang="0">
                  <a:pos x="139" y="51"/>
                </a:cxn>
                <a:cxn ang="0">
                  <a:pos x="141" y="70"/>
                </a:cxn>
                <a:cxn ang="0">
                  <a:pos x="139" y="89"/>
                </a:cxn>
                <a:cxn ang="0">
                  <a:pos x="131" y="106"/>
                </a:cxn>
                <a:cxn ang="0">
                  <a:pos x="121" y="121"/>
                </a:cxn>
                <a:cxn ang="0">
                  <a:pos x="106" y="131"/>
                </a:cxn>
                <a:cxn ang="0">
                  <a:pos x="90" y="139"/>
                </a:cxn>
                <a:cxn ang="0">
                  <a:pos x="70" y="141"/>
                </a:cxn>
                <a:cxn ang="0">
                  <a:pos x="52" y="139"/>
                </a:cxn>
                <a:cxn ang="0">
                  <a:pos x="35" y="131"/>
                </a:cxn>
                <a:cxn ang="0">
                  <a:pos x="20" y="121"/>
                </a:cxn>
                <a:cxn ang="0">
                  <a:pos x="10" y="106"/>
                </a:cxn>
                <a:cxn ang="0">
                  <a:pos x="2" y="89"/>
                </a:cxn>
                <a:cxn ang="0">
                  <a:pos x="0" y="70"/>
                </a:cxn>
                <a:cxn ang="0">
                  <a:pos x="2" y="52"/>
                </a:cxn>
                <a:cxn ang="0">
                  <a:pos x="10" y="35"/>
                </a:cxn>
                <a:cxn ang="0">
                  <a:pos x="20" y="20"/>
                </a:cxn>
                <a:cxn ang="0">
                  <a:pos x="35" y="9"/>
                </a:cxn>
                <a:cxn ang="0">
                  <a:pos x="52" y="2"/>
                </a:cxn>
                <a:cxn ang="0">
                  <a:pos x="70" y="0"/>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83" name="Freeform 27"/>
          <p:cNvSpPr>
            <a:spLocks/>
          </p:cNvSpPr>
          <p:nvPr/>
        </p:nvSpPr>
        <p:spPr bwMode="auto">
          <a:xfrm>
            <a:off x="6642092" y="1606519"/>
            <a:ext cx="64698" cy="63077"/>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
          <p:cNvSpPr>
            <a:spLocks noEditPoints="1"/>
          </p:cNvSpPr>
          <p:nvPr/>
        </p:nvSpPr>
        <p:spPr bwMode="auto">
          <a:xfrm>
            <a:off x="6635513" y="1601172"/>
            <a:ext cx="77857" cy="75907"/>
          </a:xfrm>
          <a:custGeom>
            <a:avLst/>
            <a:gdLst/>
            <a:ahLst/>
            <a:cxnLst>
              <a:cxn ang="0">
                <a:pos x="71" y="25"/>
              </a:cxn>
              <a:cxn ang="0">
                <a:pos x="59" y="26"/>
              </a:cxn>
              <a:cxn ang="0">
                <a:pos x="47" y="30"/>
              </a:cxn>
              <a:cxn ang="0">
                <a:pos x="38" y="38"/>
              </a:cxn>
              <a:cxn ang="0">
                <a:pos x="30" y="47"/>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5" name="Freeform 29"/>
          <p:cNvSpPr>
            <a:spLocks/>
          </p:cNvSpPr>
          <p:nvPr/>
        </p:nvSpPr>
        <p:spPr bwMode="auto">
          <a:xfrm>
            <a:off x="6900884" y="1520990"/>
            <a:ext cx="64698" cy="63077"/>
          </a:xfrm>
          <a:custGeom>
            <a:avLst/>
            <a:gdLst/>
            <a:ahLst/>
            <a:cxnLst>
              <a:cxn ang="0">
                <a:pos x="58" y="0"/>
              </a:cxn>
              <a:cxn ang="0">
                <a:pos x="76" y="2"/>
              </a:cxn>
              <a:cxn ang="0">
                <a:pos x="92" y="11"/>
              </a:cxn>
              <a:cxn ang="0">
                <a:pos x="105" y="23"/>
              </a:cxn>
              <a:cxn ang="0">
                <a:pos x="114" y="39"/>
              </a:cxn>
              <a:cxn ang="0">
                <a:pos x="117" y="59"/>
              </a:cxn>
              <a:cxn ang="0">
                <a:pos x="114" y="77"/>
              </a:cxn>
              <a:cxn ang="0">
                <a:pos x="105" y="93"/>
              </a:cxn>
              <a:cxn ang="0">
                <a:pos x="92" y="105"/>
              </a:cxn>
              <a:cxn ang="0">
                <a:pos x="76" y="114"/>
              </a:cxn>
              <a:cxn ang="0">
                <a:pos x="58" y="117"/>
              </a:cxn>
              <a:cxn ang="0">
                <a:pos x="39" y="114"/>
              </a:cxn>
              <a:cxn ang="0">
                <a:pos x="23" y="105"/>
              </a:cxn>
              <a:cxn ang="0">
                <a:pos x="10" y="93"/>
              </a:cxn>
              <a:cxn ang="0">
                <a:pos x="2" y="77"/>
              </a:cxn>
              <a:cxn ang="0">
                <a:pos x="0" y="59"/>
              </a:cxn>
              <a:cxn ang="0">
                <a:pos x="2" y="39"/>
              </a:cxn>
              <a:cxn ang="0">
                <a:pos x="10" y="23"/>
              </a:cxn>
              <a:cxn ang="0">
                <a:pos x="23" y="11"/>
              </a:cxn>
              <a:cxn ang="0">
                <a:pos x="39" y="2"/>
              </a:cxn>
              <a:cxn ang="0">
                <a:pos x="58" y="0"/>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6" name="Freeform 30"/>
          <p:cNvSpPr>
            <a:spLocks noEditPoints="1"/>
          </p:cNvSpPr>
          <p:nvPr/>
        </p:nvSpPr>
        <p:spPr bwMode="auto">
          <a:xfrm>
            <a:off x="6894304" y="1514575"/>
            <a:ext cx="77857" cy="74837"/>
          </a:xfrm>
          <a:custGeom>
            <a:avLst/>
            <a:gdLst/>
            <a:ahLst/>
            <a:cxnLst>
              <a:cxn ang="0">
                <a:pos x="71" y="25"/>
              </a:cxn>
              <a:cxn ang="0">
                <a:pos x="59" y="26"/>
              </a:cxn>
              <a:cxn ang="0">
                <a:pos x="48" y="31"/>
              </a:cxn>
              <a:cxn ang="0">
                <a:pos x="38" y="38"/>
              </a:cxn>
              <a:cxn ang="0">
                <a:pos x="31" y="48"/>
              </a:cxn>
              <a:cxn ang="0">
                <a:pos x="25" y="59"/>
              </a:cxn>
              <a:cxn ang="0">
                <a:pos x="24" y="72"/>
              </a:cxn>
              <a:cxn ang="0">
                <a:pos x="25" y="83"/>
              </a:cxn>
              <a:cxn ang="0">
                <a:pos x="31" y="95"/>
              </a:cxn>
              <a:cxn ang="0">
                <a:pos x="38" y="105"/>
              </a:cxn>
              <a:cxn ang="0">
                <a:pos x="48" y="112"/>
              </a:cxn>
              <a:cxn ang="0">
                <a:pos x="59" y="116"/>
              </a:cxn>
              <a:cxn ang="0">
                <a:pos x="71" y="117"/>
              </a:cxn>
              <a:cxn ang="0">
                <a:pos x="85" y="115"/>
              </a:cxn>
              <a:cxn ang="0">
                <a:pos x="98" y="109"/>
              </a:cxn>
              <a:cxn ang="0">
                <a:pos x="109" y="99"/>
              </a:cxn>
              <a:cxn ang="0">
                <a:pos x="115" y="85"/>
              </a:cxn>
              <a:cxn ang="0">
                <a:pos x="117" y="72"/>
              </a:cxn>
              <a:cxn ang="0">
                <a:pos x="115" y="57"/>
              </a:cxn>
              <a:cxn ang="0">
                <a:pos x="109" y="44"/>
              </a:cxn>
              <a:cxn ang="0">
                <a:pos x="98" y="33"/>
              </a:cxn>
              <a:cxn ang="0">
                <a:pos x="85" y="27"/>
              </a:cxn>
              <a:cxn ang="0">
                <a:pos x="71" y="25"/>
              </a:cxn>
              <a:cxn ang="0">
                <a:pos x="71" y="0"/>
              </a:cxn>
              <a:cxn ang="0">
                <a:pos x="89" y="3"/>
              </a:cxn>
              <a:cxn ang="0">
                <a:pos x="107" y="10"/>
              </a:cxn>
              <a:cxn ang="0">
                <a:pos x="120" y="21"/>
              </a:cxn>
              <a:cxn ang="0">
                <a:pos x="132" y="35"/>
              </a:cxn>
              <a:cxn ang="0">
                <a:pos x="139" y="52"/>
              </a:cxn>
              <a:cxn ang="0">
                <a:pos x="142" y="72"/>
              </a:cxn>
              <a:cxn ang="0">
                <a:pos x="139" y="90"/>
              </a:cxn>
              <a:cxn ang="0">
                <a:pos x="132" y="107"/>
              </a:cxn>
              <a:cxn ang="0">
                <a:pos x="120" y="122"/>
              </a:cxn>
              <a:cxn ang="0">
                <a:pos x="107"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6"/>
              </a:cxn>
              <a:cxn ang="0">
                <a:pos x="21" y="21"/>
              </a:cxn>
              <a:cxn ang="0">
                <a:pos x="35" y="10"/>
              </a:cxn>
              <a:cxn ang="0">
                <a:pos x="52" y="3"/>
              </a:cxn>
              <a:cxn ang="0">
                <a:pos x="71" y="0"/>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Freeform 31"/>
          <p:cNvSpPr>
            <a:spLocks/>
          </p:cNvSpPr>
          <p:nvPr/>
        </p:nvSpPr>
        <p:spPr bwMode="auto">
          <a:xfrm>
            <a:off x="6808772" y="1948632"/>
            <a:ext cx="64698" cy="63077"/>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8" name="Freeform 32"/>
          <p:cNvSpPr>
            <a:spLocks noEditPoints="1"/>
          </p:cNvSpPr>
          <p:nvPr/>
        </p:nvSpPr>
        <p:spPr bwMode="auto">
          <a:xfrm>
            <a:off x="6802192" y="1943286"/>
            <a:ext cx="77857" cy="75907"/>
          </a:xfrm>
          <a:custGeom>
            <a:avLst/>
            <a:gdLst/>
            <a:ahLst/>
            <a:cxnLst>
              <a:cxn ang="0">
                <a:pos x="71" y="25"/>
              </a:cxn>
              <a:cxn ang="0">
                <a:pos x="59" y="26"/>
              </a:cxn>
              <a:cxn ang="0">
                <a:pos x="47" y="30"/>
              </a:cxn>
              <a:cxn ang="0">
                <a:pos x="38" y="38"/>
              </a:cxn>
              <a:cxn ang="0">
                <a:pos x="30" y="48"/>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9" name="Freeform 33"/>
          <p:cNvSpPr>
            <a:spLocks/>
          </p:cNvSpPr>
          <p:nvPr/>
        </p:nvSpPr>
        <p:spPr bwMode="auto">
          <a:xfrm>
            <a:off x="7260560" y="1235539"/>
            <a:ext cx="64698" cy="62008"/>
          </a:xfrm>
          <a:custGeom>
            <a:avLst/>
            <a:gdLst/>
            <a:ahLst/>
            <a:cxnLst>
              <a:cxn ang="0">
                <a:pos x="58" y="0"/>
              </a:cxn>
              <a:cxn ang="0">
                <a:pos x="76" y="4"/>
              </a:cxn>
              <a:cxn ang="0">
                <a:pos x="92" y="11"/>
              </a:cxn>
              <a:cxn ang="0">
                <a:pos x="105" y="24"/>
              </a:cxn>
              <a:cxn ang="0">
                <a:pos x="114" y="40"/>
              </a:cxn>
              <a:cxn ang="0">
                <a:pos x="117" y="59"/>
              </a:cxn>
              <a:cxn ang="0">
                <a:pos x="114" y="77"/>
              </a:cxn>
              <a:cxn ang="0">
                <a:pos x="105" y="93"/>
              </a:cxn>
              <a:cxn ang="0">
                <a:pos x="92" y="106"/>
              </a:cxn>
              <a:cxn ang="0">
                <a:pos x="76" y="115"/>
              </a:cxn>
              <a:cxn ang="0">
                <a:pos x="58" y="118"/>
              </a:cxn>
              <a:cxn ang="0">
                <a:pos x="39" y="115"/>
              </a:cxn>
              <a:cxn ang="0">
                <a:pos x="23" y="106"/>
              </a:cxn>
              <a:cxn ang="0">
                <a:pos x="10" y="93"/>
              </a:cxn>
              <a:cxn ang="0">
                <a:pos x="2" y="77"/>
              </a:cxn>
              <a:cxn ang="0">
                <a:pos x="0" y="59"/>
              </a:cxn>
              <a:cxn ang="0">
                <a:pos x="2" y="40"/>
              </a:cxn>
              <a:cxn ang="0">
                <a:pos x="10" y="24"/>
              </a:cxn>
              <a:cxn ang="0">
                <a:pos x="23" y="11"/>
              </a:cxn>
              <a:cxn ang="0">
                <a:pos x="39" y="4"/>
              </a:cxn>
              <a:cxn ang="0">
                <a:pos x="58" y="0"/>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0" name="Freeform 34"/>
          <p:cNvSpPr>
            <a:spLocks noEditPoints="1"/>
          </p:cNvSpPr>
          <p:nvPr/>
        </p:nvSpPr>
        <p:spPr bwMode="auto">
          <a:xfrm>
            <a:off x="7253981" y="1229125"/>
            <a:ext cx="77857" cy="74837"/>
          </a:xfrm>
          <a:custGeom>
            <a:avLst/>
            <a:gdLst/>
            <a:ahLst/>
            <a:cxnLst>
              <a:cxn ang="0">
                <a:pos x="71" y="23"/>
              </a:cxn>
              <a:cxn ang="0">
                <a:pos x="59" y="25"/>
              </a:cxn>
              <a:cxn ang="0">
                <a:pos x="48" y="30"/>
              </a:cxn>
              <a:cxn ang="0">
                <a:pos x="38" y="37"/>
              </a:cxn>
              <a:cxn ang="0">
                <a:pos x="31" y="47"/>
              </a:cxn>
              <a:cxn ang="0">
                <a:pos x="25" y="57"/>
              </a:cxn>
              <a:cxn ang="0">
                <a:pos x="24" y="70"/>
              </a:cxn>
              <a:cxn ang="0">
                <a:pos x="25" y="82"/>
              </a:cxn>
              <a:cxn ang="0">
                <a:pos x="31" y="94"/>
              </a:cxn>
              <a:cxn ang="0">
                <a:pos x="38" y="103"/>
              </a:cxn>
              <a:cxn ang="0">
                <a:pos x="48" y="111"/>
              </a:cxn>
              <a:cxn ang="0">
                <a:pos x="59" y="115"/>
              </a:cxn>
              <a:cxn ang="0">
                <a:pos x="71" y="117"/>
              </a:cxn>
              <a:cxn ang="0">
                <a:pos x="85" y="114"/>
              </a:cxn>
              <a:cxn ang="0">
                <a:pos x="98" y="107"/>
              </a:cxn>
              <a:cxn ang="0">
                <a:pos x="109" y="98"/>
              </a:cxn>
              <a:cxn ang="0">
                <a:pos x="115" y="85"/>
              </a:cxn>
              <a:cxn ang="0">
                <a:pos x="117" y="70"/>
              </a:cxn>
              <a:cxn ang="0">
                <a:pos x="115" y="55"/>
              </a:cxn>
              <a:cxn ang="0">
                <a:pos x="109" y="42"/>
              </a:cxn>
              <a:cxn ang="0">
                <a:pos x="98" y="33"/>
              </a:cxn>
              <a:cxn ang="0">
                <a:pos x="85" y="25"/>
              </a:cxn>
              <a:cxn ang="0">
                <a:pos x="71" y="23"/>
              </a:cxn>
              <a:cxn ang="0">
                <a:pos x="71" y="0"/>
              </a:cxn>
              <a:cxn ang="0">
                <a:pos x="89" y="2"/>
              </a:cxn>
              <a:cxn ang="0">
                <a:pos x="107" y="9"/>
              </a:cxn>
              <a:cxn ang="0">
                <a:pos x="120" y="20"/>
              </a:cxn>
              <a:cxn ang="0">
                <a:pos x="132" y="34"/>
              </a:cxn>
              <a:cxn ang="0">
                <a:pos x="139" y="51"/>
              </a:cxn>
              <a:cxn ang="0">
                <a:pos x="142" y="70"/>
              </a:cxn>
              <a:cxn ang="0">
                <a:pos x="139" y="88"/>
              </a:cxn>
              <a:cxn ang="0">
                <a:pos x="132" y="105"/>
              </a:cxn>
              <a:cxn ang="0">
                <a:pos x="120" y="120"/>
              </a:cxn>
              <a:cxn ang="0">
                <a:pos x="107" y="131"/>
              </a:cxn>
              <a:cxn ang="0">
                <a:pos x="89" y="138"/>
              </a:cxn>
              <a:cxn ang="0">
                <a:pos x="71" y="141"/>
              </a:cxn>
              <a:cxn ang="0">
                <a:pos x="52" y="138"/>
              </a:cxn>
              <a:cxn ang="0">
                <a:pos x="36" y="131"/>
              </a:cxn>
              <a:cxn ang="0">
                <a:pos x="21" y="120"/>
              </a:cxn>
              <a:cxn ang="0">
                <a:pos x="9" y="105"/>
              </a:cxn>
              <a:cxn ang="0">
                <a:pos x="3" y="88"/>
              </a:cxn>
              <a:cxn ang="0">
                <a:pos x="0" y="70"/>
              </a:cxn>
              <a:cxn ang="0">
                <a:pos x="3" y="52"/>
              </a:cxn>
              <a:cxn ang="0">
                <a:pos x="9" y="35"/>
              </a:cxn>
              <a:cxn ang="0">
                <a:pos x="21" y="20"/>
              </a:cxn>
              <a:cxn ang="0">
                <a:pos x="36" y="8"/>
              </a:cxn>
              <a:cxn ang="0">
                <a:pos x="52" y="2"/>
              </a:cxn>
              <a:cxn ang="0">
                <a:pos x="71" y="0"/>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Freeform 35"/>
          <p:cNvSpPr>
            <a:spLocks/>
          </p:cNvSpPr>
          <p:nvPr/>
        </p:nvSpPr>
        <p:spPr bwMode="auto">
          <a:xfrm>
            <a:off x="7184896" y="1661043"/>
            <a:ext cx="64698" cy="63077"/>
          </a:xfrm>
          <a:custGeom>
            <a:avLst/>
            <a:gdLst/>
            <a:ahLst/>
            <a:cxnLst>
              <a:cxn ang="0">
                <a:pos x="59" y="0"/>
              </a:cxn>
              <a:cxn ang="0">
                <a:pos x="77" y="3"/>
              </a:cxn>
              <a:cxn ang="0">
                <a:pos x="93" y="12"/>
              </a:cxn>
              <a:cxn ang="0">
                <a:pos x="106" y="25"/>
              </a:cxn>
              <a:cxn ang="0">
                <a:pos x="114" y="41"/>
              </a:cxn>
              <a:cxn ang="0">
                <a:pos x="117" y="59"/>
              </a:cxn>
              <a:cxn ang="0">
                <a:pos x="114" y="78"/>
              </a:cxn>
              <a:cxn ang="0">
                <a:pos x="106" y="94"/>
              </a:cxn>
              <a:cxn ang="0">
                <a:pos x="93" y="107"/>
              </a:cxn>
              <a:cxn ang="0">
                <a:pos x="77" y="115"/>
              </a:cxn>
              <a:cxn ang="0">
                <a:pos x="59" y="118"/>
              </a:cxn>
              <a:cxn ang="0">
                <a:pos x="39" y="115"/>
              </a:cxn>
              <a:cxn ang="0">
                <a:pos x="23" y="107"/>
              </a:cxn>
              <a:cxn ang="0">
                <a:pos x="11" y="94"/>
              </a:cxn>
              <a:cxn ang="0">
                <a:pos x="2" y="78"/>
              </a:cxn>
              <a:cxn ang="0">
                <a:pos x="0" y="59"/>
              </a:cxn>
              <a:cxn ang="0">
                <a:pos x="2" y="41"/>
              </a:cxn>
              <a:cxn ang="0">
                <a:pos x="11" y="25"/>
              </a:cxn>
              <a:cxn ang="0">
                <a:pos x="23" y="12"/>
              </a:cxn>
              <a:cxn ang="0">
                <a:pos x="39" y="3"/>
              </a:cxn>
              <a:cxn ang="0">
                <a:pos x="59" y="0"/>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2" name="Freeform 36"/>
          <p:cNvSpPr>
            <a:spLocks noEditPoints="1"/>
          </p:cNvSpPr>
          <p:nvPr/>
        </p:nvSpPr>
        <p:spPr bwMode="auto">
          <a:xfrm>
            <a:off x="7178316" y="1654628"/>
            <a:ext cx="77857" cy="75907"/>
          </a:xfrm>
          <a:custGeom>
            <a:avLst/>
            <a:gdLst/>
            <a:ahLst/>
            <a:cxnLst>
              <a:cxn ang="0">
                <a:pos x="72" y="24"/>
              </a:cxn>
              <a:cxn ang="0">
                <a:pos x="59" y="25"/>
              </a:cxn>
              <a:cxn ang="0">
                <a:pos x="48" y="29"/>
              </a:cxn>
              <a:cxn ang="0">
                <a:pos x="39" y="37"/>
              </a:cxn>
              <a:cxn ang="0">
                <a:pos x="31" y="46"/>
              </a:cxn>
              <a:cxn ang="0">
                <a:pos x="26" y="58"/>
              </a:cxn>
              <a:cxn ang="0">
                <a:pos x="25" y="70"/>
              </a:cxn>
              <a:cxn ang="0">
                <a:pos x="26" y="83"/>
              </a:cxn>
              <a:cxn ang="0">
                <a:pos x="31" y="93"/>
              </a:cxn>
              <a:cxn ang="0">
                <a:pos x="39" y="103"/>
              </a:cxn>
              <a:cxn ang="0">
                <a:pos x="48" y="110"/>
              </a:cxn>
              <a:cxn ang="0">
                <a:pos x="59" y="116"/>
              </a:cxn>
              <a:cxn ang="0">
                <a:pos x="72" y="117"/>
              </a:cxn>
              <a:cxn ang="0">
                <a:pos x="86" y="115"/>
              </a:cxn>
              <a:cxn ang="0">
                <a:pos x="98" y="108"/>
              </a:cxn>
              <a:cxn ang="0">
                <a:pos x="109" y="98"/>
              </a:cxn>
              <a:cxn ang="0">
                <a:pos x="115" y="85"/>
              </a:cxn>
              <a:cxn ang="0">
                <a:pos x="118" y="70"/>
              </a:cxn>
              <a:cxn ang="0">
                <a:pos x="115" y="56"/>
              </a:cxn>
              <a:cxn ang="0">
                <a:pos x="109" y="43"/>
              </a:cxn>
              <a:cxn ang="0">
                <a:pos x="98" y="33"/>
              </a:cxn>
              <a:cxn ang="0">
                <a:pos x="86" y="26"/>
              </a:cxn>
              <a:cxn ang="0">
                <a:pos x="72" y="24"/>
              </a:cxn>
              <a:cxn ang="0">
                <a:pos x="72" y="0"/>
              </a:cxn>
              <a:cxn ang="0">
                <a:pos x="90" y="2"/>
              </a:cxn>
              <a:cxn ang="0">
                <a:pos x="107" y="9"/>
              </a:cxn>
              <a:cxn ang="0">
                <a:pos x="121" y="21"/>
              </a:cxn>
              <a:cxn ang="0">
                <a:pos x="132" y="35"/>
              </a:cxn>
              <a:cxn ang="0">
                <a:pos x="139" y="52"/>
              </a:cxn>
              <a:cxn ang="0">
                <a:pos x="142" y="70"/>
              </a:cxn>
              <a:cxn ang="0">
                <a:pos x="139" y="89"/>
              </a:cxn>
              <a:cxn ang="0">
                <a:pos x="132" y="106"/>
              </a:cxn>
              <a:cxn ang="0">
                <a:pos x="121" y="120"/>
              </a:cxn>
              <a:cxn ang="0">
                <a:pos x="107" y="132"/>
              </a:cxn>
              <a:cxn ang="0">
                <a:pos x="90" y="138"/>
              </a:cxn>
              <a:cxn ang="0">
                <a:pos x="72" y="141"/>
              </a:cxn>
              <a:cxn ang="0">
                <a:pos x="52" y="138"/>
              </a:cxn>
              <a:cxn ang="0">
                <a:pos x="36" y="132"/>
              </a:cxn>
              <a:cxn ang="0">
                <a:pos x="22" y="120"/>
              </a:cxn>
              <a:cxn ang="0">
                <a:pos x="10" y="105"/>
              </a:cxn>
              <a:cxn ang="0">
                <a:pos x="3" y="89"/>
              </a:cxn>
              <a:cxn ang="0">
                <a:pos x="0" y="70"/>
              </a:cxn>
              <a:cxn ang="0">
                <a:pos x="3" y="52"/>
              </a:cxn>
              <a:cxn ang="0">
                <a:pos x="10" y="35"/>
              </a:cxn>
              <a:cxn ang="0">
                <a:pos x="22" y="20"/>
              </a:cxn>
              <a:cxn ang="0">
                <a:pos x="36" y="9"/>
              </a:cxn>
              <a:cxn ang="0">
                <a:pos x="52" y="2"/>
              </a:cxn>
              <a:cxn ang="0">
                <a:pos x="72" y="0"/>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3" name="Group 192"/>
          <p:cNvGrpSpPr/>
          <p:nvPr/>
        </p:nvGrpSpPr>
        <p:grpSpPr>
          <a:xfrm>
            <a:off x="7566504" y="1555201"/>
            <a:ext cx="77857" cy="75907"/>
            <a:chOff x="7829916" y="2221810"/>
            <a:chExt cx="103809" cy="101209"/>
          </a:xfrm>
        </p:grpSpPr>
        <p:sp>
          <p:nvSpPr>
            <p:cNvPr id="194" name="Freeform 37"/>
            <p:cNvSpPr>
              <a:spLocks/>
            </p:cNvSpPr>
            <p:nvPr/>
          </p:nvSpPr>
          <p:spPr bwMode="auto">
            <a:xfrm>
              <a:off x="7840151" y="2230363"/>
              <a:ext cx="84802" cy="82677"/>
            </a:xfrm>
            <a:custGeom>
              <a:avLst/>
              <a:gdLst/>
              <a:ahLst/>
              <a:cxnLst>
                <a:cxn ang="0">
                  <a:pos x="59" y="0"/>
                </a:cxn>
                <a:cxn ang="0">
                  <a:pos x="77" y="3"/>
                </a:cxn>
                <a:cxn ang="0">
                  <a:pos x="93" y="11"/>
                </a:cxn>
                <a:cxn ang="0">
                  <a:pos x="106" y="24"/>
                </a:cxn>
                <a:cxn ang="0">
                  <a:pos x="114" y="40"/>
                </a:cxn>
                <a:cxn ang="0">
                  <a:pos x="118" y="58"/>
                </a:cxn>
                <a:cxn ang="0">
                  <a:pos x="114" y="77"/>
                </a:cxn>
                <a:cxn ang="0">
                  <a:pos x="106" y="93"/>
                </a:cxn>
                <a:cxn ang="0">
                  <a:pos x="93" y="106"/>
                </a:cxn>
                <a:cxn ang="0">
                  <a:pos x="77" y="115"/>
                </a:cxn>
                <a:cxn ang="0">
                  <a:pos x="59" y="117"/>
                </a:cxn>
                <a:cxn ang="0">
                  <a:pos x="40" y="115"/>
                </a:cxn>
                <a:cxn ang="0">
                  <a:pos x="24" y="106"/>
                </a:cxn>
                <a:cxn ang="0">
                  <a:pos x="11" y="93"/>
                </a:cxn>
                <a:cxn ang="0">
                  <a:pos x="2" y="77"/>
                </a:cxn>
                <a:cxn ang="0">
                  <a:pos x="0" y="58"/>
                </a:cxn>
                <a:cxn ang="0">
                  <a:pos x="2" y="40"/>
                </a:cxn>
                <a:cxn ang="0">
                  <a:pos x="11" y="24"/>
                </a:cxn>
                <a:cxn ang="0">
                  <a:pos x="24" y="11"/>
                </a:cxn>
                <a:cxn ang="0">
                  <a:pos x="40" y="3"/>
                </a:cxn>
                <a:cxn ang="0">
                  <a:pos x="59" y="0"/>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5" name="Freeform 38"/>
            <p:cNvSpPr>
              <a:spLocks noEditPoints="1"/>
            </p:cNvSpPr>
            <p:nvPr/>
          </p:nvSpPr>
          <p:spPr bwMode="auto">
            <a:xfrm>
              <a:off x="7829916" y="2221810"/>
              <a:ext cx="103809" cy="101209"/>
            </a:xfrm>
            <a:custGeom>
              <a:avLst/>
              <a:gdLst/>
              <a:ahLst/>
              <a:cxnLst>
                <a:cxn ang="0">
                  <a:pos x="71" y="24"/>
                </a:cxn>
                <a:cxn ang="0">
                  <a:pos x="56" y="27"/>
                </a:cxn>
                <a:cxn ang="0">
                  <a:pos x="43" y="33"/>
                </a:cxn>
                <a:cxn ang="0">
                  <a:pos x="33" y="43"/>
                </a:cxn>
                <a:cxn ang="0">
                  <a:pos x="26" y="56"/>
                </a:cxn>
                <a:cxn ang="0">
                  <a:pos x="24" y="70"/>
                </a:cxn>
                <a:cxn ang="0">
                  <a:pos x="26" y="85"/>
                </a:cxn>
                <a:cxn ang="0">
                  <a:pos x="33" y="98"/>
                </a:cxn>
                <a:cxn ang="0">
                  <a:pos x="43" y="109"/>
                </a:cxn>
                <a:cxn ang="0">
                  <a:pos x="56" y="115"/>
                </a:cxn>
                <a:cxn ang="0">
                  <a:pos x="71" y="117"/>
                </a:cxn>
                <a:cxn ang="0">
                  <a:pos x="85" y="115"/>
                </a:cxn>
                <a:cxn ang="0">
                  <a:pos x="98" y="109"/>
                </a:cxn>
                <a:cxn ang="0">
                  <a:pos x="108" y="98"/>
                </a:cxn>
                <a:cxn ang="0">
                  <a:pos x="115" y="85"/>
                </a:cxn>
                <a:cxn ang="0">
                  <a:pos x="117" y="70"/>
                </a:cxn>
                <a:cxn ang="0">
                  <a:pos x="115" y="56"/>
                </a:cxn>
                <a:cxn ang="0">
                  <a:pos x="108" y="43"/>
                </a:cxn>
                <a:cxn ang="0">
                  <a:pos x="98" y="33"/>
                </a:cxn>
                <a:cxn ang="0">
                  <a:pos x="85" y="27"/>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7"/>
                </a:cxn>
                <a:cxn ang="0">
                  <a:pos x="120" y="120"/>
                </a:cxn>
                <a:cxn ang="0">
                  <a:pos x="106" y="132"/>
                </a:cxn>
                <a:cxn ang="0">
                  <a:pos x="89" y="139"/>
                </a:cxn>
                <a:cxn ang="0">
                  <a:pos x="71" y="142"/>
                </a:cxn>
                <a:cxn ang="0">
                  <a:pos x="52" y="139"/>
                </a:cxn>
                <a:cxn ang="0">
                  <a:pos x="35" y="132"/>
                </a:cxn>
                <a:cxn ang="0">
                  <a:pos x="21" y="120"/>
                </a:cxn>
                <a:cxn ang="0">
                  <a:pos x="9" y="107"/>
                </a:cxn>
                <a:cxn ang="0">
                  <a:pos x="3" y="89"/>
                </a:cxn>
                <a:cxn ang="0">
                  <a:pos x="0" y="70"/>
                </a:cxn>
                <a:cxn ang="0">
                  <a:pos x="3" y="52"/>
                </a:cxn>
                <a:cxn ang="0">
                  <a:pos x="9" y="35"/>
                </a:cxn>
                <a:cxn ang="0">
                  <a:pos x="21" y="20"/>
                </a:cxn>
                <a:cxn ang="0">
                  <a:pos x="35" y="9"/>
                </a:cxn>
                <a:cxn ang="0">
                  <a:pos x="52" y="2"/>
                </a:cxn>
                <a:cxn ang="0">
                  <a:pos x="71" y="0"/>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96" name="Freeform 39"/>
          <p:cNvSpPr>
            <a:spLocks/>
          </p:cNvSpPr>
          <p:nvPr/>
        </p:nvSpPr>
        <p:spPr bwMode="auto">
          <a:xfrm>
            <a:off x="7365831" y="1982843"/>
            <a:ext cx="64698" cy="63077"/>
          </a:xfrm>
          <a:custGeom>
            <a:avLst/>
            <a:gdLst/>
            <a:ahLst/>
            <a:cxnLst>
              <a:cxn ang="0">
                <a:pos x="58" y="0"/>
              </a:cxn>
              <a:cxn ang="0">
                <a:pos x="76" y="3"/>
              </a:cxn>
              <a:cxn ang="0">
                <a:pos x="92" y="12"/>
              </a:cxn>
              <a:cxn ang="0">
                <a:pos x="105" y="24"/>
              </a:cxn>
              <a:cxn ang="0">
                <a:pos x="114" y="40"/>
              </a:cxn>
              <a:cxn ang="0">
                <a:pos x="117" y="59"/>
              </a:cxn>
              <a:cxn ang="0">
                <a:pos x="114" y="78"/>
              </a:cxn>
              <a:cxn ang="0">
                <a:pos x="105" y="94"/>
              </a:cxn>
              <a:cxn ang="0">
                <a:pos x="92" y="107"/>
              </a:cxn>
              <a:cxn ang="0">
                <a:pos x="76" y="115"/>
              </a:cxn>
              <a:cxn ang="0">
                <a:pos x="58" y="117"/>
              </a:cxn>
              <a:cxn ang="0">
                <a:pos x="39" y="115"/>
              </a:cxn>
              <a:cxn ang="0">
                <a:pos x="23" y="107"/>
              </a:cxn>
              <a:cxn ang="0">
                <a:pos x="10" y="94"/>
              </a:cxn>
              <a:cxn ang="0">
                <a:pos x="2" y="78"/>
              </a:cxn>
              <a:cxn ang="0">
                <a:pos x="0" y="59"/>
              </a:cxn>
              <a:cxn ang="0">
                <a:pos x="2" y="40"/>
              </a:cxn>
              <a:cxn ang="0">
                <a:pos x="10" y="24"/>
              </a:cxn>
              <a:cxn ang="0">
                <a:pos x="23" y="12"/>
              </a:cxn>
              <a:cxn ang="0">
                <a:pos x="39" y="3"/>
              </a:cxn>
              <a:cxn ang="0">
                <a:pos x="58" y="0"/>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7" name="Freeform 40"/>
          <p:cNvSpPr>
            <a:spLocks noEditPoints="1"/>
          </p:cNvSpPr>
          <p:nvPr/>
        </p:nvSpPr>
        <p:spPr bwMode="auto">
          <a:xfrm>
            <a:off x="7359252" y="1977497"/>
            <a:ext cx="77857" cy="75907"/>
          </a:xfrm>
          <a:custGeom>
            <a:avLst/>
            <a:gdLst/>
            <a:ahLst/>
            <a:cxnLst>
              <a:cxn ang="0">
                <a:pos x="71" y="25"/>
              </a:cxn>
              <a:cxn ang="0">
                <a:pos x="59" y="26"/>
              </a:cxn>
              <a:cxn ang="0">
                <a:pos x="48" y="30"/>
              </a:cxn>
              <a:cxn ang="0">
                <a:pos x="38" y="38"/>
              </a:cxn>
              <a:cxn ang="0">
                <a:pos x="31" y="47"/>
              </a:cxn>
              <a:cxn ang="0">
                <a:pos x="25" y="59"/>
              </a:cxn>
              <a:cxn ang="0">
                <a:pos x="24" y="71"/>
              </a:cxn>
              <a:cxn ang="0">
                <a:pos x="25" y="83"/>
              </a:cxn>
              <a:cxn ang="0">
                <a:pos x="31" y="94"/>
              </a:cxn>
              <a:cxn ang="0">
                <a:pos x="38" y="104"/>
              </a:cxn>
              <a:cxn ang="0">
                <a:pos x="48" y="111"/>
              </a:cxn>
              <a:cxn ang="0">
                <a:pos x="59" y="116"/>
              </a:cxn>
              <a:cxn ang="0">
                <a:pos x="71" y="118"/>
              </a:cxn>
              <a:cxn ang="0">
                <a:pos x="85" y="115"/>
              </a:cxn>
              <a:cxn ang="0">
                <a:pos x="98" y="109"/>
              </a:cxn>
              <a:cxn ang="0">
                <a:pos x="109" y="98"/>
              </a:cxn>
              <a:cxn ang="0">
                <a:pos x="115" y="86"/>
              </a:cxn>
              <a:cxn ang="0">
                <a:pos x="117" y="71"/>
              </a:cxn>
              <a:cxn ang="0">
                <a:pos x="115" y="56"/>
              </a:cxn>
              <a:cxn ang="0">
                <a:pos x="109" y="43"/>
              </a:cxn>
              <a:cxn ang="0">
                <a:pos x="98" y="33"/>
              </a:cxn>
              <a:cxn ang="0">
                <a:pos x="85" y="27"/>
              </a:cxn>
              <a:cxn ang="0">
                <a:pos x="71" y="25"/>
              </a:cxn>
              <a:cxn ang="0">
                <a:pos x="71" y="0"/>
              </a:cxn>
              <a:cxn ang="0">
                <a:pos x="89" y="2"/>
              </a:cxn>
              <a:cxn ang="0">
                <a:pos x="107" y="10"/>
              </a:cxn>
              <a:cxn ang="0">
                <a:pos x="120" y="20"/>
              </a:cxn>
              <a:cxn ang="0">
                <a:pos x="132" y="35"/>
              </a:cxn>
              <a:cxn ang="0">
                <a:pos x="139" y="52"/>
              </a:cxn>
              <a:cxn ang="0">
                <a:pos x="142" y="71"/>
              </a:cxn>
              <a:cxn ang="0">
                <a:pos x="139" y="90"/>
              </a:cxn>
              <a:cxn ang="0">
                <a:pos x="132" y="107"/>
              </a:cxn>
              <a:cxn ang="0">
                <a:pos x="120" y="121"/>
              </a:cxn>
              <a:cxn ang="0">
                <a:pos x="107" y="132"/>
              </a:cxn>
              <a:cxn ang="0">
                <a:pos x="89" y="139"/>
              </a:cxn>
              <a:cxn ang="0">
                <a:pos x="71" y="142"/>
              </a:cxn>
              <a:cxn ang="0">
                <a:pos x="52" y="139"/>
              </a:cxn>
              <a:cxn ang="0">
                <a:pos x="36" y="132"/>
              </a:cxn>
              <a:cxn ang="0">
                <a:pos x="21" y="121"/>
              </a:cxn>
              <a:cxn ang="0">
                <a:pos x="9" y="106"/>
              </a:cxn>
              <a:cxn ang="0">
                <a:pos x="3" y="90"/>
              </a:cxn>
              <a:cxn ang="0">
                <a:pos x="0" y="71"/>
              </a:cxn>
              <a:cxn ang="0">
                <a:pos x="3" y="52"/>
              </a:cxn>
              <a:cxn ang="0">
                <a:pos x="9" y="35"/>
              </a:cxn>
              <a:cxn ang="0">
                <a:pos x="21" y="20"/>
              </a:cxn>
              <a:cxn ang="0">
                <a:pos x="36" y="10"/>
              </a:cxn>
              <a:cxn ang="0">
                <a:pos x="52" y="2"/>
              </a:cxn>
              <a:cxn ang="0">
                <a:pos x="71" y="0"/>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8" name="Freeform 11"/>
          <p:cNvSpPr>
            <a:spLocks/>
          </p:cNvSpPr>
          <p:nvPr/>
        </p:nvSpPr>
        <p:spPr bwMode="auto">
          <a:xfrm>
            <a:off x="5838303" y="1140390"/>
            <a:ext cx="986917" cy="1004957"/>
          </a:xfrm>
          <a:custGeom>
            <a:avLst/>
            <a:gdLst/>
            <a:ahLst/>
            <a:cxnLst>
              <a:cxn ang="0">
                <a:pos x="1117" y="1"/>
              </a:cxn>
              <a:cxn ang="0">
                <a:pos x="1153" y="4"/>
              </a:cxn>
              <a:cxn ang="0">
                <a:pos x="1399" y="28"/>
              </a:cxn>
              <a:cxn ang="0">
                <a:pos x="1593" y="67"/>
              </a:cxn>
              <a:cxn ang="0">
                <a:pos x="1658" y="116"/>
              </a:cxn>
              <a:cxn ang="0">
                <a:pos x="1549" y="191"/>
              </a:cxn>
              <a:cxn ang="0">
                <a:pos x="1459" y="297"/>
              </a:cxn>
              <a:cxn ang="0">
                <a:pos x="1428" y="351"/>
              </a:cxn>
              <a:cxn ang="0">
                <a:pos x="1402" y="406"/>
              </a:cxn>
              <a:cxn ang="0">
                <a:pos x="1368" y="501"/>
              </a:cxn>
              <a:cxn ang="0">
                <a:pos x="1335" y="629"/>
              </a:cxn>
              <a:cxn ang="0">
                <a:pos x="1316" y="788"/>
              </a:cxn>
              <a:cxn ang="0">
                <a:pos x="1321" y="963"/>
              </a:cxn>
              <a:cxn ang="0">
                <a:pos x="1357" y="1151"/>
              </a:cxn>
              <a:cxn ang="0">
                <a:pos x="1404" y="1284"/>
              </a:cxn>
              <a:cxn ang="0">
                <a:pos x="1490" y="1444"/>
              </a:cxn>
              <a:cxn ang="0">
                <a:pos x="1574" y="1560"/>
              </a:cxn>
              <a:cxn ang="0">
                <a:pos x="1600" y="1588"/>
              </a:cxn>
              <a:cxn ang="0">
                <a:pos x="1652" y="1639"/>
              </a:cxn>
              <a:cxn ang="0">
                <a:pos x="1732" y="1706"/>
              </a:cxn>
              <a:cxn ang="0">
                <a:pos x="1756" y="1769"/>
              </a:cxn>
              <a:cxn ang="0">
                <a:pos x="1624" y="1803"/>
              </a:cxn>
              <a:cxn ang="0">
                <a:pos x="1498" y="1822"/>
              </a:cxn>
              <a:cxn ang="0">
                <a:pos x="1399" y="1831"/>
              </a:cxn>
              <a:cxn ang="0">
                <a:pos x="1346" y="1833"/>
              </a:cxn>
              <a:cxn ang="0">
                <a:pos x="1246" y="1839"/>
              </a:cxn>
              <a:cxn ang="0">
                <a:pos x="1131" y="1854"/>
              </a:cxn>
              <a:cxn ang="0">
                <a:pos x="1029" y="1872"/>
              </a:cxn>
              <a:cxn ang="0">
                <a:pos x="848" y="1879"/>
              </a:cxn>
              <a:cxn ang="0">
                <a:pos x="700" y="1857"/>
              </a:cxn>
              <a:cxn ang="0">
                <a:pos x="583" y="1820"/>
              </a:cxn>
              <a:cxn ang="0">
                <a:pos x="501" y="1780"/>
              </a:cxn>
              <a:cxn ang="0">
                <a:pos x="454" y="1751"/>
              </a:cxn>
              <a:cxn ang="0">
                <a:pos x="387" y="1695"/>
              </a:cxn>
              <a:cxn ang="0">
                <a:pos x="252" y="1548"/>
              </a:cxn>
              <a:cxn ang="0">
                <a:pos x="167" y="1408"/>
              </a:cxn>
              <a:cxn ang="0">
                <a:pos x="119" y="1285"/>
              </a:cxn>
              <a:cxn ang="0">
                <a:pos x="99" y="1188"/>
              </a:cxn>
              <a:cxn ang="0">
                <a:pos x="93" y="1130"/>
              </a:cxn>
              <a:cxn ang="0">
                <a:pos x="92" y="1081"/>
              </a:cxn>
              <a:cxn ang="0">
                <a:pos x="80" y="990"/>
              </a:cxn>
              <a:cxn ang="0">
                <a:pos x="61" y="932"/>
              </a:cxn>
              <a:cxn ang="0">
                <a:pos x="52" y="908"/>
              </a:cxn>
              <a:cxn ang="0">
                <a:pos x="4" y="755"/>
              </a:cxn>
              <a:cxn ang="0">
                <a:pos x="5" y="617"/>
              </a:cxn>
              <a:cxn ang="0">
                <a:pos x="39" y="497"/>
              </a:cxn>
              <a:cxn ang="0">
                <a:pos x="92" y="399"/>
              </a:cxn>
              <a:cxn ang="0">
                <a:pos x="149" y="326"/>
              </a:cxn>
              <a:cxn ang="0">
                <a:pos x="195" y="279"/>
              </a:cxn>
              <a:cxn ang="0">
                <a:pos x="214" y="263"/>
              </a:cxn>
              <a:cxn ang="0">
                <a:pos x="395" y="145"/>
              </a:cxn>
              <a:cxn ang="0">
                <a:pos x="586" y="70"/>
              </a:cxn>
              <a:cxn ang="0">
                <a:pos x="771" y="25"/>
              </a:cxn>
              <a:cxn ang="0">
                <a:pos x="935" y="6"/>
              </a:cxn>
              <a:cxn ang="0">
                <a:pos x="1062" y="0"/>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9" name="그룹 77"/>
          <p:cNvGrpSpPr/>
          <p:nvPr/>
        </p:nvGrpSpPr>
        <p:grpSpPr>
          <a:xfrm>
            <a:off x="5962844" y="1236609"/>
            <a:ext cx="1638751" cy="782584"/>
            <a:chOff x="5691703" y="1811275"/>
            <a:chExt cx="2185001" cy="1043445"/>
          </a:xfrm>
        </p:grpSpPr>
        <p:sp>
          <p:nvSpPr>
            <p:cNvPr id="200" name="Freeform 43"/>
            <p:cNvSpPr>
              <a:spLocks/>
            </p:cNvSpPr>
            <p:nvPr/>
          </p:nvSpPr>
          <p:spPr bwMode="auto">
            <a:xfrm>
              <a:off x="6145579" y="2294509"/>
              <a:ext cx="26318" cy="478958"/>
            </a:xfrm>
            <a:custGeom>
              <a:avLst/>
              <a:gdLst/>
              <a:ahLst/>
              <a:cxnLst>
                <a:cxn ang="0">
                  <a:pos x="10" y="0"/>
                </a:cxn>
                <a:cxn ang="0">
                  <a:pos x="35" y="0"/>
                </a:cxn>
                <a:cxn ang="0">
                  <a:pos x="24" y="672"/>
                </a:cxn>
                <a:cxn ang="0">
                  <a:pos x="0" y="672"/>
                </a:cxn>
                <a:cxn ang="0">
                  <a:pos x="10" y="0"/>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201" name="그룹 76"/>
            <p:cNvGrpSpPr/>
            <p:nvPr/>
          </p:nvGrpSpPr>
          <p:grpSpPr>
            <a:xfrm>
              <a:off x="5691703" y="1811275"/>
              <a:ext cx="2185001" cy="1043445"/>
              <a:chOff x="5691703" y="1811275"/>
              <a:chExt cx="2185001" cy="1043445"/>
            </a:xfrm>
          </p:grpSpPr>
          <p:grpSp>
            <p:nvGrpSpPr>
              <p:cNvPr id="202" name="그룹 74"/>
              <p:cNvGrpSpPr/>
              <p:nvPr/>
            </p:nvGrpSpPr>
            <p:grpSpPr>
              <a:xfrm>
                <a:off x="5691703" y="1846553"/>
                <a:ext cx="1285811" cy="1006383"/>
                <a:chOff x="5691703" y="1834794"/>
                <a:chExt cx="1285811" cy="1006383"/>
              </a:xfrm>
            </p:grpSpPr>
            <p:sp>
              <p:nvSpPr>
                <p:cNvPr id="216" name="Freeform 51"/>
                <p:cNvSpPr>
                  <a:spLocks/>
                </p:cNvSpPr>
                <p:nvPr/>
              </p:nvSpPr>
              <p:spPr bwMode="auto">
                <a:xfrm>
                  <a:off x="6856159" y="1943843"/>
                  <a:ext cx="121355" cy="238054"/>
                </a:xfrm>
                <a:custGeom>
                  <a:avLst/>
                  <a:gdLst/>
                  <a:ahLst/>
                  <a:cxnLst>
                    <a:cxn ang="0">
                      <a:pos x="23" y="0"/>
                    </a:cxn>
                    <a:cxn ang="0">
                      <a:pos x="167" y="323"/>
                    </a:cxn>
                    <a:cxn ang="0">
                      <a:pos x="144" y="332"/>
                    </a:cxn>
                    <a:cxn ang="0">
                      <a:pos x="0" y="9"/>
                    </a:cxn>
                    <a:cxn ang="0">
                      <a:pos x="23" y="0"/>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17" name="Freeform 54"/>
                <p:cNvSpPr>
                  <a:spLocks/>
                </p:cNvSpPr>
                <p:nvPr/>
              </p:nvSpPr>
              <p:spPr bwMode="auto">
                <a:xfrm>
                  <a:off x="6679245" y="2227512"/>
                  <a:ext cx="264640" cy="102634"/>
                </a:xfrm>
                <a:custGeom>
                  <a:avLst/>
                  <a:gdLst/>
                  <a:ahLst/>
                  <a:cxnLst>
                    <a:cxn ang="0">
                      <a:pos x="354" y="0"/>
                    </a:cxn>
                    <a:cxn ang="0">
                      <a:pos x="363" y="23"/>
                    </a:cxn>
                    <a:cxn ang="0">
                      <a:pos x="8" y="145"/>
                    </a:cxn>
                    <a:cxn ang="0">
                      <a:pos x="0" y="123"/>
                    </a:cxn>
                    <a:cxn ang="0">
                      <a:pos x="354" y="0"/>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218" name="그룹 68"/>
                <p:cNvGrpSpPr/>
                <p:nvPr/>
              </p:nvGrpSpPr>
              <p:grpSpPr>
                <a:xfrm>
                  <a:off x="5691703" y="1834794"/>
                  <a:ext cx="1157982" cy="1006383"/>
                  <a:chOff x="5691703" y="1820532"/>
                  <a:chExt cx="1157982" cy="1006383"/>
                </a:xfrm>
              </p:grpSpPr>
              <p:sp>
                <p:nvSpPr>
                  <p:cNvPr id="219" name="Freeform 49"/>
                  <p:cNvSpPr>
                    <a:spLocks/>
                  </p:cNvSpPr>
                  <p:nvPr/>
                </p:nvSpPr>
                <p:spPr bwMode="auto">
                  <a:xfrm>
                    <a:off x="6652928" y="1945269"/>
                    <a:ext cx="181300" cy="352092"/>
                  </a:xfrm>
                  <a:custGeom>
                    <a:avLst/>
                    <a:gdLst/>
                    <a:ahLst/>
                    <a:cxnLst>
                      <a:cxn ang="0">
                        <a:pos x="224" y="0"/>
                      </a:cxn>
                      <a:cxn ang="0">
                        <a:pos x="246" y="10"/>
                      </a:cxn>
                      <a:cxn ang="0">
                        <a:pos x="22" y="492"/>
                      </a:cxn>
                      <a:cxn ang="0">
                        <a:pos x="0" y="483"/>
                      </a:cxn>
                      <a:cxn ang="0">
                        <a:pos x="224" y="0"/>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220" name="그룹 5"/>
                  <p:cNvGrpSpPr/>
                  <p:nvPr/>
                </p:nvGrpSpPr>
                <p:grpSpPr>
                  <a:xfrm>
                    <a:off x="5691703" y="1820532"/>
                    <a:ext cx="1157982" cy="1006383"/>
                    <a:chOff x="5695253" y="1828380"/>
                    <a:chExt cx="1157982" cy="1006383"/>
                  </a:xfrm>
                </p:grpSpPr>
                <p:sp>
                  <p:nvSpPr>
                    <p:cNvPr id="221" name="Freeform 41"/>
                    <p:cNvSpPr>
                      <a:spLocks/>
                    </p:cNvSpPr>
                    <p:nvPr/>
                  </p:nvSpPr>
                  <p:spPr bwMode="auto">
                    <a:xfrm>
                      <a:off x="5695253" y="1876846"/>
                      <a:ext cx="342131" cy="520297"/>
                    </a:xfrm>
                    <a:custGeom>
                      <a:avLst/>
                      <a:gdLst/>
                      <a:ahLst/>
                      <a:cxnLst>
                        <a:cxn ang="0">
                          <a:pos x="448" y="0"/>
                        </a:cxn>
                        <a:cxn ang="0">
                          <a:pos x="468" y="12"/>
                        </a:cxn>
                        <a:cxn ang="0">
                          <a:pos x="20" y="730"/>
                        </a:cxn>
                        <a:cxn ang="0">
                          <a:pos x="0" y="717"/>
                        </a:cxn>
                        <a:cxn ang="0">
                          <a:pos x="448" y="0"/>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22" name="Freeform 42"/>
                    <p:cNvSpPr>
                      <a:spLocks/>
                    </p:cNvSpPr>
                    <p:nvPr/>
                  </p:nvSpPr>
                  <p:spPr bwMode="auto">
                    <a:xfrm>
                      <a:off x="5704025" y="2454162"/>
                      <a:ext cx="409388" cy="357794"/>
                    </a:xfrm>
                    <a:custGeom>
                      <a:avLst/>
                      <a:gdLst/>
                      <a:ahLst/>
                      <a:cxnLst>
                        <a:cxn ang="0">
                          <a:pos x="16" y="0"/>
                        </a:cxn>
                        <a:cxn ang="0">
                          <a:pos x="560" y="483"/>
                        </a:cxn>
                        <a:cxn ang="0">
                          <a:pos x="544" y="502"/>
                        </a:cxn>
                        <a:cxn ang="0">
                          <a:pos x="0" y="18"/>
                        </a:cxn>
                        <a:cxn ang="0">
                          <a:pos x="16" y="0"/>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23" name="Freeform 44"/>
                    <p:cNvSpPr>
                      <a:spLocks/>
                    </p:cNvSpPr>
                    <p:nvPr/>
                  </p:nvSpPr>
                  <p:spPr bwMode="auto">
                    <a:xfrm>
                      <a:off x="6068088" y="1875420"/>
                      <a:ext cx="97961" cy="334986"/>
                    </a:xfrm>
                    <a:custGeom>
                      <a:avLst/>
                      <a:gdLst/>
                      <a:ahLst/>
                      <a:cxnLst>
                        <a:cxn ang="0">
                          <a:pos x="23" y="0"/>
                        </a:cxn>
                        <a:cxn ang="0">
                          <a:pos x="132" y="464"/>
                        </a:cxn>
                        <a:cxn ang="0">
                          <a:pos x="109" y="469"/>
                        </a:cxn>
                        <a:cxn ang="0">
                          <a:pos x="0" y="5"/>
                        </a:cxn>
                        <a:cxn ang="0">
                          <a:pos x="23" y="0"/>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24" name="Freeform 45"/>
                    <p:cNvSpPr>
                      <a:spLocks/>
                    </p:cNvSpPr>
                    <p:nvPr/>
                  </p:nvSpPr>
                  <p:spPr bwMode="auto">
                    <a:xfrm>
                      <a:off x="6204063" y="2263149"/>
                      <a:ext cx="394767" cy="78401"/>
                    </a:xfrm>
                    <a:custGeom>
                      <a:avLst/>
                      <a:gdLst/>
                      <a:ahLst/>
                      <a:cxnLst>
                        <a:cxn ang="0">
                          <a:pos x="3" y="0"/>
                        </a:cxn>
                        <a:cxn ang="0">
                          <a:pos x="539" y="87"/>
                        </a:cxn>
                        <a:cxn ang="0">
                          <a:pos x="535" y="110"/>
                        </a:cxn>
                        <a:cxn ang="0">
                          <a:pos x="0" y="24"/>
                        </a:cxn>
                        <a:cxn ang="0">
                          <a:pos x="3" y="0"/>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25" name="Freeform 46"/>
                    <p:cNvSpPr>
                      <a:spLocks/>
                    </p:cNvSpPr>
                    <p:nvPr/>
                  </p:nvSpPr>
                  <p:spPr bwMode="auto">
                    <a:xfrm>
                      <a:off x="6660238" y="2362932"/>
                      <a:ext cx="192997" cy="390579"/>
                    </a:xfrm>
                    <a:custGeom>
                      <a:avLst/>
                      <a:gdLst/>
                      <a:ahLst/>
                      <a:cxnLst>
                        <a:cxn ang="0">
                          <a:pos x="22" y="0"/>
                        </a:cxn>
                        <a:cxn ang="0">
                          <a:pos x="265" y="539"/>
                        </a:cxn>
                        <a:cxn ang="0">
                          <a:pos x="243" y="548"/>
                        </a:cxn>
                        <a:cxn ang="0">
                          <a:pos x="0" y="10"/>
                        </a:cxn>
                        <a:cxn ang="0">
                          <a:pos x="22" y="0"/>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26" name="Freeform 47"/>
                    <p:cNvSpPr>
                      <a:spLocks/>
                    </p:cNvSpPr>
                    <p:nvPr/>
                  </p:nvSpPr>
                  <p:spPr bwMode="auto">
                    <a:xfrm>
                      <a:off x="6192366" y="2789148"/>
                      <a:ext cx="624316" cy="45615"/>
                    </a:xfrm>
                    <a:custGeom>
                      <a:avLst/>
                      <a:gdLst/>
                      <a:ahLst/>
                      <a:cxnLst>
                        <a:cxn ang="0">
                          <a:pos x="854" y="0"/>
                        </a:cxn>
                        <a:cxn ang="0">
                          <a:pos x="855" y="23"/>
                        </a:cxn>
                        <a:cxn ang="0">
                          <a:pos x="2" y="64"/>
                        </a:cxn>
                        <a:cxn ang="0">
                          <a:pos x="0" y="39"/>
                        </a:cxn>
                        <a:cxn ang="0">
                          <a:pos x="854" y="0"/>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27" name="Freeform 48"/>
                    <p:cNvSpPr>
                      <a:spLocks/>
                    </p:cNvSpPr>
                    <p:nvPr/>
                  </p:nvSpPr>
                  <p:spPr bwMode="auto">
                    <a:xfrm>
                      <a:off x="6196753" y="1908207"/>
                      <a:ext cx="596536" cy="329284"/>
                    </a:xfrm>
                    <a:custGeom>
                      <a:avLst/>
                      <a:gdLst/>
                      <a:ahLst/>
                      <a:cxnLst>
                        <a:cxn ang="0">
                          <a:pos x="805" y="0"/>
                        </a:cxn>
                        <a:cxn ang="0">
                          <a:pos x="816" y="22"/>
                        </a:cxn>
                        <a:cxn ang="0">
                          <a:pos x="12" y="462"/>
                        </a:cxn>
                        <a:cxn ang="0">
                          <a:pos x="0" y="441"/>
                        </a:cxn>
                        <a:cxn ang="0">
                          <a:pos x="805" y="0"/>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28" name="Freeform 50"/>
                    <p:cNvSpPr>
                      <a:spLocks/>
                    </p:cNvSpPr>
                    <p:nvPr/>
                  </p:nvSpPr>
                  <p:spPr bwMode="auto">
                    <a:xfrm>
                      <a:off x="6095868" y="1828380"/>
                      <a:ext cx="697421" cy="72699"/>
                    </a:xfrm>
                    <a:custGeom>
                      <a:avLst/>
                      <a:gdLst/>
                      <a:ahLst/>
                      <a:cxnLst>
                        <a:cxn ang="0">
                          <a:pos x="1" y="0"/>
                        </a:cxn>
                        <a:cxn ang="0">
                          <a:pos x="954" y="78"/>
                        </a:cxn>
                        <a:cxn ang="0">
                          <a:pos x="952" y="102"/>
                        </a:cxn>
                        <a:cxn ang="0">
                          <a:pos x="0" y="25"/>
                        </a:cxn>
                        <a:cxn ang="0">
                          <a:pos x="1" y="0"/>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29" name="Freeform 63"/>
                    <p:cNvSpPr>
                      <a:spLocks/>
                    </p:cNvSpPr>
                    <p:nvPr/>
                  </p:nvSpPr>
                  <p:spPr bwMode="auto">
                    <a:xfrm>
                      <a:off x="5723033" y="2254596"/>
                      <a:ext cx="400615" cy="165355"/>
                    </a:xfrm>
                    <a:custGeom>
                      <a:avLst/>
                      <a:gdLst/>
                      <a:ahLst/>
                      <a:cxnLst>
                        <a:cxn ang="0">
                          <a:pos x="540" y="0"/>
                        </a:cxn>
                        <a:cxn ang="0">
                          <a:pos x="549" y="22"/>
                        </a:cxn>
                        <a:cxn ang="0">
                          <a:pos x="9" y="232"/>
                        </a:cxn>
                        <a:cxn ang="0">
                          <a:pos x="0" y="210"/>
                        </a:cxn>
                        <a:cxn ang="0">
                          <a:pos x="540" y="0"/>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0" name="Freeform 64"/>
                    <p:cNvSpPr>
                      <a:spLocks/>
                    </p:cNvSpPr>
                    <p:nvPr/>
                  </p:nvSpPr>
                  <p:spPr bwMode="auto">
                    <a:xfrm>
                      <a:off x="6185056" y="2278829"/>
                      <a:ext cx="641862" cy="498915"/>
                    </a:xfrm>
                    <a:custGeom>
                      <a:avLst/>
                      <a:gdLst/>
                      <a:ahLst/>
                      <a:cxnLst>
                        <a:cxn ang="0">
                          <a:pos x="15" y="0"/>
                        </a:cxn>
                        <a:cxn ang="0">
                          <a:pos x="879" y="680"/>
                        </a:cxn>
                        <a:cxn ang="0">
                          <a:pos x="864" y="700"/>
                        </a:cxn>
                        <a:cxn ang="0">
                          <a:pos x="0" y="19"/>
                        </a:cxn>
                        <a:cxn ang="0">
                          <a:pos x="15" y="0"/>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grpSp>
            <p:nvGrpSpPr>
              <p:cNvPr id="203" name="그룹 75"/>
              <p:cNvGrpSpPr/>
              <p:nvPr/>
            </p:nvGrpSpPr>
            <p:grpSpPr>
              <a:xfrm>
                <a:off x="6835689" y="1811275"/>
                <a:ext cx="1041015" cy="1043445"/>
                <a:chOff x="6835689" y="1811275"/>
                <a:chExt cx="1041015" cy="1043445"/>
              </a:xfrm>
            </p:grpSpPr>
            <p:sp>
              <p:nvSpPr>
                <p:cNvPr id="204" name="Freeform 52"/>
                <p:cNvSpPr>
                  <a:spLocks/>
                </p:cNvSpPr>
                <p:nvPr/>
              </p:nvSpPr>
              <p:spPr bwMode="auto">
                <a:xfrm>
                  <a:off x="6875166" y="1811275"/>
                  <a:ext cx="546825" cy="89805"/>
                </a:xfrm>
                <a:custGeom>
                  <a:avLst/>
                  <a:gdLst/>
                  <a:ahLst/>
                  <a:cxnLst>
                    <a:cxn ang="0">
                      <a:pos x="744" y="0"/>
                    </a:cxn>
                    <a:cxn ang="0">
                      <a:pos x="748" y="23"/>
                    </a:cxn>
                    <a:cxn ang="0">
                      <a:pos x="3" y="125"/>
                    </a:cxn>
                    <a:cxn ang="0">
                      <a:pos x="0" y="101"/>
                    </a:cxn>
                    <a:cxn ang="0">
                      <a:pos x="744" y="0"/>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5" name="Freeform 53"/>
                <p:cNvSpPr>
                  <a:spLocks/>
                </p:cNvSpPr>
                <p:nvPr/>
              </p:nvSpPr>
              <p:spPr bwMode="auto">
                <a:xfrm>
                  <a:off x="7360583" y="1875420"/>
                  <a:ext cx="106734" cy="493213"/>
                </a:xfrm>
                <a:custGeom>
                  <a:avLst/>
                  <a:gdLst/>
                  <a:ahLst/>
                  <a:cxnLst>
                    <a:cxn ang="0">
                      <a:pos x="123" y="0"/>
                    </a:cxn>
                    <a:cxn ang="0">
                      <a:pos x="147" y="4"/>
                    </a:cxn>
                    <a:cxn ang="0">
                      <a:pos x="24" y="692"/>
                    </a:cxn>
                    <a:cxn ang="0">
                      <a:pos x="0" y="688"/>
                    </a:cxn>
                    <a:cxn ang="0">
                      <a:pos x="123" y="0"/>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6" name="Freeform 55"/>
                <p:cNvSpPr>
                  <a:spLocks/>
                </p:cNvSpPr>
                <p:nvPr/>
              </p:nvSpPr>
              <p:spPr bwMode="auto">
                <a:xfrm>
                  <a:off x="6878091" y="2257447"/>
                  <a:ext cx="119892" cy="503192"/>
                </a:xfrm>
                <a:custGeom>
                  <a:avLst/>
                  <a:gdLst/>
                  <a:ahLst/>
                  <a:cxnLst>
                    <a:cxn ang="0">
                      <a:pos x="142" y="0"/>
                    </a:cxn>
                    <a:cxn ang="0">
                      <a:pos x="165" y="5"/>
                    </a:cxn>
                    <a:cxn ang="0">
                      <a:pos x="24" y="706"/>
                    </a:cxn>
                    <a:cxn ang="0">
                      <a:pos x="0" y="702"/>
                    </a:cxn>
                    <a:cxn ang="0">
                      <a:pos x="142" y="0"/>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7" name="Freeform 56"/>
                <p:cNvSpPr>
                  <a:spLocks/>
                </p:cNvSpPr>
                <p:nvPr/>
              </p:nvSpPr>
              <p:spPr bwMode="auto">
                <a:xfrm>
                  <a:off x="7022838" y="2233214"/>
                  <a:ext cx="305579" cy="165355"/>
                </a:xfrm>
                <a:custGeom>
                  <a:avLst/>
                  <a:gdLst/>
                  <a:ahLst/>
                  <a:cxnLst>
                    <a:cxn ang="0">
                      <a:pos x="11" y="0"/>
                    </a:cxn>
                    <a:cxn ang="0">
                      <a:pos x="420" y="210"/>
                    </a:cxn>
                    <a:cxn ang="0">
                      <a:pos x="408" y="231"/>
                    </a:cxn>
                    <a:cxn ang="0">
                      <a:pos x="0" y="21"/>
                    </a:cxn>
                    <a:cxn ang="0">
                      <a:pos x="11" y="0"/>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8" name="Freeform 57"/>
                <p:cNvSpPr>
                  <a:spLocks/>
                </p:cNvSpPr>
                <p:nvPr/>
              </p:nvSpPr>
              <p:spPr bwMode="auto">
                <a:xfrm>
                  <a:off x="6902946" y="2435631"/>
                  <a:ext cx="444478" cy="353517"/>
                </a:xfrm>
                <a:custGeom>
                  <a:avLst/>
                  <a:gdLst/>
                  <a:ahLst/>
                  <a:cxnLst>
                    <a:cxn ang="0">
                      <a:pos x="594" y="0"/>
                    </a:cxn>
                    <a:cxn ang="0">
                      <a:pos x="609" y="18"/>
                    </a:cxn>
                    <a:cxn ang="0">
                      <a:pos x="15" y="496"/>
                    </a:cxn>
                    <a:cxn ang="0">
                      <a:pos x="0" y="476"/>
                    </a:cxn>
                    <a:cxn ang="0">
                      <a:pos x="594" y="0"/>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9" name="Freeform 58"/>
                <p:cNvSpPr>
                  <a:spLocks/>
                </p:cNvSpPr>
                <p:nvPr/>
              </p:nvSpPr>
              <p:spPr bwMode="auto">
                <a:xfrm>
                  <a:off x="7381053" y="2439907"/>
                  <a:ext cx="210542" cy="363496"/>
                </a:xfrm>
                <a:custGeom>
                  <a:avLst/>
                  <a:gdLst/>
                  <a:ahLst/>
                  <a:cxnLst>
                    <a:cxn ang="0">
                      <a:pos x="21" y="0"/>
                    </a:cxn>
                    <a:cxn ang="0">
                      <a:pos x="288" y="498"/>
                    </a:cxn>
                    <a:cxn ang="0">
                      <a:pos x="267" y="510"/>
                    </a:cxn>
                    <a:cxn ang="0">
                      <a:pos x="0" y="11"/>
                    </a:cxn>
                    <a:cxn ang="0">
                      <a:pos x="21" y="0"/>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10" name="Freeform 59"/>
                <p:cNvSpPr>
                  <a:spLocks/>
                </p:cNvSpPr>
                <p:nvPr/>
              </p:nvSpPr>
              <p:spPr bwMode="auto">
                <a:xfrm>
                  <a:off x="6907333" y="2796275"/>
                  <a:ext cx="655020" cy="58445"/>
                </a:xfrm>
                <a:custGeom>
                  <a:avLst/>
                  <a:gdLst/>
                  <a:ahLst/>
                  <a:cxnLst>
                    <a:cxn ang="0">
                      <a:pos x="1" y="0"/>
                    </a:cxn>
                    <a:cxn ang="0">
                      <a:pos x="897" y="59"/>
                    </a:cxn>
                    <a:cxn ang="0">
                      <a:pos x="896" y="82"/>
                    </a:cxn>
                    <a:cxn ang="0">
                      <a:pos x="0" y="24"/>
                    </a:cxn>
                    <a:cxn ang="0">
                      <a:pos x="1" y="0"/>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11" name="Freeform 60"/>
                <p:cNvSpPr>
                  <a:spLocks/>
                </p:cNvSpPr>
                <p:nvPr/>
              </p:nvSpPr>
              <p:spPr bwMode="auto">
                <a:xfrm>
                  <a:off x="7632533" y="2313040"/>
                  <a:ext cx="244171" cy="500341"/>
                </a:xfrm>
                <a:custGeom>
                  <a:avLst/>
                  <a:gdLst/>
                  <a:ahLst/>
                  <a:cxnLst>
                    <a:cxn ang="0">
                      <a:pos x="312" y="0"/>
                    </a:cxn>
                    <a:cxn ang="0">
                      <a:pos x="333" y="9"/>
                    </a:cxn>
                    <a:cxn ang="0">
                      <a:pos x="22" y="703"/>
                    </a:cxn>
                    <a:cxn ang="0">
                      <a:pos x="0" y="693"/>
                    </a:cxn>
                    <a:cxn ang="0">
                      <a:pos x="312" y="0"/>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12" name="Freeform 61"/>
                <p:cNvSpPr>
                  <a:spLocks/>
                </p:cNvSpPr>
                <p:nvPr/>
              </p:nvSpPr>
              <p:spPr bwMode="auto">
                <a:xfrm>
                  <a:off x="7500945" y="1849762"/>
                  <a:ext cx="369911" cy="389154"/>
                </a:xfrm>
                <a:custGeom>
                  <a:avLst/>
                  <a:gdLst/>
                  <a:ahLst/>
                  <a:cxnLst>
                    <a:cxn ang="0">
                      <a:pos x="19" y="0"/>
                    </a:cxn>
                    <a:cxn ang="0">
                      <a:pos x="506" y="530"/>
                    </a:cxn>
                    <a:cxn ang="0">
                      <a:pos x="489" y="546"/>
                    </a:cxn>
                    <a:cxn ang="0">
                      <a:pos x="0" y="16"/>
                    </a:cxn>
                    <a:cxn ang="0">
                      <a:pos x="19" y="0"/>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13" name="Freeform 62"/>
                <p:cNvSpPr>
                  <a:spLocks/>
                </p:cNvSpPr>
                <p:nvPr/>
              </p:nvSpPr>
              <p:spPr bwMode="auto">
                <a:xfrm>
                  <a:off x="7405908" y="2267425"/>
                  <a:ext cx="432781" cy="141122"/>
                </a:xfrm>
                <a:custGeom>
                  <a:avLst/>
                  <a:gdLst/>
                  <a:ahLst/>
                  <a:cxnLst>
                    <a:cxn ang="0">
                      <a:pos x="584" y="0"/>
                    </a:cxn>
                    <a:cxn ang="0">
                      <a:pos x="591" y="23"/>
                    </a:cxn>
                    <a:cxn ang="0">
                      <a:pos x="7" y="196"/>
                    </a:cxn>
                    <a:cxn ang="0">
                      <a:pos x="0" y="174"/>
                    </a:cxn>
                    <a:cxn ang="0">
                      <a:pos x="584" y="0"/>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14" name="Freeform 65"/>
                <p:cNvSpPr>
                  <a:spLocks/>
                </p:cNvSpPr>
                <p:nvPr/>
              </p:nvSpPr>
              <p:spPr bwMode="auto">
                <a:xfrm>
                  <a:off x="6835689" y="1950971"/>
                  <a:ext cx="35090" cy="796839"/>
                </a:xfrm>
                <a:custGeom>
                  <a:avLst/>
                  <a:gdLst/>
                  <a:ahLst/>
                  <a:cxnLst>
                    <a:cxn ang="0">
                      <a:pos x="25" y="0"/>
                    </a:cxn>
                    <a:cxn ang="0">
                      <a:pos x="50" y="1117"/>
                    </a:cxn>
                    <a:cxn ang="0">
                      <a:pos x="26" y="1118"/>
                    </a:cxn>
                    <a:cxn ang="0">
                      <a:pos x="0" y="1"/>
                    </a:cxn>
                    <a:cxn ang="0">
                      <a:pos x="25" y="0"/>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15" name="Freeform 66"/>
                <p:cNvSpPr>
                  <a:spLocks/>
                </p:cNvSpPr>
                <p:nvPr/>
              </p:nvSpPr>
              <p:spPr bwMode="auto">
                <a:xfrm>
                  <a:off x="7014065" y="1855464"/>
                  <a:ext cx="421084" cy="344964"/>
                </a:xfrm>
                <a:custGeom>
                  <a:avLst/>
                  <a:gdLst/>
                  <a:ahLst/>
                  <a:cxnLst>
                    <a:cxn ang="0">
                      <a:pos x="560" y="0"/>
                    </a:cxn>
                    <a:cxn ang="0">
                      <a:pos x="576" y="18"/>
                    </a:cxn>
                    <a:cxn ang="0">
                      <a:pos x="16" y="484"/>
                    </a:cxn>
                    <a:cxn ang="0">
                      <a:pos x="0" y="466"/>
                    </a:cxn>
                    <a:cxn ang="0">
                      <a:pos x="560" y="0"/>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sp>
        <p:nvSpPr>
          <p:cNvPr id="231" name="Oval 230"/>
          <p:cNvSpPr/>
          <p:nvPr/>
        </p:nvSpPr>
        <p:spPr>
          <a:xfrm>
            <a:off x="6253228" y="1940356"/>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2" name="Oval 231"/>
          <p:cNvSpPr/>
          <p:nvPr/>
        </p:nvSpPr>
        <p:spPr>
          <a:xfrm>
            <a:off x="5910866" y="1654468"/>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3" name="Oval 232"/>
          <p:cNvSpPr/>
          <p:nvPr/>
        </p:nvSpPr>
        <p:spPr>
          <a:xfrm>
            <a:off x="6261157" y="1516237"/>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4" name="Oval 233"/>
          <p:cNvSpPr/>
          <p:nvPr/>
        </p:nvSpPr>
        <p:spPr>
          <a:xfrm>
            <a:off x="6203186" y="1218455"/>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5" name="Oval 234"/>
          <p:cNvSpPr/>
          <p:nvPr/>
        </p:nvSpPr>
        <p:spPr>
          <a:xfrm>
            <a:off x="6797252" y="1920533"/>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6" name="Oval 235"/>
          <p:cNvSpPr/>
          <p:nvPr/>
        </p:nvSpPr>
        <p:spPr>
          <a:xfrm>
            <a:off x="6623341" y="1586101"/>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7" name="Oval 236"/>
          <p:cNvSpPr/>
          <p:nvPr/>
        </p:nvSpPr>
        <p:spPr>
          <a:xfrm>
            <a:off x="6885442" y="1496414"/>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8" name="Oval 237"/>
          <p:cNvSpPr/>
          <p:nvPr/>
        </p:nvSpPr>
        <p:spPr>
          <a:xfrm>
            <a:off x="6781394" y="1268497"/>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9" name="Oval 238"/>
          <p:cNvSpPr/>
          <p:nvPr/>
        </p:nvSpPr>
        <p:spPr>
          <a:xfrm>
            <a:off x="7345241" y="1942823"/>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0" name="Oval 239"/>
          <p:cNvSpPr/>
          <p:nvPr/>
        </p:nvSpPr>
        <p:spPr>
          <a:xfrm>
            <a:off x="7175294" y="1650503"/>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1" name="Oval 240"/>
          <p:cNvSpPr/>
          <p:nvPr/>
        </p:nvSpPr>
        <p:spPr>
          <a:xfrm>
            <a:off x="7553336" y="1542491"/>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2" name="Oval 241"/>
          <p:cNvSpPr/>
          <p:nvPr/>
        </p:nvSpPr>
        <p:spPr>
          <a:xfrm>
            <a:off x="7229300" y="1218455"/>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3" name="TextBox 242"/>
          <p:cNvSpPr txBox="1"/>
          <p:nvPr/>
        </p:nvSpPr>
        <p:spPr>
          <a:xfrm>
            <a:off x="5822559" y="2412875"/>
            <a:ext cx="1744010" cy="216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rgbClr val="FF0066"/>
                </a:solidFill>
                <a:latin typeface="Arial" pitchFamily="34" charset="0"/>
                <a:cs typeface="Arial" pitchFamily="34" charset="0"/>
              </a:rPr>
              <a:t>Network</a:t>
            </a:r>
            <a:endParaRPr lang="ko-KR" altLang="en-US" sz="1350" b="1" dirty="0">
              <a:solidFill>
                <a:srgbClr val="FF0066"/>
              </a:solidFill>
              <a:latin typeface="Arial" pitchFamily="34" charset="0"/>
              <a:cs typeface="Arial" pitchFamily="34" charset="0"/>
            </a:endParaRPr>
          </a:p>
        </p:txBody>
      </p:sp>
      <p:sp>
        <p:nvSpPr>
          <p:cNvPr id="245" name="TextBox 244"/>
          <p:cNvSpPr txBox="1"/>
          <p:nvPr/>
        </p:nvSpPr>
        <p:spPr>
          <a:xfrm>
            <a:off x="1396319" y="1164450"/>
            <a:ext cx="1052736" cy="216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350" b="1" dirty="0">
                <a:solidFill>
                  <a:schemeClr val="tx1"/>
                </a:solidFill>
              </a:rPr>
              <a:t>Communities, C</a:t>
            </a:r>
            <a:endParaRPr lang="ko-KR" altLang="en-US" sz="1350" b="1" dirty="0">
              <a:solidFill>
                <a:schemeClr val="tx1"/>
              </a:solidFill>
            </a:endParaRPr>
          </a:p>
        </p:txBody>
      </p:sp>
      <p:sp>
        <p:nvSpPr>
          <p:cNvPr id="246" name="TextBox 245"/>
          <p:cNvSpPr txBox="1"/>
          <p:nvPr/>
        </p:nvSpPr>
        <p:spPr>
          <a:xfrm>
            <a:off x="1367444" y="2082552"/>
            <a:ext cx="620688" cy="216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350" b="1" dirty="0">
                <a:solidFill>
                  <a:schemeClr val="tx1"/>
                </a:solidFill>
              </a:rPr>
              <a:t>Nodes, V</a:t>
            </a:r>
            <a:endParaRPr lang="ko-KR" altLang="en-US" sz="1350" b="1" dirty="0">
              <a:solidFill>
                <a:schemeClr val="tx1"/>
              </a:solidFill>
            </a:endParaRPr>
          </a:p>
        </p:txBody>
      </p:sp>
      <p:sp>
        <p:nvSpPr>
          <p:cNvPr id="247" name="TextBox 246"/>
          <p:cNvSpPr txBox="1"/>
          <p:nvPr/>
        </p:nvSpPr>
        <p:spPr>
          <a:xfrm>
            <a:off x="2696499" y="2412876"/>
            <a:ext cx="1744010" cy="216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rgbClr val="FF0066"/>
                </a:solidFill>
                <a:latin typeface="Arial" pitchFamily="34" charset="0"/>
                <a:cs typeface="Arial" pitchFamily="34" charset="0"/>
              </a:rPr>
              <a:t>Model</a:t>
            </a:r>
            <a:endParaRPr lang="ko-KR" altLang="en-US" b="1" dirty="0">
              <a:solidFill>
                <a:srgbClr val="FF0066"/>
              </a:solidFill>
              <a:latin typeface="Arial" pitchFamily="34" charset="0"/>
              <a:cs typeface="Arial" pitchFamily="34" charset="0"/>
            </a:endParaRPr>
          </a:p>
        </p:txBody>
      </p:sp>
      <p:sp>
        <p:nvSpPr>
          <p:cNvPr id="256" name="Oval 255"/>
          <p:cNvSpPr/>
          <p:nvPr/>
        </p:nvSpPr>
        <p:spPr>
          <a:xfrm>
            <a:off x="2318456" y="2142845"/>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7" name="Oval 256"/>
          <p:cNvSpPr/>
          <p:nvPr/>
        </p:nvSpPr>
        <p:spPr>
          <a:xfrm>
            <a:off x="2534480" y="2142845"/>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8" name="Oval 257"/>
          <p:cNvSpPr/>
          <p:nvPr/>
        </p:nvSpPr>
        <p:spPr>
          <a:xfrm>
            <a:off x="2750504" y="2142845"/>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9" name="Oval 258"/>
          <p:cNvSpPr/>
          <p:nvPr/>
        </p:nvSpPr>
        <p:spPr>
          <a:xfrm>
            <a:off x="2966528" y="2142845"/>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0" name="Oval 259"/>
          <p:cNvSpPr/>
          <p:nvPr/>
        </p:nvSpPr>
        <p:spPr>
          <a:xfrm>
            <a:off x="4046648" y="2142845"/>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1" name="Oval 260"/>
          <p:cNvSpPr/>
          <p:nvPr/>
        </p:nvSpPr>
        <p:spPr>
          <a:xfrm>
            <a:off x="3182552" y="2142845"/>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2" name="Oval 261"/>
          <p:cNvSpPr/>
          <p:nvPr/>
        </p:nvSpPr>
        <p:spPr>
          <a:xfrm>
            <a:off x="3398576" y="2142845"/>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3" name="Oval 262"/>
          <p:cNvSpPr/>
          <p:nvPr/>
        </p:nvSpPr>
        <p:spPr>
          <a:xfrm>
            <a:off x="3614600" y="2142845"/>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4" name="Oval 263"/>
          <p:cNvSpPr/>
          <p:nvPr/>
        </p:nvSpPr>
        <p:spPr>
          <a:xfrm>
            <a:off x="3830624" y="2142845"/>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5" name="Oval 264"/>
          <p:cNvSpPr/>
          <p:nvPr/>
        </p:nvSpPr>
        <p:spPr>
          <a:xfrm>
            <a:off x="4262672" y="2142845"/>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6" name="Oval 265"/>
          <p:cNvSpPr/>
          <p:nvPr/>
        </p:nvSpPr>
        <p:spPr>
          <a:xfrm>
            <a:off x="4478696" y="2142845"/>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7" name="Oval 266"/>
          <p:cNvSpPr/>
          <p:nvPr/>
        </p:nvSpPr>
        <p:spPr>
          <a:xfrm>
            <a:off x="4694720" y="2142845"/>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6" name="TextBox 275"/>
          <p:cNvSpPr txBox="1"/>
          <p:nvPr/>
        </p:nvSpPr>
        <p:spPr>
          <a:xfrm>
            <a:off x="2690903" y="1110444"/>
            <a:ext cx="365806" cy="323165"/>
          </a:xfrm>
          <a:prstGeom prst="rect">
            <a:avLst/>
          </a:prstGeom>
          <a:noFill/>
        </p:spPr>
        <p:txBody>
          <a:bodyPr wrap="none" rtlCol="0">
            <a:spAutoFit/>
          </a:bodyPr>
          <a:lstStyle/>
          <a:p>
            <a:r>
              <a:rPr lang="en-US" sz="1500" b="1" i="1" dirty="0" err="1">
                <a:latin typeface="Times New Roman" pitchFamily="18" charset="0"/>
                <a:cs typeface="Times New Roman" pitchFamily="18" charset="0"/>
              </a:rPr>
              <a:t>p</a:t>
            </a:r>
            <a:r>
              <a:rPr lang="en-US" sz="1500" b="1" i="1" baseline="-25000" dirty="0" err="1">
                <a:latin typeface="Times New Roman" pitchFamily="18" charset="0"/>
                <a:cs typeface="Times New Roman" pitchFamily="18" charset="0"/>
              </a:rPr>
              <a:t>A</a:t>
            </a:r>
            <a:endParaRPr lang="en-US" sz="1500" b="1" i="1" baseline="-25000" dirty="0">
              <a:latin typeface="Times New Roman" pitchFamily="18" charset="0"/>
              <a:cs typeface="Times New Roman" pitchFamily="18" charset="0"/>
            </a:endParaRPr>
          </a:p>
        </p:txBody>
      </p:sp>
      <p:sp>
        <p:nvSpPr>
          <p:cNvPr id="277" name="TextBox 276"/>
          <p:cNvSpPr txBox="1"/>
          <p:nvPr/>
        </p:nvSpPr>
        <p:spPr>
          <a:xfrm>
            <a:off x="3446987" y="1110444"/>
            <a:ext cx="365806" cy="323165"/>
          </a:xfrm>
          <a:prstGeom prst="rect">
            <a:avLst/>
          </a:prstGeom>
          <a:noFill/>
        </p:spPr>
        <p:txBody>
          <a:bodyPr wrap="none" rtlCol="0">
            <a:spAutoFit/>
          </a:bodyPr>
          <a:lstStyle/>
          <a:p>
            <a:r>
              <a:rPr lang="en-US" sz="1500" b="1" i="1" dirty="0" err="1">
                <a:latin typeface="Times New Roman" pitchFamily="18" charset="0"/>
                <a:cs typeface="Times New Roman" pitchFamily="18" charset="0"/>
              </a:rPr>
              <a:t>p</a:t>
            </a:r>
            <a:r>
              <a:rPr lang="en-US" sz="1500" b="1" i="1" baseline="-25000" dirty="0" err="1">
                <a:latin typeface="Times New Roman" pitchFamily="18" charset="0"/>
                <a:cs typeface="Times New Roman" pitchFamily="18" charset="0"/>
              </a:rPr>
              <a:t>B</a:t>
            </a:r>
            <a:endParaRPr lang="en-US" sz="1500" b="1" i="1" baseline="-25000" dirty="0">
              <a:latin typeface="Times New Roman" pitchFamily="18" charset="0"/>
              <a:cs typeface="Times New Roman" pitchFamily="18" charset="0"/>
            </a:endParaRPr>
          </a:p>
        </p:txBody>
      </p:sp>
      <p:sp>
        <p:nvSpPr>
          <p:cNvPr id="278" name="TextBox 277"/>
          <p:cNvSpPr txBox="1"/>
          <p:nvPr/>
        </p:nvSpPr>
        <p:spPr>
          <a:xfrm>
            <a:off x="1424594" y="1650504"/>
            <a:ext cx="1080120" cy="216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r"/>
            <a:r>
              <a:rPr lang="en-US" altLang="ko-KR" sz="1350" b="1" dirty="0">
                <a:solidFill>
                  <a:schemeClr val="tx1"/>
                </a:solidFill>
              </a:rPr>
              <a:t>Memberships, M</a:t>
            </a:r>
            <a:endParaRPr lang="ko-KR" altLang="en-US" sz="1350" b="1" dirty="0">
              <a:solidFill>
                <a:schemeClr val="tx1"/>
              </a:solidFill>
            </a:endParaRPr>
          </a:p>
        </p:txBody>
      </p:sp>
      <p:pic>
        <p:nvPicPr>
          <p:cNvPr id="279"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099" y="1202521"/>
            <a:ext cx="223838"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715" y="1202521"/>
            <a:ext cx="223838"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7" name="直线连接符 126">
            <a:extLst>
              <a:ext uri="{FF2B5EF4-FFF2-40B4-BE49-F238E27FC236}">
                <a16:creationId xmlns:a16="http://schemas.microsoft.com/office/drawing/2014/main" id="{A7C75AC9-7AD3-FF4E-9447-D0FCBC43B98F}"/>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28" name="矩形 127">
            <a:extLst>
              <a:ext uri="{FF2B5EF4-FFF2-40B4-BE49-F238E27FC236}">
                <a16:creationId xmlns:a16="http://schemas.microsoft.com/office/drawing/2014/main" id="{4BC1CB6F-B8DE-C040-89F5-F5454A2F68D6}"/>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29" name="Rectangle 2">
            <a:extLst>
              <a:ext uri="{FF2B5EF4-FFF2-40B4-BE49-F238E27FC236}">
                <a16:creationId xmlns:a16="http://schemas.microsoft.com/office/drawing/2014/main" id="{2004C644-845B-3040-9C1A-85723FB64E29}"/>
              </a:ext>
            </a:extLst>
          </p:cNvPr>
          <p:cNvSpPr txBox="1">
            <a:spLocks noChangeArrowheads="1"/>
          </p:cNvSpPr>
          <p:nvPr/>
        </p:nvSpPr>
        <p:spPr>
          <a:xfrm>
            <a:off x="403784" y="6816"/>
            <a:ext cx="6087979"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CN" sz="2400" dirty="0">
                <a:ea typeface="宋体" charset="-122"/>
              </a:rPr>
              <a:t>Community-Affiliation Graph</a:t>
            </a:r>
          </a:p>
        </p:txBody>
      </p:sp>
    </p:spTree>
    <p:extLst>
      <p:ext uri="{BB962C8B-B14F-4D97-AF65-F5344CB8AC3E}">
        <p14:creationId xmlns:p14="http://schemas.microsoft.com/office/powerpoint/2010/main" val="11029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3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4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4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4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P spid="168" grpId="0" animBg="1"/>
      <p:bldP spid="169" grpId="0" animBg="1"/>
      <p:bldP spid="170" grpId="0" animBg="1"/>
      <p:bldP spid="171" grpId="0" animBg="1"/>
      <p:bldP spid="172" grpId="0" animBg="1"/>
      <p:bldP spid="176" grpId="0" animBg="1"/>
      <p:bldP spid="177" grpId="0" animBg="1"/>
      <p:bldP spid="178" grpId="0" animBg="1"/>
      <p:bldP spid="179"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6" grpId="0" animBg="1"/>
      <p:bldP spid="197" grpId="0" animBg="1"/>
      <p:bldP spid="198"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p:bldP spid="245" grpId="0"/>
      <p:bldP spid="276" grpId="0"/>
      <p:bldP spid="277" grpId="0"/>
      <p:bldP spid="27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19695" y="213234"/>
            <a:ext cx="7886700" cy="528134"/>
          </a:xfrm>
        </p:spPr>
        <p:txBody>
          <a:bodyPr vert="horz" lIns="91440" tIns="45720" rIns="91440" bIns="45720" rtlCol="0" anchor="b">
            <a:normAutofit/>
          </a:bodyPr>
          <a:lstStyle/>
          <a:p>
            <a:r>
              <a:rPr lang="en-US" altLang="ko-KR" sz="2400" dirty="0">
                <a:ea typeface="宋体" charset="-122"/>
              </a:rPr>
              <a:t>AGM: Generative Process</a:t>
            </a:r>
            <a:endParaRPr lang="ko-KR" altLang="en-US" sz="2400"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485900" y="2571750"/>
                <a:ext cx="6515100" cy="1515503"/>
              </a:xfrm>
            </p:spPr>
            <p:txBody>
              <a:bodyPr>
                <a:normAutofit/>
              </a:bodyPr>
              <a:lstStyle/>
              <a:p>
                <a:r>
                  <a:rPr lang="en-US" altLang="ko-KR" b="1" dirty="0">
                    <a:solidFill>
                      <a:srgbClr val="0000FF"/>
                    </a:solidFill>
                  </a:rPr>
                  <a:t>AGM generates the links: For each </a:t>
                </a:r>
              </a:p>
              <a:p>
                <a:pPr lvl="1"/>
                <a:r>
                  <a:rPr lang="en-US" altLang="ko-KR" dirty="0"/>
                  <a:t>For each pair of nodes in community </a:t>
                </a:r>
                <a14:m>
                  <m:oMath xmlns:m="http://schemas.openxmlformats.org/officeDocument/2006/math">
                    <m:r>
                      <a:rPr lang="en-US" altLang="ko-KR" b="1" i="1" dirty="0" smtClean="0">
                        <a:latin typeface="Cambria Math"/>
                        <a:cs typeface="Times New Roman" pitchFamily="18" charset="0"/>
                      </a:rPr>
                      <m:t>𝑨</m:t>
                    </m:r>
                  </m:oMath>
                </a14:m>
                <a:r>
                  <a:rPr lang="en-US" altLang="ko-KR" dirty="0"/>
                  <a:t>, </a:t>
                </a:r>
                <a:br>
                  <a:rPr lang="en-US" altLang="ko-KR" dirty="0"/>
                </a:br>
                <a:r>
                  <a:rPr lang="en-US" altLang="ko-KR" dirty="0"/>
                  <a:t>we connect them with prob. </a:t>
                </a:r>
                <a14:m>
                  <m:oMath xmlns:m="http://schemas.openxmlformats.org/officeDocument/2006/math">
                    <m:sSub>
                      <m:sSubPr>
                        <m:ctrlPr>
                          <a:rPr lang="en-US" b="1" i="1" dirty="0" smtClean="0">
                            <a:latin typeface="Cambria Math" panose="02040503050406030204" pitchFamily="18" charset="0"/>
                            <a:cs typeface="Times New Roman" pitchFamily="18" charset="0"/>
                          </a:rPr>
                        </m:ctrlPr>
                      </m:sSubPr>
                      <m:e>
                        <m:r>
                          <a:rPr lang="en-US" b="1" i="1" dirty="0" smtClean="0">
                            <a:latin typeface="Cambria Math"/>
                            <a:cs typeface="Times New Roman" pitchFamily="18" charset="0"/>
                          </a:rPr>
                          <m:t>𝒑</m:t>
                        </m:r>
                      </m:e>
                      <m:sub>
                        <m:r>
                          <a:rPr lang="en-US" b="1" i="1" dirty="0" smtClean="0">
                            <a:latin typeface="Cambria Math"/>
                            <a:cs typeface="Times New Roman" pitchFamily="18" charset="0"/>
                          </a:rPr>
                          <m:t>𝑨</m:t>
                        </m:r>
                      </m:sub>
                    </m:sSub>
                  </m:oMath>
                </a14:m>
                <a:endParaRPr lang="en-US" dirty="0"/>
              </a:p>
              <a:p>
                <a:pPr lvl="1"/>
                <a:r>
                  <a:rPr lang="en-US" b="1" dirty="0"/>
                  <a:t>The overall edge probability is:</a:t>
                </a:r>
              </a:p>
              <a:p>
                <a:pPr lvl="8"/>
                <a:endParaRPr lang="en-US" b="1" dirty="0"/>
              </a:p>
              <a:p>
                <a:pPr lvl="8"/>
                <a:endParaRPr lang="en-US" b="1" dirty="0"/>
              </a:p>
              <a:p>
                <a:pPr lvl="5"/>
                <a:endParaRPr lang="en-US" b="1" dirty="0"/>
              </a:p>
              <a:p>
                <a:pPr lvl="1"/>
                <a:endParaRPr lang="en-US" b="1"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485900" y="2571750"/>
                <a:ext cx="6515100" cy="1515503"/>
              </a:xfrm>
              <a:blipFill>
                <a:blip r:embed="rId3"/>
                <a:stretch>
                  <a:fillRect l="-973" t="-5000"/>
                </a:stretch>
              </a:blipFill>
            </p:spPr>
            <p:txBody>
              <a:bodyPr/>
              <a:lstStyle/>
              <a:p>
                <a:r>
                  <a:rPr lang="zh-CN" altLang="en-US">
                    <a:noFill/>
                  </a:rPr>
                  <a:t> </a:t>
                </a:r>
              </a:p>
            </p:txBody>
          </p:sp>
        </mc:Fallback>
      </mc:AlternateContent>
      <p:sp>
        <p:nvSpPr>
          <p:cNvPr id="4" name="슬라이드 번호 개체 틀 3"/>
          <p:cNvSpPr>
            <a:spLocks noGrp="1"/>
          </p:cNvSpPr>
          <p:nvPr>
            <p:ph type="sldNum" sz="quarter" idx="12"/>
          </p:nvPr>
        </p:nvSpPr>
        <p:spPr/>
        <p:txBody>
          <a:bodyPr/>
          <a:lstStyle/>
          <a:p>
            <a:fld id="{4BEDD84E-25D4-4983-8AA1-2863C96F08D9}" type="slidenum">
              <a:rPr lang="ko-KR" altLang="en-US" smtClean="0"/>
              <a:pPr/>
              <a:t>42</a:t>
            </a:fld>
            <a:endParaRPr lang="ko-KR" altLang="en-US"/>
          </a:p>
        </p:txBody>
      </p:sp>
      <p:grpSp>
        <p:nvGrpSpPr>
          <p:cNvPr id="89" name="그룹 85"/>
          <p:cNvGrpSpPr/>
          <p:nvPr/>
        </p:nvGrpSpPr>
        <p:grpSpPr>
          <a:xfrm>
            <a:off x="4599761" y="1144160"/>
            <a:ext cx="1028700" cy="685800"/>
            <a:chOff x="3949576" y="1673756"/>
            <a:chExt cx="1371600" cy="914400"/>
          </a:xfrm>
        </p:grpSpPr>
        <p:sp>
          <p:nvSpPr>
            <p:cNvPr id="90" name="Right Arrow 6"/>
            <p:cNvSpPr/>
            <p:nvPr/>
          </p:nvSpPr>
          <p:spPr>
            <a:xfrm>
              <a:off x="3949576" y="1751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1" name="TextBox 90"/>
            <p:cNvSpPr txBox="1"/>
            <p:nvPr/>
          </p:nvSpPr>
          <p:spPr>
            <a:xfrm>
              <a:off x="4061080"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dirty="0">
                  <a:solidFill>
                    <a:schemeClr val="tx1"/>
                  </a:solidFill>
                  <a:latin typeface="Arial" pitchFamily="34" charset="0"/>
                  <a:cs typeface="Arial" pitchFamily="34" charset="0"/>
                </a:rPr>
                <a:t>Model</a:t>
              </a:r>
              <a:endParaRPr lang="ko-KR" altLang="en-US" dirty="0">
                <a:solidFill>
                  <a:schemeClr val="tx1"/>
                </a:solidFill>
                <a:latin typeface="Arial" pitchFamily="34" charset="0"/>
                <a:cs typeface="Arial" pitchFamily="34" charset="0"/>
              </a:endParaRPr>
            </a:p>
          </p:txBody>
        </p:sp>
      </p:grpSp>
      <p:grpSp>
        <p:nvGrpSpPr>
          <p:cNvPr id="130" name="Group 139"/>
          <p:cNvGrpSpPr/>
          <p:nvPr/>
        </p:nvGrpSpPr>
        <p:grpSpPr>
          <a:xfrm>
            <a:off x="6798120" y="1110443"/>
            <a:ext cx="917130" cy="983387"/>
            <a:chOff x="6228184" y="1484784"/>
            <a:chExt cx="1255713" cy="1360488"/>
          </a:xfrm>
        </p:grpSpPr>
        <p:sp>
          <p:nvSpPr>
            <p:cNvPr id="131" name="Freeform 7"/>
            <p:cNvSpPr>
              <a:spLocks/>
            </p:cNvSpPr>
            <p:nvPr/>
          </p:nvSpPr>
          <p:spPr bwMode="auto">
            <a:xfrm>
              <a:off x="6249328" y="1504118"/>
              <a:ext cx="1217613" cy="1322388"/>
            </a:xfrm>
            <a:custGeom>
              <a:avLst/>
              <a:gdLst/>
              <a:ahLst/>
              <a:cxnLst>
                <a:cxn ang="0">
                  <a:pos x="1153" y="6"/>
                </a:cxn>
                <a:cxn ang="0">
                  <a:pos x="1344" y="62"/>
                </a:cxn>
                <a:cxn ang="0">
                  <a:pos x="1562" y="168"/>
                </a:cxn>
                <a:cxn ang="0">
                  <a:pos x="1737" y="285"/>
                </a:cxn>
                <a:cxn ang="0">
                  <a:pos x="1873" y="399"/>
                </a:cxn>
                <a:cxn ang="0">
                  <a:pos x="1968" y="493"/>
                </a:cxn>
                <a:cxn ang="0">
                  <a:pos x="2019" y="555"/>
                </a:cxn>
                <a:cxn ang="0">
                  <a:pos x="2083" y="648"/>
                </a:cxn>
                <a:cxn ang="0">
                  <a:pos x="2200" y="874"/>
                </a:cxn>
                <a:cxn ang="0">
                  <a:pos x="2263" y="1067"/>
                </a:cxn>
                <a:cxn ang="0">
                  <a:pos x="2298" y="1297"/>
                </a:cxn>
                <a:cxn ang="0">
                  <a:pos x="2293" y="1538"/>
                </a:cxn>
                <a:cxn ang="0">
                  <a:pos x="2254" y="1746"/>
                </a:cxn>
                <a:cxn ang="0">
                  <a:pos x="2196" y="1918"/>
                </a:cxn>
                <a:cxn ang="0">
                  <a:pos x="2134" y="2050"/>
                </a:cxn>
                <a:cxn ang="0">
                  <a:pos x="2086" y="2133"/>
                </a:cxn>
                <a:cxn ang="0">
                  <a:pos x="2065" y="2163"/>
                </a:cxn>
                <a:cxn ang="0">
                  <a:pos x="1932" y="2307"/>
                </a:cxn>
                <a:cxn ang="0">
                  <a:pos x="1773" y="2404"/>
                </a:cxn>
                <a:cxn ang="0">
                  <a:pos x="1602" y="2462"/>
                </a:cxn>
                <a:cxn ang="0">
                  <a:pos x="1433" y="2491"/>
                </a:cxn>
                <a:cxn ang="0">
                  <a:pos x="1278" y="2498"/>
                </a:cxn>
                <a:cxn ang="0">
                  <a:pos x="1141" y="2494"/>
                </a:cxn>
                <a:cxn ang="0">
                  <a:pos x="1054" y="2483"/>
                </a:cxn>
                <a:cxn ang="0">
                  <a:pos x="967" y="2473"/>
                </a:cxn>
                <a:cxn ang="0">
                  <a:pos x="746" y="2464"/>
                </a:cxn>
                <a:cxn ang="0">
                  <a:pos x="583" y="2467"/>
                </a:cxn>
                <a:cxn ang="0">
                  <a:pos x="453" y="2474"/>
                </a:cxn>
                <a:cxn ang="0">
                  <a:pos x="384" y="2479"/>
                </a:cxn>
                <a:cxn ang="0">
                  <a:pos x="241" y="2479"/>
                </a:cxn>
                <a:cxn ang="0">
                  <a:pos x="18" y="2449"/>
                </a:cxn>
                <a:cxn ang="0">
                  <a:pos x="90" y="2383"/>
                </a:cxn>
                <a:cxn ang="0">
                  <a:pos x="168" y="2290"/>
                </a:cxn>
                <a:cxn ang="0">
                  <a:pos x="235" y="2167"/>
                </a:cxn>
                <a:cxn ang="0">
                  <a:pos x="279" y="2013"/>
                </a:cxn>
                <a:cxn ang="0">
                  <a:pos x="283" y="1827"/>
                </a:cxn>
                <a:cxn ang="0">
                  <a:pos x="234" y="1608"/>
                </a:cxn>
                <a:cxn ang="0">
                  <a:pos x="199" y="1511"/>
                </a:cxn>
                <a:cxn ang="0">
                  <a:pos x="181" y="1440"/>
                </a:cxn>
                <a:cxn ang="0">
                  <a:pos x="169" y="1339"/>
                </a:cxn>
                <a:cxn ang="0">
                  <a:pos x="184" y="1231"/>
                </a:cxn>
                <a:cxn ang="0">
                  <a:pos x="195" y="1196"/>
                </a:cxn>
                <a:cxn ang="0">
                  <a:pos x="217" y="1103"/>
                </a:cxn>
                <a:cxn ang="0">
                  <a:pos x="238" y="968"/>
                </a:cxn>
                <a:cxn ang="0">
                  <a:pos x="249" y="805"/>
                </a:cxn>
                <a:cxn ang="0">
                  <a:pos x="237" y="627"/>
                </a:cxn>
                <a:cxn ang="0">
                  <a:pos x="189" y="447"/>
                </a:cxn>
                <a:cxn ang="0">
                  <a:pos x="95" y="281"/>
                </a:cxn>
                <a:cxn ang="0">
                  <a:pos x="42" y="173"/>
                </a:cxn>
                <a:cxn ang="0">
                  <a:pos x="105" y="161"/>
                </a:cxn>
                <a:cxn ang="0">
                  <a:pos x="187" y="146"/>
                </a:cxn>
                <a:cxn ang="0">
                  <a:pos x="322" y="120"/>
                </a:cxn>
                <a:cxn ang="0">
                  <a:pos x="492" y="87"/>
                </a:cxn>
                <a:cxn ang="0">
                  <a:pos x="621" y="59"/>
                </a:cxn>
                <a:cxn ang="0">
                  <a:pos x="679" y="45"/>
                </a:cxn>
                <a:cxn ang="0">
                  <a:pos x="790" y="23"/>
                </a:cxn>
                <a:cxn ang="0">
                  <a:pos x="931" y="5"/>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2" name="Freeform 8"/>
            <p:cNvSpPr>
              <a:spLocks/>
            </p:cNvSpPr>
            <p:nvPr/>
          </p:nvSpPr>
          <p:spPr bwMode="auto">
            <a:xfrm>
              <a:off x="6228184" y="1484784"/>
              <a:ext cx="1255713" cy="1360488"/>
            </a:xfrm>
            <a:custGeom>
              <a:avLst/>
              <a:gdLst/>
              <a:ahLst/>
              <a:cxnLst>
                <a:cxn ang="0">
                  <a:pos x="1251" y="19"/>
                </a:cxn>
                <a:cxn ang="0">
                  <a:pos x="1543" y="135"/>
                </a:cxn>
                <a:cxn ang="0">
                  <a:pos x="1794" y="294"/>
                </a:cxn>
                <a:cxn ang="0">
                  <a:pos x="1970" y="447"/>
                </a:cxn>
                <a:cxn ang="0">
                  <a:pos x="2069" y="554"/>
                </a:cxn>
                <a:cxn ang="0">
                  <a:pos x="2147" y="665"/>
                </a:cxn>
                <a:cxn ang="0">
                  <a:pos x="2294" y="968"/>
                </a:cxn>
                <a:cxn ang="0">
                  <a:pos x="2359" y="1242"/>
                </a:cxn>
                <a:cxn ang="0">
                  <a:pos x="2369" y="1500"/>
                </a:cxn>
                <a:cxn ang="0">
                  <a:pos x="2323" y="1794"/>
                </a:cxn>
                <a:cxn ang="0">
                  <a:pos x="2242" y="2021"/>
                </a:cxn>
                <a:cxn ang="0">
                  <a:pos x="2164" y="2168"/>
                </a:cxn>
                <a:cxn ang="0">
                  <a:pos x="2129" y="2221"/>
                </a:cxn>
                <a:cxn ang="0">
                  <a:pos x="1937" y="2409"/>
                </a:cxn>
                <a:cxn ang="0">
                  <a:pos x="1707" y="2517"/>
                </a:cxn>
                <a:cxn ang="0">
                  <a:pos x="1471" y="2564"/>
                </a:cxn>
                <a:cxn ang="0">
                  <a:pos x="1260" y="2571"/>
                </a:cxn>
                <a:cxn ang="0">
                  <a:pos x="1104" y="2559"/>
                </a:cxn>
                <a:cxn ang="0">
                  <a:pos x="996" y="2546"/>
                </a:cxn>
                <a:cxn ang="0">
                  <a:pos x="725" y="2537"/>
                </a:cxn>
                <a:cxn ang="0">
                  <a:pos x="527" y="2544"/>
                </a:cxn>
                <a:cxn ang="0">
                  <a:pos x="419" y="2552"/>
                </a:cxn>
                <a:cxn ang="0">
                  <a:pos x="211" y="2546"/>
                </a:cxn>
                <a:cxn ang="0">
                  <a:pos x="33" y="2499"/>
                </a:cxn>
                <a:cxn ang="0">
                  <a:pos x="275" y="2516"/>
                </a:cxn>
                <a:cxn ang="0">
                  <a:pos x="433" y="2516"/>
                </a:cxn>
                <a:cxn ang="0">
                  <a:pos x="569" y="2507"/>
                </a:cxn>
                <a:cxn ang="0">
                  <a:pos x="780" y="2501"/>
                </a:cxn>
                <a:cxn ang="0">
                  <a:pos x="1070" y="2517"/>
                </a:cxn>
                <a:cxn ang="0">
                  <a:pos x="1139" y="2526"/>
                </a:cxn>
                <a:cxn ang="0">
                  <a:pos x="1312" y="2535"/>
                </a:cxn>
                <a:cxn ang="0">
                  <a:pos x="1522" y="2522"/>
                </a:cxn>
                <a:cxn ang="0">
                  <a:pos x="1752" y="2463"/>
                </a:cxn>
                <a:cxn ang="0">
                  <a:pos x="1966" y="2344"/>
                </a:cxn>
                <a:cxn ang="0">
                  <a:pos x="2102" y="2197"/>
                </a:cxn>
                <a:cxn ang="0">
                  <a:pos x="2150" y="2120"/>
                </a:cxn>
                <a:cxn ang="0">
                  <a:pos x="2230" y="1955"/>
                </a:cxn>
                <a:cxn ang="0">
                  <a:pos x="2303" y="1717"/>
                </a:cxn>
                <a:cxn ang="0">
                  <a:pos x="2335" y="1417"/>
                </a:cxn>
                <a:cxn ang="0">
                  <a:pos x="2297" y="1104"/>
                </a:cxn>
                <a:cxn ang="0">
                  <a:pos x="2201" y="838"/>
                </a:cxn>
                <a:cxn ang="0">
                  <a:pos x="2060" y="601"/>
                </a:cxn>
                <a:cxn ang="0">
                  <a:pos x="2002" y="530"/>
                </a:cxn>
                <a:cxn ang="0">
                  <a:pos x="1867" y="400"/>
                </a:cxn>
                <a:cxn ang="0">
                  <a:pos x="1659" y="243"/>
                </a:cxn>
                <a:cxn ang="0">
                  <a:pos x="1378" y="99"/>
                </a:cxn>
                <a:cxn ang="0">
                  <a:pos x="1128" y="39"/>
                </a:cxn>
                <a:cxn ang="0">
                  <a:pos x="915" y="46"/>
                </a:cxn>
                <a:cxn ang="0">
                  <a:pos x="744" y="75"/>
                </a:cxn>
                <a:cxn ang="0">
                  <a:pos x="655" y="96"/>
                </a:cxn>
                <a:cxn ang="0">
                  <a:pos x="466" y="136"/>
                </a:cxn>
                <a:cxn ang="0">
                  <a:pos x="262" y="175"/>
                </a:cxn>
                <a:cxn ang="0">
                  <a:pos x="139" y="198"/>
                </a:cxn>
                <a:cxn ang="0">
                  <a:pos x="34" y="220"/>
                </a:cxn>
                <a:cxn ang="0">
                  <a:pos x="120" y="163"/>
                </a:cxn>
                <a:cxn ang="0">
                  <a:pos x="215" y="147"/>
                </a:cxn>
                <a:cxn ang="0">
                  <a:pos x="403" y="112"/>
                </a:cxn>
                <a:cxn ang="0">
                  <a:pos x="641" y="63"/>
                </a:cxn>
                <a:cxn ang="0">
                  <a:pos x="709" y="45"/>
                </a:cxn>
                <a:cxn ang="0">
                  <a:pos x="864" y="16"/>
                </a:cxn>
                <a:cxn ang="0">
                  <a:pos x="1067" y="0"/>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33" name="Freeform 12"/>
          <p:cNvSpPr>
            <a:spLocks/>
          </p:cNvSpPr>
          <p:nvPr/>
        </p:nvSpPr>
        <p:spPr bwMode="auto">
          <a:xfrm>
            <a:off x="6573008" y="1198120"/>
            <a:ext cx="495651" cy="873458"/>
          </a:xfrm>
          <a:custGeom>
            <a:avLst/>
            <a:gdLst/>
            <a:ahLst/>
            <a:cxnLst>
              <a:cxn ang="0">
                <a:pos x="441" y="18"/>
              </a:cxn>
              <a:cxn ang="0">
                <a:pos x="516" y="53"/>
              </a:cxn>
              <a:cxn ang="0">
                <a:pos x="569" y="82"/>
              </a:cxn>
              <a:cxn ang="0">
                <a:pos x="599" y="104"/>
              </a:cxn>
              <a:cxn ang="0">
                <a:pos x="608" y="111"/>
              </a:cxn>
              <a:cxn ang="0">
                <a:pos x="635" y="135"/>
              </a:cxn>
              <a:cxn ang="0">
                <a:pos x="670" y="171"/>
              </a:cxn>
              <a:cxn ang="0">
                <a:pos x="708" y="215"/>
              </a:cxn>
              <a:cxn ang="0">
                <a:pos x="744" y="263"/>
              </a:cxn>
              <a:cxn ang="0">
                <a:pos x="857" y="442"/>
              </a:cxn>
              <a:cxn ang="0">
                <a:pos x="888" y="533"/>
              </a:cxn>
              <a:cxn ang="0">
                <a:pos x="903" y="631"/>
              </a:cxn>
              <a:cxn ang="0">
                <a:pos x="904" y="732"/>
              </a:cxn>
              <a:cxn ang="0">
                <a:pos x="894" y="835"/>
              </a:cxn>
              <a:cxn ang="0">
                <a:pos x="874" y="939"/>
              </a:cxn>
              <a:cxn ang="0">
                <a:pos x="847" y="1040"/>
              </a:cxn>
              <a:cxn ang="0">
                <a:pos x="815" y="1136"/>
              </a:cxn>
              <a:cxn ang="0">
                <a:pos x="781" y="1226"/>
              </a:cxn>
              <a:cxn ang="0">
                <a:pos x="747" y="1306"/>
              </a:cxn>
              <a:cxn ang="0">
                <a:pos x="715" y="1375"/>
              </a:cxn>
              <a:cxn ang="0">
                <a:pos x="687" y="1431"/>
              </a:cxn>
              <a:cxn ang="0">
                <a:pos x="666" y="1470"/>
              </a:cxn>
              <a:cxn ang="0">
                <a:pos x="654" y="1491"/>
              </a:cxn>
              <a:cxn ang="0">
                <a:pos x="635" y="1524"/>
              </a:cxn>
              <a:cxn ang="0">
                <a:pos x="586" y="1576"/>
              </a:cxn>
              <a:cxn ang="0">
                <a:pos x="524" y="1617"/>
              </a:cxn>
              <a:cxn ang="0">
                <a:pos x="451" y="1610"/>
              </a:cxn>
              <a:cxn ang="0">
                <a:pos x="387" y="1562"/>
              </a:cxn>
              <a:cxn ang="0">
                <a:pos x="335" y="1518"/>
              </a:cxn>
              <a:cxn ang="0">
                <a:pos x="296" y="1481"/>
              </a:cxn>
              <a:cxn ang="0">
                <a:pos x="269" y="1453"/>
              </a:cxn>
              <a:cxn ang="0">
                <a:pos x="254" y="1437"/>
              </a:cxn>
              <a:cxn ang="0">
                <a:pos x="209" y="1378"/>
              </a:cxn>
              <a:cxn ang="0">
                <a:pos x="140" y="1269"/>
              </a:cxn>
              <a:cxn ang="0">
                <a:pos x="89" y="1167"/>
              </a:cxn>
              <a:cxn ang="0">
                <a:pos x="55" y="1076"/>
              </a:cxn>
              <a:cxn ang="0">
                <a:pos x="26" y="971"/>
              </a:cxn>
              <a:cxn ang="0">
                <a:pos x="6" y="845"/>
              </a:cxn>
              <a:cxn ang="0">
                <a:pos x="0" y="727"/>
              </a:cxn>
              <a:cxn ang="0">
                <a:pos x="7" y="618"/>
              </a:cxn>
              <a:cxn ang="0">
                <a:pos x="22" y="520"/>
              </a:cxn>
              <a:cxn ang="0">
                <a:pos x="42" y="434"/>
              </a:cxn>
              <a:cxn ang="0">
                <a:pos x="65" y="363"/>
              </a:cxn>
              <a:cxn ang="0">
                <a:pos x="87" y="306"/>
              </a:cxn>
              <a:cxn ang="0">
                <a:pos x="105" y="267"/>
              </a:cxn>
              <a:cxn ang="0">
                <a:pos x="115" y="247"/>
              </a:cxn>
              <a:cxn ang="0">
                <a:pos x="142" y="200"/>
              </a:cxn>
              <a:cxn ang="0">
                <a:pos x="204" y="124"/>
              </a:cxn>
              <a:cxn ang="0">
                <a:pos x="274" y="64"/>
              </a:cxn>
              <a:cxn ang="0">
                <a:pos x="352" y="18"/>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4" name="Freeform 13"/>
          <p:cNvSpPr>
            <a:spLocks/>
          </p:cNvSpPr>
          <p:nvPr/>
        </p:nvSpPr>
        <p:spPr bwMode="auto">
          <a:xfrm>
            <a:off x="6559849" y="1191706"/>
            <a:ext cx="279627" cy="886287"/>
          </a:xfrm>
          <a:custGeom>
            <a:avLst/>
            <a:gdLst/>
            <a:ahLst/>
            <a:cxnLst>
              <a:cxn ang="0">
                <a:pos x="416" y="12"/>
              </a:cxn>
              <a:cxn ang="0">
                <a:pos x="336" y="52"/>
              </a:cxn>
              <a:cxn ang="0">
                <a:pos x="261" y="104"/>
              </a:cxn>
              <a:cxn ang="0">
                <a:pos x="195" y="171"/>
              </a:cxn>
              <a:cxn ang="0">
                <a:pos x="139" y="255"/>
              </a:cxn>
              <a:cxn ang="0">
                <a:pos x="134" y="266"/>
              </a:cxn>
              <a:cxn ang="0">
                <a:pos x="119" y="297"/>
              </a:cxn>
              <a:cxn ang="0">
                <a:pos x="99" y="345"/>
              </a:cxn>
              <a:cxn ang="0">
                <a:pos x="77" y="409"/>
              </a:cxn>
              <a:cxn ang="0">
                <a:pos x="54" y="487"/>
              </a:cxn>
              <a:cxn ang="0">
                <a:pos x="37" y="580"/>
              </a:cxn>
              <a:cxn ang="0">
                <a:pos x="25" y="683"/>
              </a:cxn>
              <a:cxn ang="0">
                <a:pos x="24" y="796"/>
              </a:cxn>
              <a:cxn ang="0">
                <a:pos x="37" y="919"/>
              </a:cxn>
              <a:cxn ang="0">
                <a:pos x="66" y="1049"/>
              </a:cxn>
              <a:cxn ang="0">
                <a:pos x="93" y="1131"/>
              </a:cxn>
              <a:cxn ang="0">
                <a:pos x="135" y="1229"/>
              </a:cxn>
              <a:cxn ang="0">
                <a:pos x="195" y="1335"/>
              </a:cxn>
              <a:cxn ang="0">
                <a:pos x="276" y="1447"/>
              </a:cxn>
              <a:cxn ang="0">
                <a:pos x="283" y="1455"/>
              </a:cxn>
              <a:cxn ang="0">
                <a:pos x="304" y="1478"/>
              </a:cxn>
              <a:cxn ang="0">
                <a:pos x="337" y="1511"/>
              </a:cxn>
              <a:cxn ang="0">
                <a:pos x="383" y="1551"/>
              </a:cxn>
              <a:cxn ang="0">
                <a:pos x="441" y="1598"/>
              </a:cxn>
              <a:cxn ang="0">
                <a:pos x="511" y="1646"/>
              </a:cxn>
              <a:cxn ang="0">
                <a:pos x="449" y="1633"/>
              </a:cxn>
              <a:cxn ang="0">
                <a:pos x="387" y="1587"/>
              </a:cxn>
              <a:cxn ang="0">
                <a:pos x="337" y="1543"/>
              </a:cxn>
              <a:cxn ang="0">
                <a:pos x="298" y="1507"/>
              </a:cxn>
              <a:cxn ang="0">
                <a:pos x="273" y="1479"/>
              </a:cxn>
              <a:cxn ang="0">
                <a:pos x="259" y="1464"/>
              </a:cxn>
              <a:cxn ang="0">
                <a:pos x="213" y="1404"/>
              </a:cxn>
              <a:cxn ang="0">
                <a:pos x="142" y="1293"/>
              </a:cxn>
              <a:cxn ang="0">
                <a:pos x="89" y="1188"/>
              </a:cxn>
              <a:cxn ang="0">
                <a:pos x="54" y="1096"/>
              </a:cxn>
              <a:cxn ang="0">
                <a:pos x="26" y="990"/>
              </a:cxn>
              <a:cxn ang="0">
                <a:pos x="6" y="867"/>
              </a:cxn>
              <a:cxn ang="0">
                <a:pos x="0" y="749"/>
              </a:cxn>
              <a:cxn ang="0">
                <a:pos x="5" y="635"/>
              </a:cxn>
              <a:cxn ang="0">
                <a:pos x="20" y="533"/>
              </a:cxn>
              <a:cxn ang="0">
                <a:pos x="41" y="443"/>
              </a:cxn>
              <a:cxn ang="0">
                <a:pos x="65" y="368"/>
              </a:cxn>
              <a:cxn ang="0">
                <a:pos x="87" y="310"/>
              </a:cxn>
              <a:cxn ang="0">
                <a:pos x="105" y="269"/>
              </a:cxn>
              <a:cxn ang="0">
                <a:pos x="117" y="247"/>
              </a:cxn>
              <a:cxn ang="0">
                <a:pos x="144" y="201"/>
              </a:cxn>
              <a:cxn ang="0">
                <a:pos x="201" y="126"/>
              </a:cxn>
              <a:cxn ang="0">
                <a:pos x="270" y="67"/>
              </a:cxn>
              <a:cxn ang="0">
                <a:pos x="343" y="20"/>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5" name="Freeform 14"/>
          <p:cNvSpPr>
            <a:spLocks/>
          </p:cNvSpPr>
          <p:nvPr/>
        </p:nvSpPr>
        <p:spPr bwMode="auto">
          <a:xfrm>
            <a:off x="5825144" y="1127560"/>
            <a:ext cx="1014332" cy="1030616"/>
          </a:xfrm>
          <a:custGeom>
            <a:avLst/>
            <a:gdLst/>
            <a:ahLst/>
            <a:cxnLst>
              <a:cxn ang="0">
                <a:pos x="1163" y="1"/>
              </a:cxn>
              <a:cxn ang="0">
                <a:pos x="1344" y="17"/>
              </a:cxn>
              <a:cxn ang="0">
                <a:pos x="1610" y="62"/>
              </a:cxn>
              <a:cxn ang="0">
                <a:pos x="1722" y="119"/>
              </a:cxn>
              <a:cxn ang="0">
                <a:pos x="1494" y="63"/>
              </a:cxn>
              <a:cxn ang="0">
                <a:pos x="1178" y="27"/>
              </a:cxn>
              <a:cxn ang="0">
                <a:pos x="1118" y="23"/>
              </a:cxn>
              <a:cxn ang="0">
                <a:pos x="960" y="29"/>
              </a:cxn>
              <a:cxn ang="0">
                <a:pos x="736" y="60"/>
              </a:cxn>
              <a:cxn ang="0">
                <a:pos x="483" y="139"/>
              </a:cxn>
              <a:cxn ang="0">
                <a:pos x="239" y="286"/>
              </a:cxn>
              <a:cxn ang="0">
                <a:pos x="206" y="315"/>
              </a:cxn>
              <a:cxn ang="0">
                <a:pos x="137" y="396"/>
              </a:cxn>
              <a:cxn ang="0">
                <a:pos x="64" y="520"/>
              </a:cxn>
              <a:cxn ang="0">
                <a:pos x="25" y="684"/>
              </a:cxn>
              <a:cxn ang="0">
                <a:pos x="54" y="879"/>
              </a:cxn>
              <a:cxn ang="0">
                <a:pos x="86" y="955"/>
              </a:cxn>
              <a:cxn ang="0">
                <a:pos x="110" y="1040"/>
              </a:cxn>
              <a:cxn ang="0">
                <a:pos x="118" y="1143"/>
              </a:cxn>
              <a:cxn ang="0">
                <a:pos x="124" y="1211"/>
              </a:cxn>
              <a:cxn ang="0">
                <a:pos x="157" y="1346"/>
              </a:cxn>
              <a:cxn ang="0">
                <a:pos x="244" y="1523"/>
              </a:cxn>
              <a:cxn ang="0">
                <a:pos x="412" y="1718"/>
              </a:cxn>
              <a:cxn ang="0">
                <a:pos x="491" y="1781"/>
              </a:cxn>
              <a:cxn ang="0">
                <a:pos x="577" y="1829"/>
              </a:cxn>
              <a:cxn ang="0">
                <a:pos x="725" y="1880"/>
              </a:cxn>
              <a:cxn ang="0">
                <a:pos x="929" y="1904"/>
              </a:cxn>
              <a:cxn ang="0">
                <a:pos x="1121" y="1884"/>
              </a:cxn>
              <a:cxn ang="0">
                <a:pos x="1271" y="1862"/>
              </a:cxn>
              <a:cxn ang="0">
                <a:pos x="1382" y="1856"/>
              </a:cxn>
              <a:cxn ang="0">
                <a:pos x="1486" y="1850"/>
              </a:cxn>
              <a:cxn ang="0">
                <a:pos x="1649" y="1826"/>
              </a:cxn>
              <a:cxn ang="0">
                <a:pos x="1824" y="1777"/>
              </a:cxn>
              <a:cxn ang="0">
                <a:pos x="1715" y="1837"/>
              </a:cxn>
              <a:cxn ang="0">
                <a:pos x="1539" y="1869"/>
              </a:cxn>
              <a:cxn ang="0">
                <a:pos x="1408" y="1878"/>
              </a:cxn>
              <a:cxn ang="0">
                <a:pos x="1317" y="1883"/>
              </a:cxn>
              <a:cxn ang="0">
                <a:pos x="1161" y="1901"/>
              </a:cxn>
              <a:cxn ang="0">
                <a:pos x="975" y="1926"/>
              </a:cxn>
              <a:cxn ang="0">
                <a:pos x="766" y="1914"/>
              </a:cxn>
              <a:cxn ang="0">
                <a:pos x="598" y="1864"/>
              </a:cxn>
              <a:cxn ang="0">
                <a:pos x="492" y="1811"/>
              </a:cxn>
              <a:cxn ang="0">
                <a:pos x="454" y="1786"/>
              </a:cxn>
              <a:cxn ang="0">
                <a:pos x="257" y="1585"/>
              </a:cxn>
              <a:cxn ang="0">
                <a:pos x="149" y="1395"/>
              </a:cxn>
              <a:cxn ang="0">
                <a:pos x="105" y="1242"/>
              </a:cxn>
              <a:cxn ang="0">
                <a:pos x="94" y="1152"/>
              </a:cxn>
              <a:cxn ang="0">
                <a:pos x="90" y="1067"/>
              </a:cxn>
              <a:cxn ang="0">
                <a:pos x="66" y="967"/>
              </a:cxn>
              <a:cxn ang="0">
                <a:pos x="33" y="890"/>
              </a:cxn>
              <a:cxn ang="0">
                <a:pos x="0" y="693"/>
              </a:cxn>
              <a:cxn ang="0">
                <a:pos x="35" y="528"/>
              </a:cxn>
              <a:cxn ang="0">
                <a:pos x="105" y="398"/>
              </a:cxn>
              <a:cxn ang="0">
                <a:pos x="178" y="309"/>
              </a:cxn>
              <a:cxn ang="0">
                <a:pos x="222" y="269"/>
              </a:cxn>
              <a:cxn ang="0">
                <a:pos x="409" y="147"/>
              </a:cxn>
              <a:cxn ang="0">
                <a:pos x="667" y="51"/>
              </a:cxn>
              <a:cxn ang="0">
                <a:pos x="906" y="10"/>
              </a:cxn>
              <a:cxn ang="0">
                <a:pos x="1088" y="0"/>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6" name="Freeform 15"/>
          <p:cNvSpPr>
            <a:spLocks/>
          </p:cNvSpPr>
          <p:nvPr/>
        </p:nvSpPr>
        <p:spPr bwMode="auto">
          <a:xfrm>
            <a:off x="6787936" y="1190636"/>
            <a:ext cx="294979" cy="889494"/>
          </a:xfrm>
          <a:custGeom>
            <a:avLst/>
            <a:gdLst/>
            <a:ahLst/>
            <a:cxnLst>
              <a:cxn ang="0">
                <a:pos x="78" y="18"/>
              </a:cxn>
              <a:cxn ang="0">
                <a:pos x="146" y="50"/>
              </a:cxn>
              <a:cxn ang="0">
                <a:pos x="193" y="78"/>
              </a:cxn>
              <a:cxn ang="0">
                <a:pos x="221" y="98"/>
              </a:cxn>
              <a:cxn ang="0">
                <a:pos x="231" y="107"/>
              </a:cxn>
              <a:cxn ang="0">
                <a:pos x="261" y="134"/>
              </a:cxn>
              <a:cxn ang="0">
                <a:pos x="297" y="172"/>
              </a:cxn>
              <a:cxn ang="0">
                <a:pos x="337" y="217"/>
              </a:cxn>
              <a:cxn ang="0">
                <a:pos x="371" y="263"/>
              </a:cxn>
              <a:cxn ang="0">
                <a:pos x="485" y="444"/>
              </a:cxn>
              <a:cxn ang="0">
                <a:pos x="518" y="538"/>
              </a:cxn>
              <a:cxn ang="0">
                <a:pos x="534" y="637"/>
              </a:cxn>
              <a:cxn ang="0">
                <a:pos x="536" y="739"/>
              </a:cxn>
              <a:cxn ang="0">
                <a:pos x="527" y="844"/>
              </a:cxn>
              <a:cxn ang="0">
                <a:pos x="509" y="949"/>
              </a:cxn>
              <a:cxn ang="0">
                <a:pos x="482" y="1050"/>
              </a:cxn>
              <a:cxn ang="0">
                <a:pos x="451" y="1147"/>
              </a:cxn>
              <a:cxn ang="0">
                <a:pos x="417" y="1237"/>
              </a:cxn>
              <a:cxn ang="0">
                <a:pos x="383" y="1319"/>
              </a:cxn>
              <a:cxn ang="0">
                <a:pos x="350" y="1389"/>
              </a:cxn>
              <a:cxn ang="0">
                <a:pos x="321" y="1447"/>
              </a:cxn>
              <a:cxn ang="0">
                <a:pos x="297" y="1489"/>
              </a:cxn>
              <a:cxn ang="0">
                <a:pos x="283" y="1515"/>
              </a:cxn>
              <a:cxn ang="0">
                <a:pos x="263" y="1550"/>
              </a:cxn>
              <a:cxn ang="0">
                <a:pos x="215" y="1602"/>
              </a:cxn>
              <a:cxn ang="0">
                <a:pos x="154" y="1646"/>
              </a:cxn>
              <a:cxn ang="0">
                <a:pos x="95" y="1648"/>
              </a:cxn>
              <a:cxn ang="0">
                <a:pos x="163" y="1611"/>
              </a:cxn>
              <a:cxn ang="0">
                <a:pos x="219" y="1565"/>
              </a:cxn>
              <a:cxn ang="0">
                <a:pos x="259" y="1509"/>
              </a:cxn>
              <a:cxn ang="0">
                <a:pos x="266" y="1497"/>
              </a:cxn>
              <a:cxn ang="0">
                <a:pos x="282" y="1466"/>
              </a:cxn>
              <a:cxn ang="0">
                <a:pos x="307" y="1418"/>
              </a:cxn>
              <a:cxn ang="0">
                <a:pos x="338" y="1356"/>
              </a:cxn>
              <a:cxn ang="0">
                <a:pos x="371" y="1281"/>
              </a:cxn>
              <a:cxn ang="0">
                <a:pos x="405" y="1196"/>
              </a:cxn>
              <a:cxn ang="0">
                <a:pos x="438" y="1103"/>
              </a:cxn>
              <a:cxn ang="0">
                <a:pos x="468" y="1004"/>
              </a:cxn>
              <a:cxn ang="0">
                <a:pos x="491" y="902"/>
              </a:cxn>
              <a:cxn ang="0">
                <a:pos x="507" y="798"/>
              </a:cxn>
              <a:cxn ang="0">
                <a:pos x="512" y="695"/>
              </a:cxn>
              <a:cxn ang="0">
                <a:pos x="504" y="595"/>
              </a:cxn>
              <a:cxn ang="0">
                <a:pos x="482" y="501"/>
              </a:cxn>
              <a:cxn ang="0">
                <a:pos x="441" y="413"/>
              </a:cxn>
              <a:cxn ang="0">
                <a:pos x="334" y="252"/>
              </a:cxn>
              <a:cxn ang="0">
                <a:pos x="296" y="206"/>
              </a:cxn>
              <a:cxn ang="0">
                <a:pos x="259" y="166"/>
              </a:cxn>
              <a:cxn ang="0">
                <a:pos x="227" y="136"/>
              </a:cxn>
              <a:cxn ang="0">
                <a:pos x="213" y="123"/>
              </a:cxn>
              <a:cxn ang="0">
                <a:pos x="193" y="108"/>
              </a:cxn>
              <a:cxn ang="0">
                <a:pos x="152" y="82"/>
              </a:cxn>
              <a:cxn ang="0">
                <a:pos x="88" y="50"/>
              </a:cxn>
              <a:cxn ang="0">
                <a:pos x="0" y="14"/>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7" name="Freeform 16"/>
          <p:cNvSpPr>
            <a:spLocks noEditPoints="1"/>
          </p:cNvSpPr>
          <p:nvPr/>
        </p:nvSpPr>
        <p:spPr bwMode="auto">
          <a:xfrm>
            <a:off x="6769294" y="1184221"/>
            <a:ext cx="84437" cy="902324"/>
          </a:xfrm>
          <a:custGeom>
            <a:avLst/>
            <a:gdLst/>
            <a:ahLst/>
            <a:cxnLst>
              <a:cxn ang="0">
                <a:pos x="129" y="1659"/>
              </a:cxn>
              <a:cxn ang="0">
                <a:pos x="153" y="1675"/>
              </a:cxn>
              <a:cxn ang="0">
                <a:pos x="128" y="1687"/>
              </a:cxn>
              <a:cxn ang="0">
                <a:pos x="102" y="1671"/>
              </a:cxn>
              <a:cxn ang="0">
                <a:pos x="129" y="1659"/>
              </a:cxn>
              <a:cxn ang="0">
                <a:pos x="35" y="0"/>
              </a:cxn>
              <a:cxn ang="0">
                <a:pos x="69" y="11"/>
              </a:cxn>
              <a:cxn ang="0">
                <a:pos x="34" y="25"/>
              </a:cxn>
              <a:cxn ang="0">
                <a:pos x="0" y="13"/>
              </a:cxn>
              <a:cxn ang="0">
                <a:pos x="35" y="0"/>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8" name="Freeform 17"/>
          <p:cNvSpPr>
            <a:spLocks/>
          </p:cNvSpPr>
          <p:nvPr/>
        </p:nvSpPr>
        <p:spPr bwMode="auto">
          <a:xfrm>
            <a:off x="6202366" y="1240885"/>
            <a:ext cx="64698" cy="63077"/>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9" name="Freeform 18"/>
          <p:cNvSpPr>
            <a:spLocks noEditPoints="1"/>
          </p:cNvSpPr>
          <p:nvPr/>
        </p:nvSpPr>
        <p:spPr bwMode="auto">
          <a:xfrm>
            <a:off x="6195786" y="1234470"/>
            <a:ext cx="77857" cy="75907"/>
          </a:xfrm>
          <a:custGeom>
            <a:avLst/>
            <a:gdLst/>
            <a:ahLst/>
            <a:cxnLst>
              <a:cxn ang="0">
                <a:pos x="72" y="24"/>
              </a:cxn>
              <a:cxn ang="0">
                <a:pos x="57" y="26"/>
              </a:cxn>
              <a:cxn ang="0">
                <a:pos x="44" y="33"/>
              </a:cxn>
              <a:cxn ang="0">
                <a:pos x="33" y="43"/>
              </a:cxn>
              <a:cxn ang="0">
                <a:pos x="27" y="56"/>
              </a:cxn>
              <a:cxn ang="0">
                <a:pos x="25" y="71"/>
              </a:cxn>
              <a:cxn ang="0">
                <a:pos x="27" y="86"/>
              </a:cxn>
              <a:cxn ang="0">
                <a:pos x="33" y="99"/>
              </a:cxn>
              <a:cxn ang="0">
                <a:pos x="44" y="108"/>
              </a:cxn>
              <a:cxn ang="0">
                <a:pos x="57" y="115"/>
              </a:cxn>
              <a:cxn ang="0">
                <a:pos x="72" y="118"/>
              </a:cxn>
              <a:cxn ang="0">
                <a:pos x="86" y="115"/>
              </a:cxn>
              <a:cxn ang="0">
                <a:pos x="98" y="108"/>
              </a:cxn>
              <a:cxn ang="0">
                <a:pos x="109" y="99"/>
              </a:cxn>
              <a:cxn ang="0">
                <a:pos x="115" y="86"/>
              </a:cxn>
              <a:cxn ang="0">
                <a:pos x="118" y="71"/>
              </a:cxn>
              <a:cxn ang="0">
                <a:pos x="115" y="56"/>
              </a:cxn>
              <a:cxn ang="0">
                <a:pos x="109" y="43"/>
              </a:cxn>
              <a:cxn ang="0">
                <a:pos x="98" y="33"/>
              </a:cxn>
              <a:cxn ang="0">
                <a:pos x="86" y="26"/>
              </a:cxn>
              <a:cxn ang="0">
                <a:pos x="72" y="24"/>
              </a:cxn>
              <a:cxn ang="0">
                <a:pos x="72" y="0"/>
              </a:cxn>
              <a:cxn ang="0">
                <a:pos x="90" y="3"/>
              </a:cxn>
              <a:cxn ang="0">
                <a:pos x="107" y="10"/>
              </a:cxn>
              <a:cxn ang="0">
                <a:pos x="121" y="21"/>
              </a:cxn>
              <a:cxn ang="0">
                <a:pos x="132" y="35"/>
              </a:cxn>
              <a:cxn ang="0">
                <a:pos x="139" y="52"/>
              </a:cxn>
              <a:cxn ang="0">
                <a:pos x="142" y="71"/>
              </a:cxn>
              <a:cxn ang="0">
                <a:pos x="139" y="89"/>
              </a:cxn>
              <a:cxn ang="0">
                <a:pos x="132" y="106"/>
              </a:cxn>
              <a:cxn ang="0">
                <a:pos x="121" y="121"/>
              </a:cxn>
              <a:cxn ang="0">
                <a:pos x="107" y="132"/>
              </a:cxn>
              <a:cxn ang="0">
                <a:pos x="90" y="139"/>
              </a:cxn>
              <a:cxn ang="0">
                <a:pos x="72" y="141"/>
              </a:cxn>
              <a:cxn ang="0">
                <a:pos x="52" y="139"/>
              </a:cxn>
              <a:cxn ang="0">
                <a:pos x="35" y="132"/>
              </a:cxn>
              <a:cxn ang="0">
                <a:pos x="22" y="121"/>
              </a:cxn>
              <a:cxn ang="0">
                <a:pos x="10" y="106"/>
              </a:cxn>
              <a:cxn ang="0">
                <a:pos x="3" y="89"/>
              </a:cxn>
              <a:cxn ang="0">
                <a:pos x="0" y="71"/>
              </a:cxn>
              <a:cxn ang="0">
                <a:pos x="3" y="52"/>
              </a:cxn>
              <a:cxn ang="0">
                <a:pos x="10" y="35"/>
              </a:cxn>
              <a:cxn ang="0">
                <a:pos x="22" y="21"/>
              </a:cxn>
              <a:cxn ang="0">
                <a:pos x="35" y="10"/>
              </a:cxn>
              <a:cxn ang="0">
                <a:pos x="52" y="3"/>
              </a:cxn>
              <a:cxn ang="0">
                <a:pos x="72" y="0"/>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40" name="Group 139"/>
          <p:cNvGrpSpPr/>
          <p:nvPr/>
        </p:nvGrpSpPr>
        <p:grpSpPr>
          <a:xfrm>
            <a:off x="5917257" y="1671733"/>
            <a:ext cx="77857" cy="75907"/>
            <a:chOff x="5630920" y="2377186"/>
            <a:chExt cx="103809" cy="101209"/>
          </a:xfrm>
        </p:grpSpPr>
        <p:sp>
          <p:nvSpPr>
            <p:cNvPr id="141" name="Freeform 19"/>
            <p:cNvSpPr>
              <a:spLocks/>
            </p:cNvSpPr>
            <p:nvPr/>
          </p:nvSpPr>
          <p:spPr bwMode="auto">
            <a:xfrm>
              <a:off x="5641155" y="2385739"/>
              <a:ext cx="84802" cy="84103"/>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2" name="Freeform 20"/>
            <p:cNvSpPr>
              <a:spLocks noEditPoints="1"/>
            </p:cNvSpPr>
            <p:nvPr/>
          </p:nvSpPr>
          <p:spPr bwMode="auto">
            <a:xfrm>
              <a:off x="5630920" y="2377186"/>
              <a:ext cx="103809" cy="101209"/>
            </a:xfrm>
            <a:custGeom>
              <a:avLst/>
              <a:gdLst/>
              <a:ahLst/>
              <a:cxnLst>
                <a:cxn ang="0">
                  <a:pos x="71" y="24"/>
                </a:cxn>
                <a:cxn ang="0">
                  <a:pos x="56" y="26"/>
                </a:cxn>
                <a:cxn ang="0">
                  <a:pos x="43" y="33"/>
                </a:cxn>
                <a:cxn ang="0">
                  <a:pos x="33" y="42"/>
                </a:cxn>
                <a:cxn ang="0">
                  <a:pos x="26" y="56"/>
                </a:cxn>
                <a:cxn ang="0">
                  <a:pos x="24" y="70"/>
                </a:cxn>
                <a:cxn ang="0">
                  <a:pos x="26" y="85"/>
                </a:cxn>
                <a:cxn ang="0">
                  <a:pos x="33" y="98"/>
                </a:cxn>
                <a:cxn ang="0">
                  <a:pos x="43" y="108"/>
                </a:cxn>
                <a:cxn ang="0">
                  <a:pos x="56" y="115"/>
                </a:cxn>
                <a:cxn ang="0">
                  <a:pos x="71" y="117"/>
                </a:cxn>
                <a:cxn ang="0">
                  <a:pos x="85" y="115"/>
                </a:cxn>
                <a:cxn ang="0">
                  <a:pos x="98" y="108"/>
                </a:cxn>
                <a:cxn ang="0">
                  <a:pos x="108" y="98"/>
                </a:cxn>
                <a:cxn ang="0">
                  <a:pos x="115" y="85"/>
                </a:cxn>
                <a:cxn ang="0">
                  <a:pos x="117" y="70"/>
                </a:cxn>
                <a:cxn ang="0">
                  <a:pos x="115" y="56"/>
                </a:cxn>
                <a:cxn ang="0">
                  <a:pos x="108" y="42"/>
                </a:cxn>
                <a:cxn ang="0">
                  <a:pos x="98" y="33"/>
                </a:cxn>
                <a:cxn ang="0">
                  <a:pos x="85" y="26"/>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6"/>
                </a:cxn>
                <a:cxn ang="0">
                  <a:pos x="120" y="120"/>
                </a:cxn>
                <a:cxn ang="0">
                  <a:pos x="106" y="132"/>
                </a:cxn>
                <a:cxn ang="0">
                  <a:pos x="89" y="138"/>
                </a:cxn>
                <a:cxn ang="0">
                  <a:pos x="71" y="141"/>
                </a:cxn>
                <a:cxn ang="0">
                  <a:pos x="52" y="138"/>
                </a:cxn>
                <a:cxn ang="0">
                  <a:pos x="35" y="132"/>
                </a:cxn>
                <a:cxn ang="0">
                  <a:pos x="21" y="120"/>
                </a:cxn>
                <a:cxn ang="0">
                  <a:pos x="9" y="106"/>
                </a:cxn>
                <a:cxn ang="0">
                  <a:pos x="3" y="89"/>
                </a:cxn>
                <a:cxn ang="0">
                  <a:pos x="0" y="70"/>
                </a:cxn>
                <a:cxn ang="0">
                  <a:pos x="3" y="52"/>
                </a:cxn>
                <a:cxn ang="0">
                  <a:pos x="9" y="35"/>
                </a:cxn>
                <a:cxn ang="0">
                  <a:pos x="21" y="20"/>
                </a:cxn>
                <a:cxn ang="0">
                  <a:pos x="35" y="9"/>
                </a:cxn>
                <a:cxn ang="0">
                  <a:pos x="52" y="2"/>
                </a:cxn>
                <a:cxn ang="0">
                  <a:pos x="71" y="0"/>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43" name="Freeform 21"/>
          <p:cNvSpPr>
            <a:spLocks/>
          </p:cNvSpPr>
          <p:nvPr/>
        </p:nvSpPr>
        <p:spPr bwMode="auto">
          <a:xfrm>
            <a:off x="6284609" y="1546649"/>
            <a:ext cx="63602" cy="63077"/>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4" name="Freeform 22"/>
          <p:cNvSpPr>
            <a:spLocks noEditPoints="1"/>
          </p:cNvSpPr>
          <p:nvPr/>
        </p:nvSpPr>
        <p:spPr bwMode="auto">
          <a:xfrm>
            <a:off x="6276933" y="1540234"/>
            <a:ext cx="77857" cy="74837"/>
          </a:xfrm>
          <a:custGeom>
            <a:avLst/>
            <a:gdLst/>
            <a:ahLst/>
            <a:cxnLst>
              <a:cxn ang="0">
                <a:pos x="71" y="25"/>
              </a:cxn>
              <a:cxn ang="0">
                <a:pos x="56" y="27"/>
              </a:cxn>
              <a:cxn ang="0">
                <a:pos x="43" y="33"/>
              </a:cxn>
              <a:cxn ang="0">
                <a:pos x="33" y="44"/>
              </a:cxn>
              <a:cxn ang="0">
                <a:pos x="26" y="57"/>
              </a:cxn>
              <a:cxn ang="0">
                <a:pos x="24" y="72"/>
              </a:cxn>
              <a:cxn ang="0">
                <a:pos x="26" y="85"/>
              </a:cxn>
              <a:cxn ang="0">
                <a:pos x="33" y="99"/>
              </a:cxn>
              <a:cxn ang="0">
                <a:pos x="43" y="109"/>
              </a:cxn>
              <a:cxn ang="0">
                <a:pos x="56" y="115"/>
              </a:cxn>
              <a:cxn ang="0">
                <a:pos x="71" y="117"/>
              </a:cxn>
              <a:cxn ang="0">
                <a:pos x="85" y="115"/>
              </a:cxn>
              <a:cxn ang="0">
                <a:pos x="98" y="109"/>
              </a:cxn>
              <a:cxn ang="0">
                <a:pos x="108" y="99"/>
              </a:cxn>
              <a:cxn ang="0">
                <a:pos x="115" y="85"/>
              </a:cxn>
              <a:cxn ang="0">
                <a:pos x="117" y="72"/>
              </a:cxn>
              <a:cxn ang="0">
                <a:pos x="115" y="57"/>
              </a:cxn>
              <a:cxn ang="0">
                <a:pos x="108" y="44"/>
              </a:cxn>
              <a:cxn ang="0">
                <a:pos x="98" y="33"/>
              </a:cxn>
              <a:cxn ang="0">
                <a:pos x="85" y="27"/>
              </a:cxn>
              <a:cxn ang="0">
                <a:pos x="71" y="25"/>
              </a:cxn>
              <a:cxn ang="0">
                <a:pos x="71" y="0"/>
              </a:cxn>
              <a:cxn ang="0">
                <a:pos x="89" y="3"/>
              </a:cxn>
              <a:cxn ang="0">
                <a:pos x="106" y="10"/>
              </a:cxn>
              <a:cxn ang="0">
                <a:pos x="120" y="21"/>
              </a:cxn>
              <a:cxn ang="0">
                <a:pos x="132" y="35"/>
              </a:cxn>
              <a:cxn ang="0">
                <a:pos x="138" y="52"/>
              </a:cxn>
              <a:cxn ang="0">
                <a:pos x="141" y="72"/>
              </a:cxn>
              <a:cxn ang="0">
                <a:pos x="138" y="90"/>
              </a:cxn>
              <a:cxn ang="0">
                <a:pos x="132" y="107"/>
              </a:cxn>
              <a:cxn ang="0">
                <a:pos x="120" y="122"/>
              </a:cxn>
              <a:cxn ang="0">
                <a:pos x="106"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5"/>
              </a:cxn>
              <a:cxn ang="0">
                <a:pos x="21" y="21"/>
              </a:cxn>
              <a:cxn ang="0">
                <a:pos x="35" y="10"/>
              </a:cxn>
              <a:cxn ang="0">
                <a:pos x="52" y="3"/>
              </a:cxn>
              <a:cxn ang="0">
                <a:pos x="71" y="0"/>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5" name="Freeform 23"/>
          <p:cNvSpPr>
            <a:spLocks/>
          </p:cNvSpPr>
          <p:nvPr/>
        </p:nvSpPr>
        <p:spPr bwMode="auto">
          <a:xfrm>
            <a:off x="6273644" y="1968944"/>
            <a:ext cx="64698" cy="63077"/>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6" name="Freeform 24"/>
          <p:cNvSpPr>
            <a:spLocks noEditPoints="1"/>
          </p:cNvSpPr>
          <p:nvPr/>
        </p:nvSpPr>
        <p:spPr bwMode="auto">
          <a:xfrm>
            <a:off x="6267064" y="1962529"/>
            <a:ext cx="77857" cy="75907"/>
          </a:xfrm>
          <a:custGeom>
            <a:avLst/>
            <a:gdLst/>
            <a:ahLst/>
            <a:cxnLst>
              <a:cxn ang="0">
                <a:pos x="71" y="24"/>
              </a:cxn>
              <a:cxn ang="0">
                <a:pos x="56" y="26"/>
              </a:cxn>
              <a:cxn ang="0">
                <a:pos x="43" y="33"/>
              </a:cxn>
              <a:cxn ang="0">
                <a:pos x="33" y="42"/>
              </a:cxn>
              <a:cxn ang="0">
                <a:pos x="27" y="56"/>
              </a:cxn>
              <a:cxn ang="0">
                <a:pos x="24" y="70"/>
              </a:cxn>
              <a:cxn ang="0">
                <a:pos x="27" y="85"/>
              </a:cxn>
              <a:cxn ang="0">
                <a:pos x="33" y="98"/>
              </a:cxn>
              <a:cxn ang="0">
                <a:pos x="43" y="108"/>
              </a:cxn>
              <a:cxn ang="0">
                <a:pos x="56" y="115"/>
              </a:cxn>
              <a:cxn ang="0">
                <a:pos x="71" y="117"/>
              </a:cxn>
              <a:cxn ang="0">
                <a:pos x="86" y="115"/>
              </a:cxn>
              <a:cxn ang="0">
                <a:pos x="99" y="108"/>
              </a:cxn>
              <a:cxn ang="0">
                <a:pos x="108" y="98"/>
              </a:cxn>
              <a:cxn ang="0">
                <a:pos x="116" y="85"/>
              </a:cxn>
              <a:cxn ang="0">
                <a:pos x="118" y="70"/>
              </a:cxn>
              <a:cxn ang="0">
                <a:pos x="116" y="56"/>
              </a:cxn>
              <a:cxn ang="0">
                <a:pos x="108" y="42"/>
              </a:cxn>
              <a:cxn ang="0">
                <a:pos x="99" y="33"/>
              </a:cxn>
              <a:cxn ang="0">
                <a:pos x="86" y="26"/>
              </a:cxn>
              <a:cxn ang="0">
                <a:pos x="71" y="24"/>
              </a:cxn>
              <a:cxn ang="0">
                <a:pos x="71" y="0"/>
              </a:cxn>
              <a:cxn ang="0">
                <a:pos x="90" y="2"/>
              </a:cxn>
              <a:cxn ang="0">
                <a:pos x="106" y="9"/>
              </a:cxn>
              <a:cxn ang="0">
                <a:pos x="121" y="20"/>
              </a:cxn>
              <a:cxn ang="0">
                <a:pos x="132" y="35"/>
              </a:cxn>
              <a:cxn ang="0">
                <a:pos x="139" y="52"/>
              </a:cxn>
              <a:cxn ang="0">
                <a:pos x="141" y="70"/>
              </a:cxn>
              <a:cxn ang="0">
                <a:pos x="139" y="89"/>
              </a:cxn>
              <a:cxn ang="0">
                <a:pos x="132" y="106"/>
              </a:cxn>
              <a:cxn ang="0">
                <a:pos x="121" y="120"/>
              </a:cxn>
              <a:cxn ang="0">
                <a:pos x="106" y="132"/>
              </a:cxn>
              <a:cxn ang="0">
                <a:pos x="90" y="138"/>
              </a:cxn>
              <a:cxn ang="0">
                <a:pos x="71" y="141"/>
              </a:cxn>
              <a:cxn ang="0">
                <a:pos x="52" y="138"/>
              </a:cxn>
              <a:cxn ang="0">
                <a:pos x="36" y="132"/>
              </a:cxn>
              <a:cxn ang="0">
                <a:pos x="21" y="120"/>
              </a:cxn>
              <a:cxn ang="0">
                <a:pos x="10" y="106"/>
              </a:cxn>
              <a:cxn ang="0">
                <a:pos x="3" y="89"/>
              </a:cxn>
              <a:cxn ang="0">
                <a:pos x="0" y="70"/>
              </a:cxn>
              <a:cxn ang="0">
                <a:pos x="3" y="52"/>
              </a:cxn>
              <a:cxn ang="0">
                <a:pos x="10" y="35"/>
              </a:cxn>
              <a:cxn ang="0">
                <a:pos x="21" y="20"/>
              </a:cxn>
              <a:cxn ang="0">
                <a:pos x="36" y="9"/>
              </a:cxn>
              <a:cxn ang="0">
                <a:pos x="52" y="2"/>
              </a:cxn>
              <a:cxn ang="0">
                <a:pos x="71" y="0"/>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47" name="Group 146"/>
          <p:cNvGrpSpPr/>
          <p:nvPr/>
        </p:nvGrpSpPr>
        <p:grpSpPr>
          <a:xfrm>
            <a:off x="6782454" y="1283650"/>
            <a:ext cx="76760" cy="74837"/>
            <a:chOff x="6784516" y="1859741"/>
            <a:chExt cx="102347" cy="99783"/>
          </a:xfrm>
        </p:grpSpPr>
        <p:sp>
          <p:nvSpPr>
            <p:cNvPr id="148" name="Freeform 25"/>
            <p:cNvSpPr>
              <a:spLocks/>
            </p:cNvSpPr>
            <p:nvPr/>
          </p:nvSpPr>
          <p:spPr bwMode="auto">
            <a:xfrm>
              <a:off x="6791826" y="1866868"/>
              <a:ext cx="86264" cy="84103"/>
            </a:xfrm>
            <a:custGeom>
              <a:avLst/>
              <a:gdLst/>
              <a:ahLst/>
              <a:cxnLst>
                <a:cxn ang="0">
                  <a:pos x="58" y="0"/>
                </a:cxn>
                <a:cxn ang="0">
                  <a:pos x="77" y="3"/>
                </a:cxn>
                <a:cxn ang="0">
                  <a:pos x="94" y="10"/>
                </a:cxn>
                <a:cxn ang="0">
                  <a:pos x="105" y="23"/>
                </a:cxn>
                <a:cxn ang="0">
                  <a:pos x="114" y="39"/>
                </a:cxn>
                <a:cxn ang="0">
                  <a:pos x="117" y="58"/>
                </a:cxn>
                <a:cxn ang="0">
                  <a:pos x="114" y="77"/>
                </a:cxn>
                <a:cxn ang="0">
                  <a:pos x="105" y="93"/>
                </a:cxn>
                <a:cxn ang="0">
                  <a:pos x="94" y="105"/>
                </a:cxn>
                <a:cxn ang="0">
                  <a:pos x="77" y="114"/>
                </a:cxn>
                <a:cxn ang="0">
                  <a:pos x="58" y="117"/>
                </a:cxn>
                <a:cxn ang="0">
                  <a:pos x="40" y="114"/>
                </a:cxn>
                <a:cxn ang="0">
                  <a:pos x="24" y="105"/>
                </a:cxn>
                <a:cxn ang="0">
                  <a:pos x="12" y="93"/>
                </a:cxn>
                <a:cxn ang="0">
                  <a:pos x="2" y="77"/>
                </a:cxn>
                <a:cxn ang="0">
                  <a:pos x="0" y="58"/>
                </a:cxn>
                <a:cxn ang="0">
                  <a:pos x="2" y="39"/>
                </a:cxn>
                <a:cxn ang="0">
                  <a:pos x="12" y="23"/>
                </a:cxn>
                <a:cxn ang="0">
                  <a:pos x="24" y="10"/>
                </a:cxn>
                <a:cxn ang="0">
                  <a:pos x="40" y="3"/>
                </a:cxn>
                <a:cxn ang="0">
                  <a:pos x="58" y="0"/>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9" name="Freeform 26"/>
            <p:cNvSpPr>
              <a:spLocks noEditPoints="1"/>
            </p:cNvSpPr>
            <p:nvPr/>
          </p:nvSpPr>
          <p:spPr bwMode="auto">
            <a:xfrm>
              <a:off x="6784516" y="1859741"/>
              <a:ext cx="102347" cy="99783"/>
            </a:xfrm>
            <a:custGeom>
              <a:avLst/>
              <a:gdLst/>
              <a:ahLst/>
              <a:cxnLst>
                <a:cxn ang="0">
                  <a:pos x="70" y="24"/>
                </a:cxn>
                <a:cxn ang="0">
                  <a:pos x="59" y="26"/>
                </a:cxn>
                <a:cxn ang="0">
                  <a:pos x="47" y="30"/>
                </a:cxn>
                <a:cxn ang="0">
                  <a:pos x="37" y="37"/>
                </a:cxn>
                <a:cxn ang="0">
                  <a:pos x="30" y="47"/>
                </a:cxn>
                <a:cxn ang="0">
                  <a:pos x="26" y="58"/>
                </a:cxn>
                <a:cxn ang="0">
                  <a:pos x="24" y="70"/>
                </a:cxn>
                <a:cxn ang="0">
                  <a:pos x="26" y="82"/>
                </a:cxn>
                <a:cxn ang="0">
                  <a:pos x="30" y="94"/>
                </a:cxn>
                <a:cxn ang="0">
                  <a:pos x="37" y="104"/>
                </a:cxn>
                <a:cxn ang="0">
                  <a:pos x="47" y="111"/>
                </a:cxn>
                <a:cxn ang="0">
                  <a:pos x="59" y="115"/>
                </a:cxn>
                <a:cxn ang="0">
                  <a:pos x="70" y="117"/>
                </a:cxn>
                <a:cxn ang="0">
                  <a:pos x="85" y="114"/>
                </a:cxn>
                <a:cxn ang="0">
                  <a:pos x="98" y="108"/>
                </a:cxn>
                <a:cxn ang="0">
                  <a:pos x="108" y="98"/>
                </a:cxn>
                <a:cxn ang="0">
                  <a:pos x="115" y="85"/>
                </a:cxn>
                <a:cxn ang="0">
                  <a:pos x="117" y="70"/>
                </a:cxn>
                <a:cxn ang="0">
                  <a:pos x="115" y="56"/>
                </a:cxn>
                <a:cxn ang="0">
                  <a:pos x="108" y="43"/>
                </a:cxn>
                <a:cxn ang="0">
                  <a:pos x="98" y="33"/>
                </a:cxn>
                <a:cxn ang="0">
                  <a:pos x="85" y="26"/>
                </a:cxn>
                <a:cxn ang="0">
                  <a:pos x="70" y="24"/>
                </a:cxn>
                <a:cxn ang="0">
                  <a:pos x="70" y="0"/>
                </a:cxn>
                <a:cxn ang="0">
                  <a:pos x="90" y="2"/>
                </a:cxn>
                <a:cxn ang="0">
                  <a:pos x="106" y="10"/>
                </a:cxn>
                <a:cxn ang="0">
                  <a:pos x="121" y="20"/>
                </a:cxn>
                <a:cxn ang="0">
                  <a:pos x="131" y="34"/>
                </a:cxn>
                <a:cxn ang="0">
                  <a:pos x="139" y="51"/>
                </a:cxn>
                <a:cxn ang="0">
                  <a:pos x="141" y="70"/>
                </a:cxn>
                <a:cxn ang="0">
                  <a:pos x="139" y="89"/>
                </a:cxn>
                <a:cxn ang="0">
                  <a:pos x="131" y="106"/>
                </a:cxn>
                <a:cxn ang="0">
                  <a:pos x="121" y="121"/>
                </a:cxn>
                <a:cxn ang="0">
                  <a:pos x="106" y="131"/>
                </a:cxn>
                <a:cxn ang="0">
                  <a:pos x="90" y="139"/>
                </a:cxn>
                <a:cxn ang="0">
                  <a:pos x="70" y="141"/>
                </a:cxn>
                <a:cxn ang="0">
                  <a:pos x="52" y="139"/>
                </a:cxn>
                <a:cxn ang="0">
                  <a:pos x="35" y="131"/>
                </a:cxn>
                <a:cxn ang="0">
                  <a:pos x="20" y="121"/>
                </a:cxn>
                <a:cxn ang="0">
                  <a:pos x="10" y="106"/>
                </a:cxn>
                <a:cxn ang="0">
                  <a:pos x="2" y="89"/>
                </a:cxn>
                <a:cxn ang="0">
                  <a:pos x="0" y="70"/>
                </a:cxn>
                <a:cxn ang="0">
                  <a:pos x="2" y="52"/>
                </a:cxn>
                <a:cxn ang="0">
                  <a:pos x="10" y="35"/>
                </a:cxn>
                <a:cxn ang="0">
                  <a:pos x="20" y="20"/>
                </a:cxn>
                <a:cxn ang="0">
                  <a:pos x="35" y="9"/>
                </a:cxn>
                <a:cxn ang="0">
                  <a:pos x="52" y="2"/>
                </a:cxn>
                <a:cxn ang="0">
                  <a:pos x="70" y="0"/>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50" name="Freeform 27"/>
          <p:cNvSpPr>
            <a:spLocks/>
          </p:cNvSpPr>
          <p:nvPr/>
        </p:nvSpPr>
        <p:spPr bwMode="auto">
          <a:xfrm>
            <a:off x="6642092" y="1606519"/>
            <a:ext cx="64698" cy="63077"/>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1" name="Freeform 28"/>
          <p:cNvSpPr>
            <a:spLocks noEditPoints="1"/>
          </p:cNvSpPr>
          <p:nvPr/>
        </p:nvSpPr>
        <p:spPr bwMode="auto">
          <a:xfrm>
            <a:off x="6635513" y="1601172"/>
            <a:ext cx="77857" cy="75907"/>
          </a:xfrm>
          <a:custGeom>
            <a:avLst/>
            <a:gdLst/>
            <a:ahLst/>
            <a:cxnLst>
              <a:cxn ang="0">
                <a:pos x="71" y="25"/>
              </a:cxn>
              <a:cxn ang="0">
                <a:pos x="59" y="26"/>
              </a:cxn>
              <a:cxn ang="0">
                <a:pos x="47" y="30"/>
              </a:cxn>
              <a:cxn ang="0">
                <a:pos x="38" y="38"/>
              </a:cxn>
              <a:cxn ang="0">
                <a:pos x="30" y="47"/>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2" name="Freeform 29"/>
          <p:cNvSpPr>
            <a:spLocks/>
          </p:cNvSpPr>
          <p:nvPr/>
        </p:nvSpPr>
        <p:spPr bwMode="auto">
          <a:xfrm>
            <a:off x="6900884" y="1520990"/>
            <a:ext cx="64698" cy="63077"/>
          </a:xfrm>
          <a:custGeom>
            <a:avLst/>
            <a:gdLst/>
            <a:ahLst/>
            <a:cxnLst>
              <a:cxn ang="0">
                <a:pos x="58" y="0"/>
              </a:cxn>
              <a:cxn ang="0">
                <a:pos x="76" y="2"/>
              </a:cxn>
              <a:cxn ang="0">
                <a:pos x="92" y="11"/>
              </a:cxn>
              <a:cxn ang="0">
                <a:pos x="105" y="23"/>
              </a:cxn>
              <a:cxn ang="0">
                <a:pos x="114" y="39"/>
              </a:cxn>
              <a:cxn ang="0">
                <a:pos x="117" y="59"/>
              </a:cxn>
              <a:cxn ang="0">
                <a:pos x="114" y="77"/>
              </a:cxn>
              <a:cxn ang="0">
                <a:pos x="105" y="93"/>
              </a:cxn>
              <a:cxn ang="0">
                <a:pos x="92" y="105"/>
              </a:cxn>
              <a:cxn ang="0">
                <a:pos x="76" y="114"/>
              </a:cxn>
              <a:cxn ang="0">
                <a:pos x="58" y="117"/>
              </a:cxn>
              <a:cxn ang="0">
                <a:pos x="39" y="114"/>
              </a:cxn>
              <a:cxn ang="0">
                <a:pos x="23" y="105"/>
              </a:cxn>
              <a:cxn ang="0">
                <a:pos x="10" y="93"/>
              </a:cxn>
              <a:cxn ang="0">
                <a:pos x="2" y="77"/>
              </a:cxn>
              <a:cxn ang="0">
                <a:pos x="0" y="59"/>
              </a:cxn>
              <a:cxn ang="0">
                <a:pos x="2" y="39"/>
              </a:cxn>
              <a:cxn ang="0">
                <a:pos x="10" y="23"/>
              </a:cxn>
              <a:cxn ang="0">
                <a:pos x="23" y="11"/>
              </a:cxn>
              <a:cxn ang="0">
                <a:pos x="39" y="2"/>
              </a:cxn>
              <a:cxn ang="0">
                <a:pos x="58" y="0"/>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3" name="Freeform 30"/>
          <p:cNvSpPr>
            <a:spLocks noEditPoints="1"/>
          </p:cNvSpPr>
          <p:nvPr/>
        </p:nvSpPr>
        <p:spPr bwMode="auto">
          <a:xfrm>
            <a:off x="6894304" y="1514575"/>
            <a:ext cx="77857" cy="74837"/>
          </a:xfrm>
          <a:custGeom>
            <a:avLst/>
            <a:gdLst/>
            <a:ahLst/>
            <a:cxnLst>
              <a:cxn ang="0">
                <a:pos x="71" y="25"/>
              </a:cxn>
              <a:cxn ang="0">
                <a:pos x="59" y="26"/>
              </a:cxn>
              <a:cxn ang="0">
                <a:pos x="48" y="31"/>
              </a:cxn>
              <a:cxn ang="0">
                <a:pos x="38" y="38"/>
              </a:cxn>
              <a:cxn ang="0">
                <a:pos x="31" y="48"/>
              </a:cxn>
              <a:cxn ang="0">
                <a:pos x="25" y="59"/>
              </a:cxn>
              <a:cxn ang="0">
                <a:pos x="24" y="72"/>
              </a:cxn>
              <a:cxn ang="0">
                <a:pos x="25" y="83"/>
              </a:cxn>
              <a:cxn ang="0">
                <a:pos x="31" y="95"/>
              </a:cxn>
              <a:cxn ang="0">
                <a:pos x="38" y="105"/>
              </a:cxn>
              <a:cxn ang="0">
                <a:pos x="48" y="112"/>
              </a:cxn>
              <a:cxn ang="0">
                <a:pos x="59" y="116"/>
              </a:cxn>
              <a:cxn ang="0">
                <a:pos x="71" y="117"/>
              </a:cxn>
              <a:cxn ang="0">
                <a:pos x="85" y="115"/>
              </a:cxn>
              <a:cxn ang="0">
                <a:pos x="98" y="109"/>
              </a:cxn>
              <a:cxn ang="0">
                <a:pos x="109" y="99"/>
              </a:cxn>
              <a:cxn ang="0">
                <a:pos x="115" y="85"/>
              </a:cxn>
              <a:cxn ang="0">
                <a:pos x="117" y="72"/>
              </a:cxn>
              <a:cxn ang="0">
                <a:pos x="115" y="57"/>
              </a:cxn>
              <a:cxn ang="0">
                <a:pos x="109" y="44"/>
              </a:cxn>
              <a:cxn ang="0">
                <a:pos x="98" y="33"/>
              </a:cxn>
              <a:cxn ang="0">
                <a:pos x="85" y="27"/>
              </a:cxn>
              <a:cxn ang="0">
                <a:pos x="71" y="25"/>
              </a:cxn>
              <a:cxn ang="0">
                <a:pos x="71" y="0"/>
              </a:cxn>
              <a:cxn ang="0">
                <a:pos x="89" y="3"/>
              </a:cxn>
              <a:cxn ang="0">
                <a:pos x="107" y="10"/>
              </a:cxn>
              <a:cxn ang="0">
                <a:pos x="120" y="21"/>
              </a:cxn>
              <a:cxn ang="0">
                <a:pos x="132" y="35"/>
              </a:cxn>
              <a:cxn ang="0">
                <a:pos x="139" y="52"/>
              </a:cxn>
              <a:cxn ang="0">
                <a:pos x="142" y="72"/>
              </a:cxn>
              <a:cxn ang="0">
                <a:pos x="139" y="90"/>
              </a:cxn>
              <a:cxn ang="0">
                <a:pos x="132" y="107"/>
              </a:cxn>
              <a:cxn ang="0">
                <a:pos x="120" y="122"/>
              </a:cxn>
              <a:cxn ang="0">
                <a:pos x="107"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6"/>
              </a:cxn>
              <a:cxn ang="0">
                <a:pos x="21" y="21"/>
              </a:cxn>
              <a:cxn ang="0">
                <a:pos x="35" y="10"/>
              </a:cxn>
              <a:cxn ang="0">
                <a:pos x="52" y="3"/>
              </a:cxn>
              <a:cxn ang="0">
                <a:pos x="71" y="0"/>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4" name="Freeform 31"/>
          <p:cNvSpPr>
            <a:spLocks/>
          </p:cNvSpPr>
          <p:nvPr/>
        </p:nvSpPr>
        <p:spPr bwMode="auto">
          <a:xfrm>
            <a:off x="6808772" y="1948632"/>
            <a:ext cx="64698" cy="63077"/>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5" name="Freeform 32"/>
          <p:cNvSpPr>
            <a:spLocks noEditPoints="1"/>
          </p:cNvSpPr>
          <p:nvPr/>
        </p:nvSpPr>
        <p:spPr bwMode="auto">
          <a:xfrm>
            <a:off x="6802192" y="1943286"/>
            <a:ext cx="77857" cy="75907"/>
          </a:xfrm>
          <a:custGeom>
            <a:avLst/>
            <a:gdLst/>
            <a:ahLst/>
            <a:cxnLst>
              <a:cxn ang="0">
                <a:pos x="71" y="25"/>
              </a:cxn>
              <a:cxn ang="0">
                <a:pos x="59" y="26"/>
              </a:cxn>
              <a:cxn ang="0">
                <a:pos x="47" y="30"/>
              </a:cxn>
              <a:cxn ang="0">
                <a:pos x="38" y="38"/>
              </a:cxn>
              <a:cxn ang="0">
                <a:pos x="30" y="48"/>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6" name="Freeform 33"/>
          <p:cNvSpPr>
            <a:spLocks/>
          </p:cNvSpPr>
          <p:nvPr/>
        </p:nvSpPr>
        <p:spPr bwMode="auto">
          <a:xfrm>
            <a:off x="7260560" y="1235539"/>
            <a:ext cx="64698" cy="62008"/>
          </a:xfrm>
          <a:custGeom>
            <a:avLst/>
            <a:gdLst/>
            <a:ahLst/>
            <a:cxnLst>
              <a:cxn ang="0">
                <a:pos x="58" y="0"/>
              </a:cxn>
              <a:cxn ang="0">
                <a:pos x="76" y="4"/>
              </a:cxn>
              <a:cxn ang="0">
                <a:pos x="92" y="11"/>
              </a:cxn>
              <a:cxn ang="0">
                <a:pos x="105" y="24"/>
              </a:cxn>
              <a:cxn ang="0">
                <a:pos x="114" y="40"/>
              </a:cxn>
              <a:cxn ang="0">
                <a:pos x="117" y="59"/>
              </a:cxn>
              <a:cxn ang="0">
                <a:pos x="114" y="77"/>
              </a:cxn>
              <a:cxn ang="0">
                <a:pos x="105" y="93"/>
              </a:cxn>
              <a:cxn ang="0">
                <a:pos x="92" y="106"/>
              </a:cxn>
              <a:cxn ang="0">
                <a:pos x="76" y="115"/>
              </a:cxn>
              <a:cxn ang="0">
                <a:pos x="58" y="118"/>
              </a:cxn>
              <a:cxn ang="0">
                <a:pos x="39" y="115"/>
              </a:cxn>
              <a:cxn ang="0">
                <a:pos x="23" y="106"/>
              </a:cxn>
              <a:cxn ang="0">
                <a:pos x="10" y="93"/>
              </a:cxn>
              <a:cxn ang="0">
                <a:pos x="2" y="77"/>
              </a:cxn>
              <a:cxn ang="0">
                <a:pos x="0" y="59"/>
              </a:cxn>
              <a:cxn ang="0">
                <a:pos x="2" y="40"/>
              </a:cxn>
              <a:cxn ang="0">
                <a:pos x="10" y="24"/>
              </a:cxn>
              <a:cxn ang="0">
                <a:pos x="23" y="11"/>
              </a:cxn>
              <a:cxn ang="0">
                <a:pos x="39" y="4"/>
              </a:cxn>
              <a:cxn ang="0">
                <a:pos x="58" y="0"/>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7" name="Freeform 34"/>
          <p:cNvSpPr>
            <a:spLocks noEditPoints="1"/>
          </p:cNvSpPr>
          <p:nvPr/>
        </p:nvSpPr>
        <p:spPr bwMode="auto">
          <a:xfrm>
            <a:off x="7253981" y="1229125"/>
            <a:ext cx="77857" cy="74837"/>
          </a:xfrm>
          <a:custGeom>
            <a:avLst/>
            <a:gdLst/>
            <a:ahLst/>
            <a:cxnLst>
              <a:cxn ang="0">
                <a:pos x="71" y="23"/>
              </a:cxn>
              <a:cxn ang="0">
                <a:pos x="59" y="25"/>
              </a:cxn>
              <a:cxn ang="0">
                <a:pos x="48" y="30"/>
              </a:cxn>
              <a:cxn ang="0">
                <a:pos x="38" y="37"/>
              </a:cxn>
              <a:cxn ang="0">
                <a:pos x="31" y="47"/>
              </a:cxn>
              <a:cxn ang="0">
                <a:pos x="25" y="57"/>
              </a:cxn>
              <a:cxn ang="0">
                <a:pos x="24" y="70"/>
              </a:cxn>
              <a:cxn ang="0">
                <a:pos x="25" y="82"/>
              </a:cxn>
              <a:cxn ang="0">
                <a:pos x="31" y="94"/>
              </a:cxn>
              <a:cxn ang="0">
                <a:pos x="38" y="103"/>
              </a:cxn>
              <a:cxn ang="0">
                <a:pos x="48" y="111"/>
              </a:cxn>
              <a:cxn ang="0">
                <a:pos x="59" y="115"/>
              </a:cxn>
              <a:cxn ang="0">
                <a:pos x="71" y="117"/>
              </a:cxn>
              <a:cxn ang="0">
                <a:pos x="85" y="114"/>
              </a:cxn>
              <a:cxn ang="0">
                <a:pos x="98" y="107"/>
              </a:cxn>
              <a:cxn ang="0">
                <a:pos x="109" y="98"/>
              </a:cxn>
              <a:cxn ang="0">
                <a:pos x="115" y="85"/>
              </a:cxn>
              <a:cxn ang="0">
                <a:pos x="117" y="70"/>
              </a:cxn>
              <a:cxn ang="0">
                <a:pos x="115" y="55"/>
              </a:cxn>
              <a:cxn ang="0">
                <a:pos x="109" y="42"/>
              </a:cxn>
              <a:cxn ang="0">
                <a:pos x="98" y="33"/>
              </a:cxn>
              <a:cxn ang="0">
                <a:pos x="85" y="25"/>
              </a:cxn>
              <a:cxn ang="0">
                <a:pos x="71" y="23"/>
              </a:cxn>
              <a:cxn ang="0">
                <a:pos x="71" y="0"/>
              </a:cxn>
              <a:cxn ang="0">
                <a:pos x="89" y="2"/>
              </a:cxn>
              <a:cxn ang="0">
                <a:pos x="107" y="9"/>
              </a:cxn>
              <a:cxn ang="0">
                <a:pos x="120" y="20"/>
              </a:cxn>
              <a:cxn ang="0">
                <a:pos x="132" y="34"/>
              </a:cxn>
              <a:cxn ang="0">
                <a:pos x="139" y="51"/>
              </a:cxn>
              <a:cxn ang="0">
                <a:pos x="142" y="70"/>
              </a:cxn>
              <a:cxn ang="0">
                <a:pos x="139" y="88"/>
              </a:cxn>
              <a:cxn ang="0">
                <a:pos x="132" y="105"/>
              </a:cxn>
              <a:cxn ang="0">
                <a:pos x="120" y="120"/>
              </a:cxn>
              <a:cxn ang="0">
                <a:pos x="107" y="131"/>
              </a:cxn>
              <a:cxn ang="0">
                <a:pos x="89" y="138"/>
              </a:cxn>
              <a:cxn ang="0">
                <a:pos x="71" y="141"/>
              </a:cxn>
              <a:cxn ang="0">
                <a:pos x="52" y="138"/>
              </a:cxn>
              <a:cxn ang="0">
                <a:pos x="36" y="131"/>
              </a:cxn>
              <a:cxn ang="0">
                <a:pos x="21" y="120"/>
              </a:cxn>
              <a:cxn ang="0">
                <a:pos x="9" y="105"/>
              </a:cxn>
              <a:cxn ang="0">
                <a:pos x="3" y="88"/>
              </a:cxn>
              <a:cxn ang="0">
                <a:pos x="0" y="70"/>
              </a:cxn>
              <a:cxn ang="0">
                <a:pos x="3" y="52"/>
              </a:cxn>
              <a:cxn ang="0">
                <a:pos x="9" y="35"/>
              </a:cxn>
              <a:cxn ang="0">
                <a:pos x="21" y="20"/>
              </a:cxn>
              <a:cxn ang="0">
                <a:pos x="36" y="8"/>
              </a:cxn>
              <a:cxn ang="0">
                <a:pos x="52" y="2"/>
              </a:cxn>
              <a:cxn ang="0">
                <a:pos x="71" y="0"/>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8" name="Freeform 35"/>
          <p:cNvSpPr>
            <a:spLocks/>
          </p:cNvSpPr>
          <p:nvPr/>
        </p:nvSpPr>
        <p:spPr bwMode="auto">
          <a:xfrm>
            <a:off x="7184896" y="1661043"/>
            <a:ext cx="64698" cy="63077"/>
          </a:xfrm>
          <a:custGeom>
            <a:avLst/>
            <a:gdLst/>
            <a:ahLst/>
            <a:cxnLst>
              <a:cxn ang="0">
                <a:pos x="59" y="0"/>
              </a:cxn>
              <a:cxn ang="0">
                <a:pos x="77" y="3"/>
              </a:cxn>
              <a:cxn ang="0">
                <a:pos x="93" y="12"/>
              </a:cxn>
              <a:cxn ang="0">
                <a:pos x="106" y="25"/>
              </a:cxn>
              <a:cxn ang="0">
                <a:pos x="114" y="41"/>
              </a:cxn>
              <a:cxn ang="0">
                <a:pos x="117" y="59"/>
              </a:cxn>
              <a:cxn ang="0">
                <a:pos x="114" y="78"/>
              </a:cxn>
              <a:cxn ang="0">
                <a:pos x="106" y="94"/>
              </a:cxn>
              <a:cxn ang="0">
                <a:pos x="93" y="107"/>
              </a:cxn>
              <a:cxn ang="0">
                <a:pos x="77" y="115"/>
              </a:cxn>
              <a:cxn ang="0">
                <a:pos x="59" y="118"/>
              </a:cxn>
              <a:cxn ang="0">
                <a:pos x="39" y="115"/>
              </a:cxn>
              <a:cxn ang="0">
                <a:pos x="23" y="107"/>
              </a:cxn>
              <a:cxn ang="0">
                <a:pos x="11" y="94"/>
              </a:cxn>
              <a:cxn ang="0">
                <a:pos x="2" y="78"/>
              </a:cxn>
              <a:cxn ang="0">
                <a:pos x="0" y="59"/>
              </a:cxn>
              <a:cxn ang="0">
                <a:pos x="2" y="41"/>
              </a:cxn>
              <a:cxn ang="0">
                <a:pos x="11" y="25"/>
              </a:cxn>
              <a:cxn ang="0">
                <a:pos x="23" y="12"/>
              </a:cxn>
              <a:cxn ang="0">
                <a:pos x="39" y="3"/>
              </a:cxn>
              <a:cxn ang="0">
                <a:pos x="59" y="0"/>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9" name="Freeform 36"/>
          <p:cNvSpPr>
            <a:spLocks noEditPoints="1"/>
          </p:cNvSpPr>
          <p:nvPr/>
        </p:nvSpPr>
        <p:spPr bwMode="auto">
          <a:xfrm>
            <a:off x="7178316" y="1654628"/>
            <a:ext cx="77857" cy="75907"/>
          </a:xfrm>
          <a:custGeom>
            <a:avLst/>
            <a:gdLst/>
            <a:ahLst/>
            <a:cxnLst>
              <a:cxn ang="0">
                <a:pos x="72" y="24"/>
              </a:cxn>
              <a:cxn ang="0">
                <a:pos x="59" y="25"/>
              </a:cxn>
              <a:cxn ang="0">
                <a:pos x="48" y="29"/>
              </a:cxn>
              <a:cxn ang="0">
                <a:pos x="39" y="37"/>
              </a:cxn>
              <a:cxn ang="0">
                <a:pos x="31" y="46"/>
              </a:cxn>
              <a:cxn ang="0">
                <a:pos x="26" y="58"/>
              </a:cxn>
              <a:cxn ang="0">
                <a:pos x="25" y="70"/>
              </a:cxn>
              <a:cxn ang="0">
                <a:pos x="26" y="83"/>
              </a:cxn>
              <a:cxn ang="0">
                <a:pos x="31" y="93"/>
              </a:cxn>
              <a:cxn ang="0">
                <a:pos x="39" y="103"/>
              </a:cxn>
              <a:cxn ang="0">
                <a:pos x="48" y="110"/>
              </a:cxn>
              <a:cxn ang="0">
                <a:pos x="59" y="116"/>
              </a:cxn>
              <a:cxn ang="0">
                <a:pos x="72" y="117"/>
              </a:cxn>
              <a:cxn ang="0">
                <a:pos x="86" y="115"/>
              </a:cxn>
              <a:cxn ang="0">
                <a:pos x="98" y="108"/>
              </a:cxn>
              <a:cxn ang="0">
                <a:pos x="109" y="98"/>
              </a:cxn>
              <a:cxn ang="0">
                <a:pos x="115" y="85"/>
              </a:cxn>
              <a:cxn ang="0">
                <a:pos x="118" y="70"/>
              </a:cxn>
              <a:cxn ang="0">
                <a:pos x="115" y="56"/>
              </a:cxn>
              <a:cxn ang="0">
                <a:pos x="109" y="43"/>
              </a:cxn>
              <a:cxn ang="0">
                <a:pos x="98" y="33"/>
              </a:cxn>
              <a:cxn ang="0">
                <a:pos x="86" y="26"/>
              </a:cxn>
              <a:cxn ang="0">
                <a:pos x="72" y="24"/>
              </a:cxn>
              <a:cxn ang="0">
                <a:pos x="72" y="0"/>
              </a:cxn>
              <a:cxn ang="0">
                <a:pos x="90" y="2"/>
              </a:cxn>
              <a:cxn ang="0">
                <a:pos x="107" y="9"/>
              </a:cxn>
              <a:cxn ang="0">
                <a:pos x="121" y="21"/>
              </a:cxn>
              <a:cxn ang="0">
                <a:pos x="132" y="35"/>
              </a:cxn>
              <a:cxn ang="0">
                <a:pos x="139" y="52"/>
              </a:cxn>
              <a:cxn ang="0">
                <a:pos x="142" y="70"/>
              </a:cxn>
              <a:cxn ang="0">
                <a:pos x="139" y="89"/>
              </a:cxn>
              <a:cxn ang="0">
                <a:pos x="132" y="106"/>
              </a:cxn>
              <a:cxn ang="0">
                <a:pos x="121" y="120"/>
              </a:cxn>
              <a:cxn ang="0">
                <a:pos x="107" y="132"/>
              </a:cxn>
              <a:cxn ang="0">
                <a:pos x="90" y="138"/>
              </a:cxn>
              <a:cxn ang="0">
                <a:pos x="72" y="141"/>
              </a:cxn>
              <a:cxn ang="0">
                <a:pos x="52" y="138"/>
              </a:cxn>
              <a:cxn ang="0">
                <a:pos x="36" y="132"/>
              </a:cxn>
              <a:cxn ang="0">
                <a:pos x="22" y="120"/>
              </a:cxn>
              <a:cxn ang="0">
                <a:pos x="10" y="105"/>
              </a:cxn>
              <a:cxn ang="0">
                <a:pos x="3" y="89"/>
              </a:cxn>
              <a:cxn ang="0">
                <a:pos x="0" y="70"/>
              </a:cxn>
              <a:cxn ang="0">
                <a:pos x="3" y="52"/>
              </a:cxn>
              <a:cxn ang="0">
                <a:pos x="10" y="35"/>
              </a:cxn>
              <a:cxn ang="0">
                <a:pos x="22" y="20"/>
              </a:cxn>
              <a:cxn ang="0">
                <a:pos x="36" y="9"/>
              </a:cxn>
              <a:cxn ang="0">
                <a:pos x="52" y="2"/>
              </a:cxn>
              <a:cxn ang="0">
                <a:pos x="72" y="0"/>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60" name="Group 159"/>
          <p:cNvGrpSpPr/>
          <p:nvPr/>
        </p:nvGrpSpPr>
        <p:grpSpPr>
          <a:xfrm>
            <a:off x="7566504" y="1555201"/>
            <a:ext cx="77857" cy="75907"/>
            <a:chOff x="7829916" y="2221810"/>
            <a:chExt cx="103809" cy="101209"/>
          </a:xfrm>
        </p:grpSpPr>
        <p:sp>
          <p:nvSpPr>
            <p:cNvPr id="161" name="Freeform 37"/>
            <p:cNvSpPr>
              <a:spLocks/>
            </p:cNvSpPr>
            <p:nvPr/>
          </p:nvSpPr>
          <p:spPr bwMode="auto">
            <a:xfrm>
              <a:off x="7840151" y="2230363"/>
              <a:ext cx="84802" cy="82677"/>
            </a:xfrm>
            <a:custGeom>
              <a:avLst/>
              <a:gdLst/>
              <a:ahLst/>
              <a:cxnLst>
                <a:cxn ang="0">
                  <a:pos x="59" y="0"/>
                </a:cxn>
                <a:cxn ang="0">
                  <a:pos x="77" y="3"/>
                </a:cxn>
                <a:cxn ang="0">
                  <a:pos x="93" y="11"/>
                </a:cxn>
                <a:cxn ang="0">
                  <a:pos x="106" y="24"/>
                </a:cxn>
                <a:cxn ang="0">
                  <a:pos x="114" y="40"/>
                </a:cxn>
                <a:cxn ang="0">
                  <a:pos x="118" y="58"/>
                </a:cxn>
                <a:cxn ang="0">
                  <a:pos x="114" y="77"/>
                </a:cxn>
                <a:cxn ang="0">
                  <a:pos x="106" y="93"/>
                </a:cxn>
                <a:cxn ang="0">
                  <a:pos x="93" y="106"/>
                </a:cxn>
                <a:cxn ang="0">
                  <a:pos x="77" y="115"/>
                </a:cxn>
                <a:cxn ang="0">
                  <a:pos x="59" y="117"/>
                </a:cxn>
                <a:cxn ang="0">
                  <a:pos x="40" y="115"/>
                </a:cxn>
                <a:cxn ang="0">
                  <a:pos x="24" y="106"/>
                </a:cxn>
                <a:cxn ang="0">
                  <a:pos x="11" y="93"/>
                </a:cxn>
                <a:cxn ang="0">
                  <a:pos x="2" y="77"/>
                </a:cxn>
                <a:cxn ang="0">
                  <a:pos x="0" y="58"/>
                </a:cxn>
                <a:cxn ang="0">
                  <a:pos x="2" y="40"/>
                </a:cxn>
                <a:cxn ang="0">
                  <a:pos x="11" y="24"/>
                </a:cxn>
                <a:cxn ang="0">
                  <a:pos x="24" y="11"/>
                </a:cxn>
                <a:cxn ang="0">
                  <a:pos x="40" y="3"/>
                </a:cxn>
                <a:cxn ang="0">
                  <a:pos x="59" y="0"/>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2" name="Freeform 38"/>
            <p:cNvSpPr>
              <a:spLocks noEditPoints="1"/>
            </p:cNvSpPr>
            <p:nvPr/>
          </p:nvSpPr>
          <p:spPr bwMode="auto">
            <a:xfrm>
              <a:off x="7829916" y="2221810"/>
              <a:ext cx="103809" cy="101209"/>
            </a:xfrm>
            <a:custGeom>
              <a:avLst/>
              <a:gdLst/>
              <a:ahLst/>
              <a:cxnLst>
                <a:cxn ang="0">
                  <a:pos x="71" y="24"/>
                </a:cxn>
                <a:cxn ang="0">
                  <a:pos x="56" y="27"/>
                </a:cxn>
                <a:cxn ang="0">
                  <a:pos x="43" y="33"/>
                </a:cxn>
                <a:cxn ang="0">
                  <a:pos x="33" y="43"/>
                </a:cxn>
                <a:cxn ang="0">
                  <a:pos x="26" y="56"/>
                </a:cxn>
                <a:cxn ang="0">
                  <a:pos x="24" y="70"/>
                </a:cxn>
                <a:cxn ang="0">
                  <a:pos x="26" y="85"/>
                </a:cxn>
                <a:cxn ang="0">
                  <a:pos x="33" y="98"/>
                </a:cxn>
                <a:cxn ang="0">
                  <a:pos x="43" y="109"/>
                </a:cxn>
                <a:cxn ang="0">
                  <a:pos x="56" y="115"/>
                </a:cxn>
                <a:cxn ang="0">
                  <a:pos x="71" y="117"/>
                </a:cxn>
                <a:cxn ang="0">
                  <a:pos x="85" y="115"/>
                </a:cxn>
                <a:cxn ang="0">
                  <a:pos x="98" y="109"/>
                </a:cxn>
                <a:cxn ang="0">
                  <a:pos x="108" y="98"/>
                </a:cxn>
                <a:cxn ang="0">
                  <a:pos x="115" y="85"/>
                </a:cxn>
                <a:cxn ang="0">
                  <a:pos x="117" y="70"/>
                </a:cxn>
                <a:cxn ang="0">
                  <a:pos x="115" y="56"/>
                </a:cxn>
                <a:cxn ang="0">
                  <a:pos x="108" y="43"/>
                </a:cxn>
                <a:cxn ang="0">
                  <a:pos x="98" y="33"/>
                </a:cxn>
                <a:cxn ang="0">
                  <a:pos x="85" y="27"/>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7"/>
                </a:cxn>
                <a:cxn ang="0">
                  <a:pos x="120" y="120"/>
                </a:cxn>
                <a:cxn ang="0">
                  <a:pos x="106" y="132"/>
                </a:cxn>
                <a:cxn ang="0">
                  <a:pos x="89" y="139"/>
                </a:cxn>
                <a:cxn ang="0">
                  <a:pos x="71" y="142"/>
                </a:cxn>
                <a:cxn ang="0">
                  <a:pos x="52" y="139"/>
                </a:cxn>
                <a:cxn ang="0">
                  <a:pos x="35" y="132"/>
                </a:cxn>
                <a:cxn ang="0">
                  <a:pos x="21" y="120"/>
                </a:cxn>
                <a:cxn ang="0">
                  <a:pos x="9" y="107"/>
                </a:cxn>
                <a:cxn ang="0">
                  <a:pos x="3" y="89"/>
                </a:cxn>
                <a:cxn ang="0">
                  <a:pos x="0" y="70"/>
                </a:cxn>
                <a:cxn ang="0">
                  <a:pos x="3" y="52"/>
                </a:cxn>
                <a:cxn ang="0">
                  <a:pos x="9" y="35"/>
                </a:cxn>
                <a:cxn ang="0">
                  <a:pos x="21" y="20"/>
                </a:cxn>
                <a:cxn ang="0">
                  <a:pos x="35" y="9"/>
                </a:cxn>
                <a:cxn ang="0">
                  <a:pos x="52" y="2"/>
                </a:cxn>
                <a:cxn ang="0">
                  <a:pos x="71" y="0"/>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63" name="Freeform 39"/>
          <p:cNvSpPr>
            <a:spLocks/>
          </p:cNvSpPr>
          <p:nvPr/>
        </p:nvSpPr>
        <p:spPr bwMode="auto">
          <a:xfrm>
            <a:off x="7365831" y="1982843"/>
            <a:ext cx="64698" cy="63077"/>
          </a:xfrm>
          <a:custGeom>
            <a:avLst/>
            <a:gdLst/>
            <a:ahLst/>
            <a:cxnLst>
              <a:cxn ang="0">
                <a:pos x="58" y="0"/>
              </a:cxn>
              <a:cxn ang="0">
                <a:pos x="76" y="3"/>
              </a:cxn>
              <a:cxn ang="0">
                <a:pos x="92" y="12"/>
              </a:cxn>
              <a:cxn ang="0">
                <a:pos x="105" y="24"/>
              </a:cxn>
              <a:cxn ang="0">
                <a:pos x="114" y="40"/>
              </a:cxn>
              <a:cxn ang="0">
                <a:pos x="117" y="59"/>
              </a:cxn>
              <a:cxn ang="0">
                <a:pos x="114" y="78"/>
              </a:cxn>
              <a:cxn ang="0">
                <a:pos x="105" y="94"/>
              </a:cxn>
              <a:cxn ang="0">
                <a:pos x="92" y="107"/>
              </a:cxn>
              <a:cxn ang="0">
                <a:pos x="76" y="115"/>
              </a:cxn>
              <a:cxn ang="0">
                <a:pos x="58" y="117"/>
              </a:cxn>
              <a:cxn ang="0">
                <a:pos x="39" y="115"/>
              </a:cxn>
              <a:cxn ang="0">
                <a:pos x="23" y="107"/>
              </a:cxn>
              <a:cxn ang="0">
                <a:pos x="10" y="94"/>
              </a:cxn>
              <a:cxn ang="0">
                <a:pos x="2" y="78"/>
              </a:cxn>
              <a:cxn ang="0">
                <a:pos x="0" y="59"/>
              </a:cxn>
              <a:cxn ang="0">
                <a:pos x="2" y="40"/>
              </a:cxn>
              <a:cxn ang="0">
                <a:pos x="10" y="24"/>
              </a:cxn>
              <a:cxn ang="0">
                <a:pos x="23" y="12"/>
              </a:cxn>
              <a:cxn ang="0">
                <a:pos x="39" y="3"/>
              </a:cxn>
              <a:cxn ang="0">
                <a:pos x="58" y="0"/>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4" name="Freeform 40"/>
          <p:cNvSpPr>
            <a:spLocks noEditPoints="1"/>
          </p:cNvSpPr>
          <p:nvPr/>
        </p:nvSpPr>
        <p:spPr bwMode="auto">
          <a:xfrm>
            <a:off x="7359252" y="1977497"/>
            <a:ext cx="77857" cy="75907"/>
          </a:xfrm>
          <a:custGeom>
            <a:avLst/>
            <a:gdLst/>
            <a:ahLst/>
            <a:cxnLst>
              <a:cxn ang="0">
                <a:pos x="71" y="25"/>
              </a:cxn>
              <a:cxn ang="0">
                <a:pos x="59" y="26"/>
              </a:cxn>
              <a:cxn ang="0">
                <a:pos x="48" y="30"/>
              </a:cxn>
              <a:cxn ang="0">
                <a:pos x="38" y="38"/>
              </a:cxn>
              <a:cxn ang="0">
                <a:pos x="31" y="47"/>
              </a:cxn>
              <a:cxn ang="0">
                <a:pos x="25" y="59"/>
              </a:cxn>
              <a:cxn ang="0">
                <a:pos x="24" y="71"/>
              </a:cxn>
              <a:cxn ang="0">
                <a:pos x="25" y="83"/>
              </a:cxn>
              <a:cxn ang="0">
                <a:pos x="31" y="94"/>
              </a:cxn>
              <a:cxn ang="0">
                <a:pos x="38" y="104"/>
              </a:cxn>
              <a:cxn ang="0">
                <a:pos x="48" y="111"/>
              </a:cxn>
              <a:cxn ang="0">
                <a:pos x="59" y="116"/>
              </a:cxn>
              <a:cxn ang="0">
                <a:pos x="71" y="118"/>
              </a:cxn>
              <a:cxn ang="0">
                <a:pos x="85" y="115"/>
              </a:cxn>
              <a:cxn ang="0">
                <a:pos x="98" y="109"/>
              </a:cxn>
              <a:cxn ang="0">
                <a:pos x="109" y="98"/>
              </a:cxn>
              <a:cxn ang="0">
                <a:pos x="115" y="86"/>
              </a:cxn>
              <a:cxn ang="0">
                <a:pos x="117" y="71"/>
              </a:cxn>
              <a:cxn ang="0">
                <a:pos x="115" y="56"/>
              </a:cxn>
              <a:cxn ang="0">
                <a:pos x="109" y="43"/>
              </a:cxn>
              <a:cxn ang="0">
                <a:pos x="98" y="33"/>
              </a:cxn>
              <a:cxn ang="0">
                <a:pos x="85" y="27"/>
              </a:cxn>
              <a:cxn ang="0">
                <a:pos x="71" y="25"/>
              </a:cxn>
              <a:cxn ang="0">
                <a:pos x="71" y="0"/>
              </a:cxn>
              <a:cxn ang="0">
                <a:pos x="89" y="2"/>
              </a:cxn>
              <a:cxn ang="0">
                <a:pos x="107" y="10"/>
              </a:cxn>
              <a:cxn ang="0">
                <a:pos x="120" y="20"/>
              </a:cxn>
              <a:cxn ang="0">
                <a:pos x="132" y="35"/>
              </a:cxn>
              <a:cxn ang="0">
                <a:pos x="139" y="52"/>
              </a:cxn>
              <a:cxn ang="0">
                <a:pos x="142" y="71"/>
              </a:cxn>
              <a:cxn ang="0">
                <a:pos x="139" y="90"/>
              </a:cxn>
              <a:cxn ang="0">
                <a:pos x="132" y="107"/>
              </a:cxn>
              <a:cxn ang="0">
                <a:pos x="120" y="121"/>
              </a:cxn>
              <a:cxn ang="0">
                <a:pos x="107" y="132"/>
              </a:cxn>
              <a:cxn ang="0">
                <a:pos x="89" y="139"/>
              </a:cxn>
              <a:cxn ang="0">
                <a:pos x="71" y="142"/>
              </a:cxn>
              <a:cxn ang="0">
                <a:pos x="52" y="139"/>
              </a:cxn>
              <a:cxn ang="0">
                <a:pos x="36" y="132"/>
              </a:cxn>
              <a:cxn ang="0">
                <a:pos x="21" y="121"/>
              </a:cxn>
              <a:cxn ang="0">
                <a:pos x="9" y="106"/>
              </a:cxn>
              <a:cxn ang="0">
                <a:pos x="3" y="90"/>
              </a:cxn>
              <a:cxn ang="0">
                <a:pos x="0" y="71"/>
              </a:cxn>
              <a:cxn ang="0">
                <a:pos x="3" y="52"/>
              </a:cxn>
              <a:cxn ang="0">
                <a:pos x="9" y="35"/>
              </a:cxn>
              <a:cxn ang="0">
                <a:pos x="21" y="20"/>
              </a:cxn>
              <a:cxn ang="0">
                <a:pos x="36" y="10"/>
              </a:cxn>
              <a:cxn ang="0">
                <a:pos x="52" y="2"/>
              </a:cxn>
              <a:cxn ang="0">
                <a:pos x="71" y="0"/>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5" name="Freeform 11"/>
          <p:cNvSpPr>
            <a:spLocks/>
          </p:cNvSpPr>
          <p:nvPr/>
        </p:nvSpPr>
        <p:spPr bwMode="auto">
          <a:xfrm>
            <a:off x="5838303" y="1140390"/>
            <a:ext cx="986917" cy="1004957"/>
          </a:xfrm>
          <a:custGeom>
            <a:avLst/>
            <a:gdLst/>
            <a:ahLst/>
            <a:cxnLst>
              <a:cxn ang="0">
                <a:pos x="1117" y="1"/>
              </a:cxn>
              <a:cxn ang="0">
                <a:pos x="1153" y="4"/>
              </a:cxn>
              <a:cxn ang="0">
                <a:pos x="1399" y="28"/>
              </a:cxn>
              <a:cxn ang="0">
                <a:pos x="1593" y="67"/>
              </a:cxn>
              <a:cxn ang="0">
                <a:pos x="1658" y="116"/>
              </a:cxn>
              <a:cxn ang="0">
                <a:pos x="1549" y="191"/>
              </a:cxn>
              <a:cxn ang="0">
                <a:pos x="1459" y="297"/>
              </a:cxn>
              <a:cxn ang="0">
                <a:pos x="1428" y="351"/>
              </a:cxn>
              <a:cxn ang="0">
                <a:pos x="1402" y="406"/>
              </a:cxn>
              <a:cxn ang="0">
                <a:pos x="1368" y="501"/>
              </a:cxn>
              <a:cxn ang="0">
                <a:pos x="1335" y="629"/>
              </a:cxn>
              <a:cxn ang="0">
                <a:pos x="1316" y="788"/>
              </a:cxn>
              <a:cxn ang="0">
                <a:pos x="1321" y="963"/>
              </a:cxn>
              <a:cxn ang="0">
                <a:pos x="1357" y="1151"/>
              </a:cxn>
              <a:cxn ang="0">
                <a:pos x="1404" y="1284"/>
              </a:cxn>
              <a:cxn ang="0">
                <a:pos x="1490" y="1444"/>
              </a:cxn>
              <a:cxn ang="0">
                <a:pos x="1574" y="1560"/>
              </a:cxn>
              <a:cxn ang="0">
                <a:pos x="1600" y="1588"/>
              </a:cxn>
              <a:cxn ang="0">
                <a:pos x="1652" y="1639"/>
              </a:cxn>
              <a:cxn ang="0">
                <a:pos x="1732" y="1706"/>
              </a:cxn>
              <a:cxn ang="0">
                <a:pos x="1756" y="1769"/>
              </a:cxn>
              <a:cxn ang="0">
                <a:pos x="1624" y="1803"/>
              </a:cxn>
              <a:cxn ang="0">
                <a:pos x="1498" y="1822"/>
              </a:cxn>
              <a:cxn ang="0">
                <a:pos x="1399" y="1831"/>
              </a:cxn>
              <a:cxn ang="0">
                <a:pos x="1346" y="1833"/>
              </a:cxn>
              <a:cxn ang="0">
                <a:pos x="1246" y="1839"/>
              </a:cxn>
              <a:cxn ang="0">
                <a:pos x="1131" y="1854"/>
              </a:cxn>
              <a:cxn ang="0">
                <a:pos x="1029" y="1872"/>
              </a:cxn>
              <a:cxn ang="0">
                <a:pos x="848" y="1879"/>
              </a:cxn>
              <a:cxn ang="0">
                <a:pos x="700" y="1857"/>
              </a:cxn>
              <a:cxn ang="0">
                <a:pos x="583" y="1820"/>
              </a:cxn>
              <a:cxn ang="0">
                <a:pos x="501" y="1780"/>
              </a:cxn>
              <a:cxn ang="0">
                <a:pos x="454" y="1751"/>
              </a:cxn>
              <a:cxn ang="0">
                <a:pos x="387" y="1695"/>
              </a:cxn>
              <a:cxn ang="0">
                <a:pos x="252" y="1548"/>
              </a:cxn>
              <a:cxn ang="0">
                <a:pos x="167" y="1408"/>
              </a:cxn>
              <a:cxn ang="0">
                <a:pos x="119" y="1285"/>
              </a:cxn>
              <a:cxn ang="0">
                <a:pos x="99" y="1188"/>
              </a:cxn>
              <a:cxn ang="0">
                <a:pos x="93" y="1130"/>
              </a:cxn>
              <a:cxn ang="0">
                <a:pos x="92" y="1081"/>
              </a:cxn>
              <a:cxn ang="0">
                <a:pos x="80" y="990"/>
              </a:cxn>
              <a:cxn ang="0">
                <a:pos x="61" y="932"/>
              </a:cxn>
              <a:cxn ang="0">
                <a:pos x="52" y="908"/>
              </a:cxn>
              <a:cxn ang="0">
                <a:pos x="4" y="755"/>
              </a:cxn>
              <a:cxn ang="0">
                <a:pos x="5" y="617"/>
              </a:cxn>
              <a:cxn ang="0">
                <a:pos x="39" y="497"/>
              </a:cxn>
              <a:cxn ang="0">
                <a:pos x="92" y="399"/>
              </a:cxn>
              <a:cxn ang="0">
                <a:pos x="149" y="326"/>
              </a:cxn>
              <a:cxn ang="0">
                <a:pos x="195" y="279"/>
              </a:cxn>
              <a:cxn ang="0">
                <a:pos x="214" y="263"/>
              </a:cxn>
              <a:cxn ang="0">
                <a:pos x="395" y="145"/>
              </a:cxn>
              <a:cxn ang="0">
                <a:pos x="586" y="70"/>
              </a:cxn>
              <a:cxn ang="0">
                <a:pos x="771" y="25"/>
              </a:cxn>
              <a:cxn ang="0">
                <a:pos x="935" y="6"/>
              </a:cxn>
              <a:cxn ang="0">
                <a:pos x="1062" y="0"/>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66" name="그룹 77"/>
          <p:cNvGrpSpPr/>
          <p:nvPr/>
        </p:nvGrpSpPr>
        <p:grpSpPr>
          <a:xfrm>
            <a:off x="5962844" y="1236609"/>
            <a:ext cx="1638751" cy="782584"/>
            <a:chOff x="5691703" y="1811275"/>
            <a:chExt cx="2185001" cy="1043445"/>
          </a:xfrm>
        </p:grpSpPr>
        <p:sp>
          <p:nvSpPr>
            <p:cNvPr id="167" name="Freeform 43"/>
            <p:cNvSpPr>
              <a:spLocks/>
            </p:cNvSpPr>
            <p:nvPr/>
          </p:nvSpPr>
          <p:spPr bwMode="auto">
            <a:xfrm>
              <a:off x="6145579" y="2294509"/>
              <a:ext cx="26318" cy="478958"/>
            </a:xfrm>
            <a:custGeom>
              <a:avLst/>
              <a:gdLst/>
              <a:ahLst/>
              <a:cxnLst>
                <a:cxn ang="0">
                  <a:pos x="10" y="0"/>
                </a:cxn>
                <a:cxn ang="0">
                  <a:pos x="35" y="0"/>
                </a:cxn>
                <a:cxn ang="0">
                  <a:pos x="24" y="672"/>
                </a:cxn>
                <a:cxn ang="0">
                  <a:pos x="0" y="672"/>
                </a:cxn>
                <a:cxn ang="0">
                  <a:pos x="10" y="0"/>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68" name="그룹 76"/>
            <p:cNvGrpSpPr/>
            <p:nvPr/>
          </p:nvGrpSpPr>
          <p:grpSpPr>
            <a:xfrm>
              <a:off x="5691703" y="1811275"/>
              <a:ext cx="2185001" cy="1043445"/>
              <a:chOff x="5691703" y="1811275"/>
              <a:chExt cx="2185001" cy="1043445"/>
            </a:xfrm>
          </p:grpSpPr>
          <p:grpSp>
            <p:nvGrpSpPr>
              <p:cNvPr id="169" name="그룹 74"/>
              <p:cNvGrpSpPr/>
              <p:nvPr/>
            </p:nvGrpSpPr>
            <p:grpSpPr>
              <a:xfrm>
                <a:off x="5691703" y="1846553"/>
                <a:ext cx="1285811" cy="1006383"/>
                <a:chOff x="5691703" y="1834794"/>
                <a:chExt cx="1285811" cy="1006383"/>
              </a:xfrm>
            </p:grpSpPr>
            <p:sp>
              <p:nvSpPr>
                <p:cNvPr id="183" name="Freeform 51"/>
                <p:cNvSpPr>
                  <a:spLocks/>
                </p:cNvSpPr>
                <p:nvPr/>
              </p:nvSpPr>
              <p:spPr bwMode="auto">
                <a:xfrm>
                  <a:off x="6856159" y="1943843"/>
                  <a:ext cx="121355" cy="238054"/>
                </a:xfrm>
                <a:custGeom>
                  <a:avLst/>
                  <a:gdLst/>
                  <a:ahLst/>
                  <a:cxnLst>
                    <a:cxn ang="0">
                      <a:pos x="23" y="0"/>
                    </a:cxn>
                    <a:cxn ang="0">
                      <a:pos x="167" y="323"/>
                    </a:cxn>
                    <a:cxn ang="0">
                      <a:pos x="144" y="332"/>
                    </a:cxn>
                    <a:cxn ang="0">
                      <a:pos x="0" y="9"/>
                    </a:cxn>
                    <a:cxn ang="0">
                      <a:pos x="23" y="0"/>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54"/>
                <p:cNvSpPr>
                  <a:spLocks/>
                </p:cNvSpPr>
                <p:nvPr/>
              </p:nvSpPr>
              <p:spPr bwMode="auto">
                <a:xfrm>
                  <a:off x="6679245" y="2227512"/>
                  <a:ext cx="264640" cy="102634"/>
                </a:xfrm>
                <a:custGeom>
                  <a:avLst/>
                  <a:gdLst/>
                  <a:ahLst/>
                  <a:cxnLst>
                    <a:cxn ang="0">
                      <a:pos x="354" y="0"/>
                    </a:cxn>
                    <a:cxn ang="0">
                      <a:pos x="363" y="23"/>
                    </a:cxn>
                    <a:cxn ang="0">
                      <a:pos x="8" y="145"/>
                    </a:cxn>
                    <a:cxn ang="0">
                      <a:pos x="0" y="123"/>
                    </a:cxn>
                    <a:cxn ang="0">
                      <a:pos x="354" y="0"/>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85" name="그룹 68"/>
                <p:cNvGrpSpPr/>
                <p:nvPr/>
              </p:nvGrpSpPr>
              <p:grpSpPr>
                <a:xfrm>
                  <a:off x="5691703" y="1834794"/>
                  <a:ext cx="1157982" cy="1006383"/>
                  <a:chOff x="5691703" y="1820532"/>
                  <a:chExt cx="1157982" cy="1006383"/>
                </a:xfrm>
              </p:grpSpPr>
              <p:sp>
                <p:nvSpPr>
                  <p:cNvPr id="186" name="Freeform 49"/>
                  <p:cNvSpPr>
                    <a:spLocks/>
                  </p:cNvSpPr>
                  <p:nvPr/>
                </p:nvSpPr>
                <p:spPr bwMode="auto">
                  <a:xfrm>
                    <a:off x="6652928" y="1945269"/>
                    <a:ext cx="181300" cy="352092"/>
                  </a:xfrm>
                  <a:custGeom>
                    <a:avLst/>
                    <a:gdLst/>
                    <a:ahLst/>
                    <a:cxnLst>
                      <a:cxn ang="0">
                        <a:pos x="224" y="0"/>
                      </a:cxn>
                      <a:cxn ang="0">
                        <a:pos x="246" y="10"/>
                      </a:cxn>
                      <a:cxn ang="0">
                        <a:pos x="22" y="492"/>
                      </a:cxn>
                      <a:cxn ang="0">
                        <a:pos x="0" y="483"/>
                      </a:cxn>
                      <a:cxn ang="0">
                        <a:pos x="224" y="0"/>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87" name="그룹 5"/>
                  <p:cNvGrpSpPr/>
                  <p:nvPr/>
                </p:nvGrpSpPr>
                <p:grpSpPr>
                  <a:xfrm>
                    <a:off x="5691703" y="1820532"/>
                    <a:ext cx="1157982" cy="1006383"/>
                    <a:chOff x="5695253" y="1828380"/>
                    <a:chExt cx="1157982" cy="1006383"/>
                  </a:xfrm>
                </p:grpSpPr>
                <p:sp>
                  <p:nvSpPr>
                    <p:cNvPr id="188" name="Freeform 41"/>
                    <p:cNvSpPr>
                      <a:spLocks/>
                    </p:cNvSpPr>
                    <p:nvPr/>
                  </p:nvSpPr>
                  <p:spPr bwMode="auto">
                    <a:xfrm>
                      <a:off x="5695253" y="1876846"/>
                      <a:ext cx="342131" cy="520297"/>
                    </a:xfrm>
                    <a:custGeom>
                      <a:avLst/>
                      <a:gdLst/>
                      <a:ahLst/>
                      <a:cxnLst>
                        <a:cxn ang="0">
                          <a:pos x="448" y="0"/>
                        </a:cxn>
                        <a:cxn ang="0">
                          <a:pos x="468" y="12"/>
                        </a:cxn>
                        <a:cxn ang="0">
                          <a:pos x="20" y="730"/>
                        </a:cxn>
                        <a:cxn ang="0">
                          <a:pos x="0" y="717"/>
                        </a:cxn>
                        <a:cxn ang="0">
                          <a:pos x="448" y="0"/>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9" name="Freeform 42"/>
                    <p:cNvSpPr>
                      <a:spLocks/>
                    </p:cNvSpPr>
                    <p:nvPr/>
                  </p:nvSpPr>
                  <p:spPr bwMode="auto">
                    <a:xfrm>
                      <a:off x="5704025" y="2454162"/>
                      <a:ext cx="409388" cy="357794"/>
                    </a:xfrm>
                    <a:custGeom>
                      <a:avLst/>
                      <a:gdLst/>
                      <a:ahLst/>
                      <a:cxnLst>
                        <a:cxn ang="0">
                          <a:pos x="16" y="0"/>
                        </a:cxn>
                        <a:cxn ang="0">
                          <a:pos x="560" y="483"/>
                        </a:cxn>
                        <a:cxn ang="0">
                          <a:pos x="544" y="502"/>
                        </a:cxn>
                        <a:cxn ang="0">
                          <a:pos x="0" y="18"/>
                        </a:cxn>
                        <a:cxn ang="0">
                          <a:pos x="16" y="0"/>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0" name="Freeform 44"/>
                    <p:cNvSpPr>
                      <a:spLocks/>
                    </p:cNvSpPr>
                    <p:nvPr/>
                  </p:nvSpPr>
                  <p:spPr bwMode="auto">
                    <a:xfrm>
                      <a:off x="6068088" y="1875420"/>
                      <a:ext cx="97961" cy="334986"/>
                    </a:xfrm>
                    <a:custGeom>
                      <a:avLst/>
                      <a:gdLst/>
                      <a:ahLst/>
                      <a:cxnLst>
                        <a:cxn ang="0">
                          <a:pos x="23" y="0"/>
                        </a:cxn>
                        <a:cxn ang="0">
                          <a:pos x="132" y="464"/>
                        </a:cxn>
                        <a:cxn ang="0">
                          <a:pos x="109" y="469"/>
                        </a:cxn>
                        <a:cxn ang="0">
                          <a:pos x="0" y="5"/>
                        </a:cxn>
                        <a:cxn ang="0">
                          <a:pos x="23" y="0"/>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Freeform 45"/>
                    <p:cNvSpPr>
                      <a:spLocks/>
                    </p:cNvSpPr>
                    <p:nvPr/>
                  </p:nvSpPr>
                  <p:spPr bwMode="auto">
                    <a:xfrm>
                      <a:off x="6204063" y="2263149"/>
                      <a:ext cx="394767" cy="78401"/>
                    </a:xfrm>
                    <a:custGeom>
                      <a:avLst/>
                      <a:gdLst/>
                      <a:ahLst/>
                      <a:cxnLst>
                        <a:cxn ang="0">
                          <a:pos x="3" y="0"/>
                        </a:cxn>
                        <a:cxn ang="0">
                          <a:pos x="539" y="87"/>
                        </a:cxn>
                        <a:cxn ang="0">
                          <a:pos x="535" y="110"/>
                        </a:cxn>
                        <a:cxn ang="0">
                          <a:pos x="0" y="24"/>
                        </a:cxn>
                        <a:cxn ang="0">
                          <a:pos x="3" y="0"/>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2" name="Freeform 46"/>
                    <p:cNvSpPr>
                      <a:spLocks/>
                    </p:cNvSpPr>
                    <p:nvPr/>
                  </p:nvSpPr>
                  <p:spPr bwMode="auto">
                    <a:xfrm>
                      <a:off x="6660238" y="2362932"/>
                      <a:ext cx="192997" cy="390579"/>
                    </a:xfrm>
                    <a:custGeom>
                      <a:avLst/>
                      <a:gdLst/>
                      <a:ahLst/>
                      <a:cxnLst>
                        <a:cxn ang="0">
                          <a:pos x="22" y="0"/>
                        </a:cxn>
                        <a:cxn ang="0">
                          <a:pos x="265" y="539"/>
                        </a:cxn>
                        <a:cxn ang="0">
                          <a:pos x="243" y="548"/>
                        </a:cxn>
                        <a:cxn ang="0">
                          <a:pos x="0" y="10"/>
                        </a:cxn>
                        <a:cxn ang="0">
                          <a:pos x="22" y="0"/>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3" name="Freeform 47"/>
                    <p:cNvSpPr>
                      <a:spLocks/>
                    </p:cNvSpPr>
                    <p:nvPr/>
                  </p:nvSpPr>
                  <p:spPr bwMode="auto">
                    <a:xfrm>
                      <a:off x="6192366" y="2789148"/>
                      <a:ext cx="624316" cy="45615"/>
                    </a:xfrm>
                    <a:custGeom>
                      <a:avLst/>
                      <a:gdLst/>
                      <a:ahLst/>
                      <a:cxnLst>
                        <a:cxn ang="0">
                          <a:pos x="854" y="0"/>
                        </a:cxn>
                        <a:cxn ang="0">
                          <a:pos x="855" y="23"/>
                        </a:cxn>
                        <a:cxn ang="0">
                          <a:pos x="2" y="64"/>
                        </a:cxn>
                        <a:cxn ang="0">
                          <a:pos x="0" y="39"/>
                        </a:cxn>
                        <a:cxn ang="0">
                          <a:pos x="854" y="0"/>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4" name="Freeform 48"/>
                    <p:cNvSpPr>
                      <a:spLocks/>
                    </p:cNvSpPr>
                    <p:nvPr/>
                  </p:nvSpPr>
                  <p:spPr bwMode="auto">
                    <a:xfrm>
                      <a:off x="6196753" y="1908207"/>
                      <a:ext cx="596536" cy="329284"/>
                    </a:xfrm>
                    <a:custGeom>
                      <a:avLst/>
                      <a:gdLst/>
                      <a:ahLst/>
                      <a:cxnLst>
                        <a:cxn ang="0">
                          <a:pos x="805" y="0"/>
                        </a:cxn>
                        <a:cxn ang="0">
                          <a:pos x="816" y="22"/>
                        </a:cxn>
                        <a:cxn ang="0">
                          <a:pos x="12" y="462"/>
                        </a:cxn>
                        <a:cxn ang="0">
                          <a:pos x="0" y="441"/>
                        </a:cxn>
                        <a:cxn ang="0">
                          <a:pos x="805" y="0"/>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5" name="Freeform 50"/>
                    <p:cNvSpPr>
                      <a:spLocks/>
                    </p:cNvSpPr>
                    <p:nvPr/>
                  </p:nvSpPr>
                  <p:spPr bwMode="auto">
                    <a:xfrm>
                      <a:off x="6095868" y="1828380"/>
                      <a:ext cx="697421" cy="72699"/>
                    </a:xfrm>
                    <a:custGeom>
                      <a:avLst/>
                      <a:gdLst/>
                      <a:ahLst/>
                      <a:cxnLst>
                        <a:cxn ang="0">
                          <a:pos x="1" y="0"/>
                        </a:cxn>
                        <a:cxn ang="0">
                          <a:pos x="954" y="78"/>
                        </a:cxn>
                        <a:cxn ang="0">
                          <a:pos x="952" y="102"/>
                        </a:cxn>
                        <a:cxn ang="0">
                          <a:pos x="0" y="25"/>
                        </a:cxn>
                        <a:cxn ang="0">
                          <a:pos x="1" y="0"/>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6" name="Freeform 63"/>
                    <p:cNvSpPr>
                      <a:spLocks/>
                    </p:cNvSpPr>
                    <p:nvPr/>
                  </p:nvSpPr>
                  <p:spPr bwMode="auto">
                    <a:xfrm>
                      <a:off x="5723033" y="2254596"/>
                      <a:ext cx="400615" cy="165355"/>
                    </a:xfrm>
                    <a:custGeom>
                      <a:avLst/>
                      <a:gdLst/>
                      <a:ahLst/>
                      <a:cxnLst>
                        <a:cxn ang="0">
                          <a:pos x="540" y="0"/>
                        </a:cxn>
                        <a:cxn ang="0">
                          <a:pos x="549" y="22"/>
                        </a:cxn>
                        <a:cxn ang="0">
                          <a:pos x="9" y="232"/>
                        </a:cxn>
                        <a:cxn ang="0">
                          <a:pos x="0" y="210"/>
                        </a:cxn>
                        <a:cxn ang="0">
                          <a:pos x="540" y="0"/>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7" name="Freeform 64"/>
                    <p:cNvSpPr>
                      <a:spLocks/>
                    </p:cNvSpPr>
                    <p:nvPr/>
                  </p:nvSpPr>
                  <p:spPr bwMode="auto">
                    <a:xfrm>
                      <a:off x="6185056" y="2278829"/>
                      <a:ext cx="641862" cy="498915"/>
                    </a:xfrm>
                    <a:custGeom>
                      <a:avLst/>
                      <a:gdLst/>
                      <a:ahLst/>
                      <a:cxnLst>
                        <a:cxn ang="0">
                          <a:pos x="15" y="0"/>
                        </a:cxn>
                        <a:cxn ang="0">
                          <a:pos x="879" y="680"/>
                        </a:cxn>
                        <a:cxn ang="0">
                          <a:pos x="864" y="700"/>
                        </a:cxn>
                        <a:cxn ang="0">
                          <a:pos x="0" y="19"/>
                        </a:cxn>
                        <a:cxn ang="0">
                          <a:pos x="15" y="0"/>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grpSp>
            <p:nvGrpSpPr>
              <p:cNvPr id="170" name="그룹 75"/>
              <p:cNvGrpSpPr/>
              <p:nvPr/>
            </p:nvGrpSpPr>
            <p:grpSpPr>
              <a:xfrm>
                <a:off x="6835689" y="1811275"/>
                <a:ext cx="1041015" cy="1043445"/>
                <a:chOff x="6835689" y="1811275"/>
                <a:chExt cx="1041015" cy="1043445"/>
              </a:xfrm>
            </p:grpSpPr>
            <p:sp>
              <p:nvSpPr>
                <p:cNvPr id="171" name="Freeform 52"/>
                <p:cNvSpPr>
                  <a:spLocks/>
                </p:cNvSpPr>
                <p:nvPr/>
              </p:nvSpPr>
              <p:spPr bwMode="auto">
                <a:xfrm>
                  <a:off x="6875166" y="1811275"/>
                  <a:ext cx="546825" cy="89805"/>
                </a:xfrm>
                <a:custGeom>
                  <a:avLst/>
                  <a:gdLst/>
                  <a:ahLst/>
                  <a:cxnLst>
                    <a:cxn ang="0">
                      <a:pos x="744" y="0"/>
                    </a:cxn>
                    <a:cxn ang="0">
                      <a:pos x="748" y="23"/>
                    </a:cxn>
                    <a:cxn ang="0">
                      <a:pos x="3" y="125"/>
                    </a:cxn>
                    <a:cxn ang="0">
                      <a:pos x="0" y="101"/>
                    </a:cxn>
                    <a:cxn ang="0">
                      <a:pos x="744" y="0"/>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2" name="Freeform 53"/>
                <p:cNvSpPr>
                  <a:spLocks/>
                </p:cNvSpPr>
                <p:nvPr/>
              </p:nvSpPr>
              <p:spPr bwMode="auto">
                <a:xfrm>
                  <a:off x="7360583" y="1875420"/>
                  <a:ext cx="106734" cy="493213"/>
                </a:xfrm>
                <a:custGeom>
                  <a:avLst/>
                  <a:gdLst/>
                  <a:ahLst/>
                  <a:cxnLst>
                    <a:cxn ang="0">
                      <a:pos x="123" y="0"/>
                    </a:cxn>
                    <a:cxn ang="0">
                      <a:pos x="147" y="4"/>
                    </a:cxn>
                    <a:cxn ang="0">
                      <a:pos x="24" y="692"/>
                    </a:cxn>
                    <a:cxn ang="0">
                      <a:pos x="0" y="688"/>
                    </a:cxn>
                    <a:cxn ang="0">
                      <a:pos x="123" y="0"/>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3" name="Freeform 55"/>
                <p:cNvSpPr>
                  <a:spLocks/>
                </p:cNvSpPr>
                <p:nvPr/>
              </p:nvSpPr>
              <p:spPr bwMode="auto">
                <a:xfrm>
                  <a:off x="6878091" y="2257447"/>
                  <a:ext cx="119892" cy="503192"/>
                </a:xfrm>
                <a:custGeom>
                  <a:avLst/>
                  <a:gdLst/>
                  <a:ahLst/>
                  <a:cxnLst>
                    <a:cxn ang="0">
                      <a:pos x="142" y="0"/>
                    </a:cxn>
                    <a:cxn ang="0">
                      <a:pos x="165" y="5"/>
                    </a:cxn>
                    <a:cxn ang="0">
                      <a:pos x="24" y="706"/>
                    </a:cxn>
                    <a:cxn ang="0">
                      <a:pos x="0" y="702"/>
                    </a:cxn>
                    <a:cxn ang="0">
                      <a:pos x="142" y="0"/>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4" name="Freeform 56"/>
                <p:cNvSpPr>
                  <a:spLocks/>
                </p:cNvSpPr>
                <p:nvPr/>
              </p:nvSpPr>
              <p:spPr bwMode="auto">
                <a:xfrm>
                  <a:off x="7022838" y="2233214"/>
                  <a:ext cx="305579" cy="165355"/>
                </a:xfrm>
                <a:custGeom>
                  <a:avLst/>
                  <a:gdLst/>
                  <a:ahLst/>
                  <a:cxnLst>
                    <a:cxn ang="0">
                      <a:pos x="11" y="0"/>
                    </a:cxn>
                    <a:cxn ang="0">
                      <a:pos x="420" y="210"/>
                    </a:cxn>
                    <a:cxn ang="0">
                      <a:pos x="408" y="231"/>
                    </a:cxn>
                    <a:cxn ang="0">
                      <a:pos x="0" y="21"/>
                    </a:cxn>
                    <a:cxn ang="0">
                      <a:pos x="11" y="0"/>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5" name="Freeform 57"/>
                <p:cNvSpPr>
                  <a:spLocks/>
                </p:cNvSpPr>
                <p:nvPr/>
              </p:nvSpPr>
              <p:spPr bwMode="auto">
                <a:xfrm>
                  <a:off x="6902946" y="2435631"/>
                  <a:ext cx="444478" cy="353517"/>
                </a:xfrm>
                <a:custGeom>
                  <a:avLst/>
                  <a:gdLst/>
                  <a:ahLst/>
                  <a:cxnLst>
                    <a:cxn ang="0">
                      <a:pos x="594" y="0"/>
                    </a:cxn>
                    <a:cxn ang="0">
                      <a:pos x="609" y="18"/>
                    </a:cxn>
                    <a:cxn ang="0">
                      <a:pos x="15" y="496"/>
                    </a:cxn>
                    <a:cxn ang="0">
                      <a:pos x="0" y="476"/>
                    </a:cxn>
                    <a:cxn ang="0">
                      <a:pos x="594" y="0"/>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6" name="Freeform 58"/>
                <p:cNvSpPr>
                  <a:spLocks/>
                </p:cNvSpPr>
                <p:nvPr/>
              </p:nvSpPr>
              <p:spPr bwMode="auto">
                <a:xfrm>
                  <a:off x="7381053" y="2439907"/>
                  <a:ext cx="210542" cy="363496"/>
                </a:xfrm>
                <a:custGeom>
                  <a:avLst/>
                  <a:gdLst/>
                  <a:ahLst/>
                  <a:cxnLst>
                    <a:cxn ang="0">
                      <a:pos x="21" y="0"/>
                    </a:cxn>
                    <a:cxn ang="0">
                      <a:pos x="288" y="498"/>
                    </a:cxn>
                    <a:cxn ang="0">
                      <a:pos x="267" y="510"/>
                    </a:cxn>
                    <a:cxn ang="0">
                      <a:pos x="0" y="11"/>
                    </a:cxn>
                    <a:cxn ang="0">
                      <a:pos x="21" y="0"/>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7" name="Freeform 59"/>
                <p:cNvSpPr>
                  <a:spLocks/>
                </p:cNvSpPr>
                <p:nvPr/>
              </p:nvSpPr>
              <p:spPr bwMode="auto">
                <a:xfrm>
                  <a:off x="6907333" y="2796275"/>
                  <a:ext cx="655020" cy="58445"/>
                </a:xfrm>
                <a:custGeom>
                  <a:avLst/>
                  <a:gdLst/>
                  <a:ahLst/>
                  <a:cxnLst>
                    <a:cxn ang="0">
                      <a:pos x="1" y="0"/>
                    </a:cxn>
                    <a:cxn ang="0">
                      <a:pos x="897" y="59"/>
                    </a:cxn>
                    <a:cxn ang="0">
                      <a:pos x="896" y="82"/>
                    </a:cxn>
                    <a:cxn ang="0">
                      <a:pos x="0" y="24"/>
                    </a:cxn>
                    <a:cxn ang="0">
                      <a:pos x="1" y="0"/>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8" name="Freeform 60"/>
                <p:cNvSpPr>
                  <a:spLocks/>
                </p:cNvSpPr>
                <p:nvPr/>
              </p:nvSpPr>
              <p:spPr bwMode="auto">
                <a:xfrm>
                  <a:off x="7632533" y="2313040"/>
                  <a:ext cx="244171" cy="500341"/>
                </a:xfrm>
                <a:custGeom>
                  <a:avLst/>
                  <a:gdLst/>
                  <a:ahLst/>
                  <a:cxnLst>
                    <a:cxn ang="0">
                      <a:pos x="312" y="0"/>
                    </a:cxn>
                    <a:cxn ang="0">
                      <a:pos x="333" y="9"/>
                    </a:cxn>
                    <a:cxn ang="0">
                      <a:pos x="22" y="703"/>
                    </a:cxn>
                    <a:cxn ang="0">
                      <a:pos x="0" y="693"/>
                    </a:cxn>
                    <a:cxn ang="0">
                      <a:pos x="312" y="0"/>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9" name="Freeform 61"/>
                <p:cNvSpPr>
                  <a:spLocks/>
                </p:cNvSpPr>
                <p:nvPr/>
              </p:nvSpPr>
              <p:spPr bwMode="auto">
                <a:xfrm>
                  <a:off x="7500945" y="1849762"/>
                  <a:ext cx="369911" cy="389154"/>
                </a:xfrm>
                <a:custGeom>
                  <a:avLst/>
                  <a:gdLst/>
                  <a:ahLst/>
                  <a:cxnLst>
                    <a:cxn ang="0">
                      <a:pos x="19" y="0"/>
                    </a:cxn>
                    <a:cxn ang="0">
                      <a:pos x="506" y="530"/>
                    </a:cxn>
                    <a:cxn ang="0">
                      <a:pos x="489" y="546"/>
                    </a:cxn>
                    <a:cxn ang="0">
                      <a:pos x="0" y="16"/>
                    </a:cxn>
                    <a:cxn ang="0">
                      <a:pos x="19" y="0"/>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Freeform 62"/>
                <p:cNvSpPr>
                  <a:spLocks/>
                </p:cNvSpPr>
                <p:nvPr/>
              </p:nvSpPr>
              <p:spPr bwMode="auto">
                <a:xfrm>
                  <a:off x="7405908" y="2267425"/>
                  <a:ext cx="432781" cy="141122"/>
                </a:xfrm>
                <a:custGeom>
                  <a:avLst/>
                  <a:gdLst/>
                  <a:ahLst/>
                  <a:cxnLst>
                    <a:cxn ang="0">
                      <a:pos x="584" y="0"/>
                    </a:cxn>
                    <a:cxn ang="0">
                      <a:pos x="591" y="23"/>
                    </a:cxn>
                    <a:cxn ang="0">
                      <a:pos x="7" y="196"/>
                    </a:cxn>
                    <a:cxn ang="0">
                      <a:pos x="0" y="174"/>
                    </a:cxn>
                    <a:cxn ang="0">
                      <a:pos x="584" y="0"/>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65"/>
                <p:cNvSpPr>
                  <a:spLocks/>
                </p:cNvSpPr>
                <p:nvPr/>
              </p:nvSpPr>
              <p:spPr bwMode="auto">
                <a:xfrm>
                  <a:off x="6835689" y="1950971"/>
                  <a:ext cx="35090" cy="796839"/>
                </a:xfrm>
                <a:custGeom>
                  <a:avLst/>
                  <a:gdLst/>
                  <a:ahLst/>
                  <a:cxnLst>
                    <a:cxn ang="0">
                      <a:pos x="25" y="0"/>
                    </a:cxn>
                    <a:cxn ang="0">
                      <a:pos x="50" y="1117"/>
                    </a:cxn>
                    <a:cxn ang="0">
                      <a:pos x="26" y="1118"/>
                    </a:cxn>
                    <a:cxn ang="0">
                      <a:pos x="0" y="1"/>
                    </a:cxn>
                    <a:cxn ang="0">
                      <a:pos x="25" y="0"/>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2" name="Freeform 66"/>
                <p:cNvSpPr>
                  <a:spLocks/>
                </p:cNvSpPr>
                <p:nvPr/>
              </p:nvSpPr>
              <p:spPr bwMode="auto">
                <a:xfrm>
                  <a:off x="7014065" y="1855464"/>
                  <a:ext cx="421084" cy="344964"/>
                </a:xfrm>
                <a:custGeom>
                  <a:avLst/>
                  <a:gdLst/>
                  <a:ahLst/>
                  <a:cxnLst>
                    <a:cxn ang="0">
                      <a:pos x="560" y="0"/>
                    </a:cxn>
                    <a:cxn ang="0">
                      <a:pos x="576" y="18"/>
                    </a:cxn>
                    <a:cxn ang="0">
                      <a:pos x="16" y="484"/>
                    </a:cxn>
                    <a:cxn ang="0">
                      <a:pos x="0" y="466"/>
                    </a:cxn>
                    <a:cxn ang="0">
                      <a:pos x="560" y="0"/>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sp>
        <p:nvSpPr>
          <p:cNvPr id="198" name="Oval 197"/>
          <p:cNvSpPr/>
          <p:nvPr/>
        </p:nvSpPr>
        <p:spPr>
          <a:xfrm>
            <a:off x="6253228" y="1940356"/>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Oval 198"/>
          <p:cNvSpPr/>
          <p:nvPr/>
        </p:nvSpPr>
        <p:spPr>
          <a:xfrm>
            <a:off x="5910866" y="1654468"/>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Oval 199"/>
          <p:cNvSpPr/>
          <p:nvPr/>
        </p:nvSpPr>
        <p:spPr>
          <a:xfrm>
            <a:off x="6261157" y="1516237"/>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1" name="Oval 200"/>
          <p:cNvSpPr/>
          <p:nvPr/>
        </p:nvSpPr>
        <p:spPr>
          <a:xfrm>
            <a:off x="6203186" y="1218455"/>
            <a:ext cx="108012" cy="10801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2" name="Oval 201"/>
          <p:cNvSpPr/>
          <p:nvPr/>
        </p:nvSpPr>
        <p:spPr>
          <a:xfrm>
            <a:off x="6797252" y="1920533"/>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3" name="Oval 202"/>
          <p:cNvSpPr/>
          <p:nvPr/>
        </p:nvSpPr>
        <p:spPr>
          <a:xfrm>
            <a:off x="6623341" y="1586101"/>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4" name="Oval 203"/>
          <p:cNvSpPr/>
          <p:nvPr/>
        </p:nvSpPr>
        <p:spPr>
          <a:xfrm>
            <a:off x="6885442" y="1496414"/>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Oval 204"/>
          <p:cNvSpPr/>
          <p:nvPr/>
        </p:nvSpPr>
        <p:spPr>
          <a:xfrm>
            <a:off x="6781394" y="1268497"/>
            <a:ext cx="108012" cy="1080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Oval 205"/>
          <p:cNvSpPr/>
          <p:nvPr/>
        </p:nvSpPr>
        <p:spPr>
          <a:xfrm>
            <a:off x="7345241" y="1942823"/>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7" name="Oval 206"/>
          <p:cNvSpPr/>
          <p:nvPr/>
        </p:nvSpPr>
        <p:spPr>
          <a:xfrm>
            <a:off x="7175294" y="1650503"/>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8" name="Oval 207"/>
          <p:cNvSpPr/>
          <p:nvPr/>
        </p:nvSpPr>
        <p:spPr>
          <a:xfrm>
            <a:off x="7553336" y="1542491"/>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9" name="Oval 208"/>
          <p:cNvSpPr/>
          <p:nvPr/>
        </p:nvSpPr>
        <p:spPr>
          <a:xfrm>
            <a:off x="7229300" y="1218455"/>
            <a:ext cx="108012" cy="1080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129" name="Object 128"/>
          <p:cNvGraphicFramePr>
            <a:graphicFrameLocks noChangeAspect="1"/>
          </p:cNvGraphicFramePr>
          <p:nvPr/>
        </p:nvGraphicFramePr>
        <p:xfrm>
          <a:off x="2231024" y="3943350"/>
          <a:ext cx="3037182" cy="715402"/>
        </p:xfrm>
        <a:graphic>
          <a:graphicData uri="http://schemas.openxmlformats.org/presentationml/2006/ole">
            <mc:AlternateContent xmlns:mc="http://schemas.openxmlformats.org/markup-compatibility/2006">
              <mc:Choice xmlns:v="urn:schemas-microsoft-com:vml" Requires="v">
                <p:oleObj spid="_x0000_s23610" name="Equation" r:id="rId4" imgW="1562040" imgH="368280" progId="Equation.3">
                  <p:embed/>
                </p:oleObj>
              </mc:Choice>
              <mc:Fallback>
                <p:oleObj name="Equation" r:id="rId4" imgW="1562040" imgH="368280" progId="Equation.3">
                  <p:embed/>
                  <p:pic>
                    <p:nvPicPr>
                      <p:cNvPr id="129" name="Object 128"/>
                      <p:cNvPicPr/>
                      <p:nvPr/>
                    </p:nvPicPr>
                    <p:blipFill>
                      <a:blip r:embed="rId5"/>
                      <a:stretch>
                        <a:fillRect/>
                      </a:stretch>
                    </p:blipFill>
                    <p:spPr>
                      <a:xfrm>
                        <a:off x="2231024" y="3943350"/>
                        <a:ext cx="3037182" cy="715402"/>
                      </a:xfrm>
                      <a:prstGeom prst="rect">
                        <a:avLst/>
                      </a:prstGeom>
                    </p:spPr>
                  </p:pic>
                </p:oleObj>
              </mc:Fallback>
            </mc:AlternateContent>
          </a:graphicData>
        </a:graphic>
      </p:graphicFrame>
      <p:sp>
        <p:nvSpPr>
          <p:cNvPr id="248" name="TextBox 247"/>
          <p:cNvSpPr txBox="1"/>
          <p:nvPr/>
        </p:nvSpPr>
        <p:spPr>
          <a:xfrm>
            <a:off x="5822559" y="2298575"/>
            <a:ext cx="1744010" cy="216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rgbClr val="FF0066"/>
                </a:solidFill>
                <a:latin typeface="Arial" pitchFamily="34" charset="0"/>
                <a:cs typeface="Arial" pitchFamily="34" charset="0"/>
              </a:rPr>
              <a:t>Network</a:t>
            </a:r>
            <a:endParaRPr lang="ko-KR" altLang="en-US" sz="1350" b="1" dirty="0">
              <a:solidFill>
                <a:srgbClr val="FF0066"/>
              </a:solidFill>
              <a:latin typeface="Arial" pitchFamily="34" charset="0"/>
              <a:cs typeface="Arial" pitchFamily="34" charset="0"/>
            </a:endParaRPr>
          </a:p>
        </p:txBody>
      </p:sp>
      <p:grpSp>
        <p:nvGrpSpPr>
          <p:cNvPr id="249" name="Group 248"/>
          <p:cNvGrpSpPr/>
          <p:nvPr/>
        </p:nvGrpSpPr>
        <p:grpSpPr>
          <a:xfrm>
            <a:off x="1367444" y="1110444"/>
            <a:ext cx="3435288" cy="1404157"/>
            <a:chOff x="-152400" y="1628800"/>
            <a:chExt cx="4580384" cy="1872209"/>
          </a:xfrm>
        </p:grpSpPr>
        <p:sp>
          <p:nvSpPr>
            <p:cNvPr id="250" name="TextBox 249"/>
            <p:cNvSpPr txBox="1"/>
            <p:nvPr/>
          </p:nvSpPr>
          <p:spPr>
            <a:xfrm>
              <a:off x="-113900" y="1700808"/>
              <a:ext cx="1403648"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350" b="1" dirty="0">
                  <a:solidFill>
                    <a:schemeClr val="tx1"/>
                  </a:solidFill>
                </a:rPr>
                <a:t>Communities, C</a:t>
              </a:r>
              <a:endParaRPr lang="ko-KR" altLang="en-US" sz="1350" b="1" dirty="0">
                <a:solidFill>
                  <a:schemeClr val="tx1"/>
                </a:solidFill>
              </a:endParaRPr>
            </a:p>
          </p:txBody>
        </p:sp>
        <p:sp>
          <p:nvSpPr>
            <p:cNvPr id="251" name="TextBox 250"/>
            <p:cNvSpPr txBox="1"/>
            <p:nvPr/>
          </p:nvSpPr>
          <p:spPr>
            <a:xfrm>
              <a:off x="-152400" y="2924944"/>
              <a:ext cx="827584"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350" b="1" dirty="0">
                  <a:solidFill>
                    <a:schemeClr val="tx1"/>
                  </a:solidFill>
                </a:rPr>
                <a:t>Nodes, V</a:t>
              </a:r>
              <a:endParaRPr lang="ko-KR" altLang="en-US" sz="1350" b="1" dirty="0">
                <a:solidFill>
                  <a:schemeClr val="tx1"/>
                </a:solidFill>
              </a:endParaRPr>
            </a:p>
          </p:txBody>
        </p:sp>
        <p:sp>
          <p:nvSpPr>
            <p:cNvPr id="252" name="TextBox 251"/>
            <p:cNvSpPr txBox="1"/>
            <p:nvPr/>
          </p:nvSpPr>
          <p:spPr>
            <a:xfrm>
              <a:off x="1619672" y="321297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rgbClr val="FF0066"/>
                  </a:solidFill>
                  <a:latin typeface="Arial" pitchFamily="34" charset="0"/>
                  <a:cs typeface="Arial" pitchFamily="34" charset="0"/>
                </a:rPr>
                <a:t>Community Affiliations</a:t>
              </a:r>
              <a:endParaRPr lang="ko-KR" altLang="en-US" b="1" dirty="0">
                <a:solidFill>
                  <a:srgbClr val="FF0066"/>
                </a:solidFill>
                <a:latin typeface="Arial" pitchFamily="34" charset="0"/>
                <a:cs typeface="Arial" pitchFamily="34" charset="0"/>
              </a:endParaRPr>
            </a:p>
          </p:txBody>
        </p:sp>
        <p:cxnSp>
          <p:nvCxnSpPr>
            <p:cNvPr id="253" name="Straight Connector 252"/>
            <p:cNvCxnSpPr>
              <a:stCxn id="261" idx="7"/>
            </p:cNvCxnSpPr>
            <p:nvPr/>
          </p:nvCxnSpPr>
          <p:spPr>
            <a:xfrm flipV="1">
              <a:off x="1238541" y="1988840"/>
              <a:ext cx="885187"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2" idx="7"/>
            </p:cNvCxnSpPr>
            <p:nvPr/>
          </p:nvCxnSpPr>
          <p:spPr>
            <a:xfrm flipV="1">
              <a:off x="1526573" y="1988840"/>
              <a:ext cx="597155"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3" idx="0"/>
            </p:cNvCxnSpPr>
            <p:nvPr/>
          </p:nvCxnSpPr>
          <p:spPr>
            <a:xfrm flipV="1">
              <a:off x="1763688" y="1988840"/>
              <a:ext cx="360040"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64" idx="0"/>
            </p:cNvCxnSpPr>
            <p:nvPr/>
          </p:nvCxnSpPr>
          <p:spPr>
            <a:xfrm flipV="1">
              <a:off x="2051720" y="1988840"/>
              <a:ext cx="72008"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66" idx="0"/>
            </p:cNvCxnSpPr>
            <p:nvPr/>
          </p:nvCxnSpPr>
          <p:spPr>
            <a:xfrm flipH="1" flipV="1">
              <a:off x="2123728" y="1988840"/>
              <a:ext cx="216024"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67" idx="1"/>
            </p:cNvCxnSpPr>
            <p:nvPr/>
          </p:nvCxnSpPr>
          <p:spPr>
            <a:xfrm flipH="1" flipV="1">
              <a:off x="2123728" y="1988840"/>
              <a:ext cx="453139"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68" idx="1"/>
            </p:cNvCxnSpPr>
            <p:nvPr/>
          </p:nvCxnSpPr>
          <p:spPr>
            <a:xfrm flipH="1" flipV="1">
              <a:off x="2123728" y="1988840"/>
              <a:ext cx="741171"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69" idx="1"/>
            </p:cNvCxnSpPr>
            <p:nvPr/>
          </p:nvCxnSpPr>
          <p:spPr>
            <a:xfrm flipH="1" flipV="1">
              <a:off x="2123728" y="1988840"/>
              <a:ext cx="1029203"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p:nvSpPr>
          <p:spPr>
            <a:xfrm>
              <a:off x="1115616"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2" name="Oval 261"/>
            <p:cNvSpPr/>
            <p:nvPr/>
          </p:nvSpPr>
          <p:spPr>
            <a:xfrm>
              <a:off x="1403648"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3" name="Oval 262"/>
            <p:cNvSpPr/>
            <p:nvPr/>
          </p:nvSpPr>
          <p:spPr>
            <a:xfrm>
              <a:off x="1691680"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4" name="Oval 263"/>
            <p:cNvSpPr/>
            <p:nvPr/>
          </p:nvSpPr>
          <p:spPr>
            <a:xfrm>
              <a:off x="1979712"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5" name="Oval 264"/>
            <p:cNvSpPr/>
            <p:nvPr/>
          </p:nvSpPr>
          <p:spPr>
            <a:xfrm>
              <a:off x="3419872"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6" name="Oval 265"/>
            <p:cNvSpPr/>
            <p:nvPr/>
          </p:nvSpPr>
          <p:spPr>
            <a:xfrm>
              <a:off x="2267744"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7" name="Oval 266"/>
            <p:cNvSpPr/>
            <p:nvPr/>
          </p:nvSpPr>
          <p:spPr>
            <a:xfrm>
              <a:off x="2555776"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8" name="Oval 267"/>
            <p:cNvSpPr/>
            <p:nvPr/>
          </p:nvSpPr>
          <p:spPr>
            <a:xfrm>
              <a:off x="2843808"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9" name="Oval 268"/>
            <p:cNvSpPr/>
            <p:nvPr/>
          </p:nvSpPr>
          <p:spPr>
            <a:xfrm>
              <a:off x="3131840"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0" name="Oval 269"/>
            <p:cNvSpPr/>
            <p:nvPr/>
          </p:nvSpPr>
          <p:spPr>
            <a:xfrm>
              <a:off x="3707904"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1" name="Oval 270"/>
            <p:cNvSpPr/>
            <p:nvPr/>
          </p:nvSpPr>
          <p:spPr>
            <a:xfrm>
              <a:off x="3995936"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2" name="Oval 271"/>
            <p:cNvSpPr/>
            <p:nvPr/>
          </p:nvSpPr>
          <p:spPr>
            <a:xfrm>
              <a:off x="4283968"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5" name="Straight Connector 274"/>
            <p:cNvCxnSpPr>
              <a:stCxn id="266" idx="7"/>
            </p:cNvCxnSpPr>
            <p:nvPr/>
          </p:nvCxnSpPr>
          <p:spPr>
            <a:xfrm flipV="1">
              <a:off x="2390669" y="1988840"/>
              <a:ext cx="741171"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67" idx="0"/>
            </p:cNvCxnSpPr>
            <p:nvPr/>
          </p:nvCxnSpPr>
          <p:spPr>
            <a:xfrm flipV="1">
              <a:off x="2627784" y="1988840"/>
              <a:ext cx="504056"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68" idx="0"/>
            </p:cNvCxnSpPr>
            <p:nvPr/>
          </p:nvCxnSpPr>
          <p:spPr>
            <a:xfrm flipV="1">
              <a:off x="2915816" y="1988840"/>
              <a:ext cx="216024"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269" idx="0"/>
            </p:cNvCxnSpPr>
            <p:nvPr/>
          </p:nvCxnSpPr>
          <p:spPr>
            <a:xfrm flipH="1" flipV="1">
              <a:off x="3131840" y="1988840"/>
              <a:ext cx="72008"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265" idx="1"/>
            </p:cNvCxnSpPr>
            <p:nvPr/>
          </p:nvCxnSpPr>
          <p:spPr>
            <a:xfrm flipH="1" flipV="1">
              <a:off x="3131840" y="1988840"/>
              <a:ext cx="309123"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70" idx="1"/>
            </p:cNvCxnSpPr>
            <p:nvPr/>
          </p:nvCxnSpPr>
          <p:spPr>
            <a:xfrm flipH="1" flipV="1">
              <a:off x="3131840" y="1988840"/>
              <a:ext cx="597155"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271" idx="1"/>
            </p:cNvCxnSpPr>
            <p:nvPr/>
          </p:nvCxnSpPr>
          <p:spPr>
            <a:xfrm flipH="1" flipV="1">
              <a:off x="3131840" y="1988840"/>
              <a:ext cx="885187"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272" idx="1"/>
            </p:cNvCxnSpPr>
            <p:nvPr/>
          </p:nvCxnSpPr>
          <p:spPr>
            <a:xfrm flipH="1" flipV="1">
              <a:off x="3131840" y="1988840"/>
              <a:ext cx="1173219"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83" name="TextBox 282"/>
            <p:cNvSpPr txBox="1"/>
            <p:nvPr/>
          </p:nvSpPr>
          <p:spPr>
            <a:xfrm>
              <a:off x="1547664" y="1628800"/>
              <a:ext cx="487741" cy="430887"/>
            </a:xfrm>
            <a:prstGeom prst="rect">
              <a:avLst/>
            </a:prstGeom>
            <a:noFill/>
          </p:spPr>
          <p:txBody>
            <a:bodyPr wrap="none" rtlCol="0">
              <a:spAutoFit/>
            </a:bodyPr>
            <a:lstStyle/>
            <a:p>
              <a:r>
                <a:rPr lang="en-US" sz="1500" b="1" i="1" dirty="0" err="1">
                  <a:latin typeface="Times New Roman" pitchFamily="18" charset="0"/>
                  <a:cs typeface="Times New Roman" pitchFamily="18" charset="0"/>
                </a:rPr>
                <a:t>p</a:t>
              </a:r>
              <a:r>
                <a:rPr lang="en-US" sz="1500" b="1" i="1" baseline="-25000" dirty="0" err="1">
                  <a:latin typeface="Times New Roman" pitchFamily="18" charset="0"/>
                  <a:cs typeface="Times New Roman" pitchFamily="18" charset="0"/>
                </a:rPr>
                <a:t>A</a:t>
              </a:r>
              <a:endParaRPr lang="en-US" sz="1500" b="1" i="1" baseline="-25000" dirty="0">
                <a:latin typeface="Times New Roman" pitchFamily="18" charset="0"/>
                <a:cs typeface="Times New Roman" pitchFamily="18" charset="0"/>
              </a:endParaRPr>
            </a:p>
          </p:txBody>
        </p:sp>
        <p:sp>
          <p:nvSpPr>
            <p:cNvPr id="284" name="TextBox 283"/>
            <p:cNvSpPr txBox="1"/>
            <p:nvPr/>
          </p:nvSpPr>
          <p:spPr>
            <a:xfrm>
              <a:off x="2555776" y="1628800"/>
              <a:ext cx="487741" cy="430887"/>
            </a:xfrm>
            <a:prstGeom prst="rect">
              <a:avLst/>
            </a:prstGeom>
            <a:noFill/>
          </p:spPr>
          <p:txBody>
            <a:bodyPr wrap="none" rtlCol="0">
              <a:spAutoFit/>
            </a:bodyPr>
            <a:lstStyle/>
            <a:p>
              <a:r>
                <a:rPr lang="en-US" sz="1500" b="1" i="1" dirty="0" err="1">
                  <a:latin typeface="Times New Roman" pitchFamily="18" charset="0"/>
                  <a:cs typeface="Times New Roman" pitchFamily="18" charset="0"/>
                </a:rPr>
                <a:t>p</a:t>
              </a:r>
              <a:r>
                <a:rPr lang="en-US" sz="1500" b="1" i="1" baseline="-25000" dirty="0" err="1">
                  <a:latin typeface="Times New Roman" pitchFamily="18" charset="0"/>
                  <a:cs typeface="Times New Roman" pitchFamily="18" charset="0"/>
                </a:rPr>
                <a:t>B</a:t>
              </a:r>
              <a:endParaRPr lang="en-US" sz="1500" b="1" i="1" baseline="-25000" dirty="0">
                <a:latin typeface="Times New Roman" pitchFamily="18" charset="0"/>
                <a:cs typeface="Times New Roman" pitchFamily="18" charset="0"/>
              </a:endParaRPr>
            </a:p>
          </p:txBody>
        </p:sp>
        <p:sp>
          <p:nvSpPr>
            <p:cNvPr id="285" name="TextBox 284"/>
            <p:cNvSpPr txBox="1"/>
            <p:nvPr/>
          </p:nvSpPr>
          <p:spPr>
            <a:xfrm>
              <a:off x="-76200" y="2348880"/>
              <a:ext cx="1440160"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r"/>
              <a:r>
                <a:rPr lang="en-US" altLang="ko-KR" sz="1350" b="1" dirty="0">
                  <a:solidFill>
                    <a:schemeClr val="tx1"/>
                  </a:solidFill>
                </a:rPr>
                <a:t>Memberships, M</a:t>
              </a:r>
              <a:endParaRPr lang="ko-KR" altLang="en-US" sz="1350" b="1" dirty="0">
                <a:solidFill>
                  <a:schemeClr val="tx1"/>
                </a:solidFill>
              </a:endParaRPr>
            </a:p>
          </p:txBody>
        </p:sp>
      </p:grpSp>
      <mc:AlternateContent xmlns:mc="http://schemas.openxmlformats.org/markup-compatibility/2006" xmlns:a14="http://schemas.microsoft.com/office/drawing/2010/main">
        <mc:Choice Requires="a14">
          <p:sp>
            <p:nvSpPr>
              <p:cNvPr id="5" name="TextBox 4"/>
              <p:cNvSpPr txBox="1"/>
              <p:nvPr/>
            </p:nvSpPr>
            <p:spPr>
              <a:xfrm>
                <a:off x="2187648" y="4514850"/>
                <a:ext cx="3470245" cy="323165"/>
              </a:xfrm>
              <a:prstGeom prst="rect">
                <a:avLst/>
              </a:prstGeom>
              <a:noFill/>
            </p:spPr>
            <p:txBody>
              <a:bodyPr wrap="none" rtlCol="0">
                <a:spAutoFit/>
              </a:bodyPr>
              <a:lstStyle/>
              <a:p>
                <a:r>
                  <a:rPr lang="en-US" sz="1500" dirty="0"/>
                  <a:t>If </a:t>
                </a:r>
                <a14:m>
                  <m:oMath xmlns:m="http://schemas.openxmlformats.org/officeDocument/2006/math">
                    <m:r>
                      <a:rPr lang="en-US" sz="1500" b="1" i="1" dirty="0">
                        <a:latin typeface="Cambria Math"/>
                      </a:rPr>
                      <m:t>𝒖</m:t>
                    </m:r>
                    <m:r>
                      <a:rPr lang="en-US" sz="1500" b="1" i="1" dirty="0">
                        <a:latin typeface="Cambria Math"/>
                      </a:rPr>
                      <m:t>,</m:t>
                    </m:r>
                    <m:r>
                      <a:rPr lang="en-US" sz="1500" b="1" i="1" dirty="0">
                        <a:latin typeface="Cambria Math"/>
                      </a:rPr>
                      <m:t>𝒗</m:t>
                    </m:r>
                  </m:oMath>
                </a14:m>
                <a:r>
                  <a:rPr lang="en-US" sz="1500" dirty="0"/>
                  <a:t> share no communities: </a:t>
                </a:r>
                <a14:m>
                  <m:oMath xmlns:m="http://schemas.openxmlformats.org/officeDocument/2006/math">
                    <m:r>
                      <a:rPr lang="en-US" sz="1500" b="1" i="1">
                        <a:latin typeface="Cambria Math"/>
                      </a:rPr>
                      <m:t>𝑷</m:t>
                    </m:r>
                    <m:d>
                      <m:dPr>
                        <m:ctrlPr>
                          <a:rPr lang="en-US" sz="1500" b="1" i="1">
                            <a:latin typeface="Cambria Math" panose="02040503050406030204" pitchFamily="18" charset="0"/>
                          </a:rPr>
                        </m:ctrlPr>
                      </m:dPr>
                      <m:e>
                        <m:r>
                          <a:rPr lang="en-US" sz="1500" b="1" i="1">
                            <a:latin typeface="Cambria Math"/>
                          </a:rPr>
                          <m:t>𝒖</m:t>
                        </m:r>
                        <m:r>
                          <a:rPr lang="en-US" sz="1500" b="1" i="1">
                            <a:latin typeface="Cambria Math"/>
                          </a:rPr>
                          <m:t>,</m:t>
                        </m:r>
                        <m:r>
                          <a:rPr lang="en-US" sz="1500" b="1" i="1">
                            <a:latin typeface="Cambria Math"/>
                          </a:rPr>
                          <m:t>𝒗</m:t>
                        </m:r>
                      </m:e>
                    </m:d>
                    <m:r>
                      <a:rPr lang="en-US" sz="1500" b="1" i="1">
                        <a:latin typeface="Cambria Math"/>
                      </a:rPr>
                      <m:t>=</m:t>
                    </m:r>
                    <m:r>
                      <a:rPr lang="en-US" sz="1500" b="1" i="1">
                        <a:latin typeface="Cambria Math"/>
                      </a:rPr>
                      <m:t>𝜺</m:t>
                    </m:r>
                  </m:oMath>
                </a14:m>
                <a:endParaRPr lang="en-US" sz="15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2187648" y="4514850"/>
                <a:ext cx="3470245" cy="323165"/>
              </a:xfrm>
              <a:prstGeom prst="rect">
                <a:avLst/>
              </a:prstGeom>
              <a:blipFill>
                <a:blip r:embed="rId6"/>
                <a:stretch>
                  <a:fillRect l="-730" t="-3704" b="-18519"/>
                </a:stretch>
              </a:blipFill>
            </p:spPr>
            <p:txBody>
              <a:bodyPr/>
              <a:lstStyle/>
              <a:p>
                <a:r>
                  <a:rPr lang="zh-CN" altLang="en-US">
                    <a:noFill/>
                  </a:rPr>
                  <a:t> </a:t>
                </a:r>
              </a:p>
            </p:txBody>
          </p:sp>
        </mc:Fallback>
      </mc:AlternateContent>
      <p:pic>
        <p:nvPicPr>
          <p:cNvPr id="9257"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9099" y="1202521"/>
            <a:ext cx="223838"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58" name="Picture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8715" y="1202521"/>
            <a:ext cx="223838"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43050" y="4800601"/>
            <a:ext cx="6593472" cy="276999"/>
          </a:xfrm>
          <a:prstGeom prst="rect">
            <a:avLst/>
          </a:prstGeom>
        </p:spPr>
        <p:txBody>
          <a:bodyPr wrap="none">
            <a:spAutoFit/>
          </a:bodyPr>
          <a:lstStyle/>
          <a:p>
            <a:pPr lvl="1"/>
            <a:r>
              <a:rPr lang="en-US" sz="1200" dirty="0">
                <a:solidFill>
                  <a:srgbClr val="008000"/>
                </a:solidFill>
                <a:latin typeface="Arial" pitchFamily="34" charset="0"/>
                <a:cs typeface="Arial" pitchFamily="34" charset="0"/>
              </a:rPr>
              <a:t>Think of this as an “OR” function: If at least 1 community says “YES” we create an edge</a:t>
            </a:r>
          </a:p>
        </p:txBody>
      </p:sp>
      <mc:AlternateContent xmlns:mc="http://schemas.openxmlformats.org/markup-compatibility/2006" xmlns:a14="http://schemas.microsoft.com/office/drawing/2010/main">
        <mc:Choice Requires="a14">
          <p:sp>
            <p:nvSpPr>
              <p:cNvPr id="7" name="TextBox 6"/>
              <p:cNvSpPr txBox="1"/>
              <p:nvPr/>
            </p:nvSpPr>
            <p:spPr>
              <a:xfrm>
                <a:off x="5961270" y="4304869"/>
                <a:ext cx="1968809" cy="461665"/>
              </a:xfrm>
              <a:prstGeom prst="rect">
                <a:avLst/>
              </a:prstGeom>
              <a:noFill/>
            </p:spPr>
            <p:txBody>
              <a:bodyPr wrap="none" rtlCol="0">
                <a:spAutoFit/>
              </a:bodyPr>
              <a:lstStyle/>
              <a:p>
                <a14:m>
                  <m:oMath xmlns:m="http://schemas.openxmlformats.org/officeDocument/2006/math">
                    <m:sSub>
                      <m:sSubPr>
                        <m:ctrlPr>
                          <a:rPr lang="en-US" sz="1200" b="1" i="1" dirty="0">
                            <a:solidFill>
                              <a:srgbClr val="008000"/>
                            </a:solidFill>
                            <a:latin typeface="Cambria Math" panose="02040503050406030204" pitchFamily="18" charset="0"/>
                            <a:cs typeface="Arial" pitchFamily="34" charset="0"/>
                          </a:rPr>
                        </m:ctrlPr>
                      </m:sSubPr>
                      <m:e>
                        <m:r>
                          <a:rPr lang="en-US" sz="1200" b="1" i="1" dirty="0">
                            <a:solidFill>
                              <a:srgbClr val="008000"/>
                            </a:solidFill>
                            <a:latin typeface="Cambria Math"/>
                            <a:cs typeface="Arial" pitchFamily="34" charset="0"/>
                          </a:rPr>
                          <m:t>𝑴</m:t>
                        </m:r>
                      </m:e>
                      <m:sub>
                        <m:r>
                          <a:rPr lang="en-US" sz="1200" b="1" i="1" dirty="0">
                            <a:solidFill>
                              <a:srgbClr val="008000"/>
                            </a:solidFill>
                            <a:latin typeface="Cambria Math"/>
                            <a:cs typeface="Arial" pitchFamily="34" charset="0"/>
                          </a:rPr>
                          <m:t>𝒖</m:t>
                        </m:r>
                      </m:sub>
                    </m:sSub>
                  </m:oMath>
                </a14:m>
                <a:r>
                  <a:rPr lang="en-US" sz="1200" dirty="0">
                    <a:solidFill>
                      <a:srgbClr val="008000"/>
                    </a:solidFill>
                    <a:latin typeface="Arial" pitchFamily="34" charset="0"/>
                    <a:cs typeface="Arial" pitchFamily="34" charset="0"/>
                  </a:rPr>
                  <a:t> … set of communities </a:t>
                </a:r>
                <a:br>
                  <a:rPr lang="en-US" sz="1200" dirty="0">
                    <a:solidFill>
                      <a:srgbClr val="008000"/>
                    </a:solidFill>
                    <a:latin typeface="Arial" pitchFamily="34" charset="0"/>
                    <a:cs typeface="Arial" pitchFamily="34" charset="0"/>
                  </a:rPr>
                </a:br>
                <a:r>
                  <a:rPr lang="en-US" sz="1200" dirty="0">
                    <a:solidFill>
                      <a:srgbClr val="008000"/>
                    </a:solidFill>
                    <a:latin typeface="Arial" pitchFamily="34" charset="0"/>
                    <a:cs typeface="Arial" pitchFamily="34" charset="0"/>
                  </a:rPr>
                  <a:t>node </a:t>
                </a:r>
                <a14:m>
                  <m:oMath xmlns:m="http://schemas.openxmlformats.org/officeDocument/2006/math">
                    <m:r>
                      <a:rPr lang="en-US" sz="1200" b="1" i="1" dirty="0">
                        <a:solidFill>
                          <a:srgbClr val="008000"/>
                        </a:solidFill>
                        <a:latin typeface="Cambria Math"/>
                        <a:cs typeface="Arial" pitchFamily="34" charset="0"/>
                      </a:rPr>
                      <m:t>𝒖</m:t>
                    </m:r>
                  </m:oMath>
                </a14:m>
                <a:r>
                  <a:rPr lang="en-US" sz="1200" dirty="0">
                    <a:solidFill>
                      <a:srgbClr val="008000"/>
                    </a:solidFill>
                    <a:latin typeface="Arial" pitchFamily="34" charset="0"/>
                    <a:cs typeface="Arial" pitchFamily="34" charset="0"/>
                  </a:rPr>
                  <a:t> belongs to</a:t>
                </a:r>
              </a:p>
            </p:txBody>
          </p:sp>
        </mc:Choice>
        <mc:Fallback xmlns="">
          <p:sp>
            <p:nvSpPr>
              <p:cNvPr id="7" name="TextBox 6"/>
              <p:cNvSpPr txBox="1">
                <a:spLocks noRot="1" noChangeAspect="1" noMove="1" noResize="1" noEditPoints="1" noAdjustHandles="1" noChangeArrowheads="1" noChangeShapeType="1" noTextEdit="1"/>
              </p:cNvSpPr>
              <p:nvPr/>
            </p:nvSpPr>
            <p:spPr>
              <a:xfrm>
                <a:off x="5961270" y="4304869"/>
                <a:ext cx="1968809" cy="461665"/>
              </a:xfrm>
              <a:prstGeom prst="rect">
                <a:avLst/>
              </a:prstGeom>
              <a:blipFill>
                <a:blip r:embed="rId9"/>
                <a:stretch>
                  <a:fillRect b="-7895"/>
                </a:stretch>
              </a:blipFill>
            </p:spPr>
            <p:txBody>
              <a:bodyPr/>
              <a:lstStyle/>
              <a:p>
                <a:r>
                  <a:rPr lang="zh-CN" altLang="en-US">
                    <a:noFill/>
                  </a:rPr>
                  <a:t> </a:t>
                </a:r>
              </a:p>
            </p:txBody>
          </p:sp>
        </mc:Fallback>
      </mc:AlternateContent>
      <p:cxnSp>
        <p:nvCxnSpPr>
          <p:cNvPr id="210" name="直线连接符 209">
            <a:extLst>
              <a:ext uri="{FF2B5EF4-FFF2-40B4-BE49-F238E27FC236}">
                <a16:creationId xmlns:a16="http://schemas.microsoft.com/office/drawing/2014/main" id="{30867486-A039-654A-A40C-631DD7494C1D}"/>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11" name="矩形 210">
            <a:extLst>
              <a:ext uri="{FF2B5EF4-FFF2-40B4-BE49-F238E27FC236}">
                <a16:creationId xmlns:a16="http://schemas.microsoft.com/office/drawing/2014/main" id="{F98B7576-FDAD-004D-88CC-6BF48C84DBA6}"/>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37131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P spid="138" grpId="0" animBg="1"/>
      <p:bldP spid="139" grpId="0" animBg="1"/>
      <p:bldP spid="143" grpId="0" animBg="1"/>
      <p:bldP spid="144" grpId="0" animBg="1"/>
      <p:bldP spid="145" grpId="0" animBg="1"/>
      <p:bldP spid="146"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3" grpId="0" animBg="1"/>
      <p:bldP spid="164" grpId="0" animBg="1"/>
      <p:bldP spid="165"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26" y="2686050"/>
            <a:ext cx="3648075"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09576" y="102393"/>
            <a:ext cx="7886700" cy="520854"/>
          </a:xfrm>
        </p:spPr>
        <p:txBody>
          <a:bodyPr vert="horz" lIns="91440" tIns="45720" rIns="91440" bIns="45720" rtlCol="0" anchor="b">
            <a:normAutofit/>
          </a:bodyPr>
          <a:lstStyle/>
          <a:p>
            <a:r>
              <a:rPr lang="en-US" sz="2400" dirty="0">
                <a:ea typeface="宋体" charset="-122"/>
              </a:rPr>
              <a:t>Recap: AGM networks</a:t>
            </a:r>
          </a:p>
        </p:txBody>
      </p:sp>
      <p:sp>
        <p:nvSpPr>
          <p:cNvPr id="3" name="Slide Number Placeholder 2"/>
          <p:cNvSpPr>
            <a:spLocks noGrp="1"/>
          </p:cNvSpPr>
          <p:nvPr>
            <p:ph type="sldNum" sz="quarter" idx="12"/>
          </p:nvPr>
        </p:nvSpPr>
        <p:spPr/>
        <p:txBody>
          <a:bodyPr/>
          <a:lstStyle/>
          <a:p>
            <a:fld id="{19B12225-5612-419B-A8D5-4B8EEE4C217E}" type="slidenum">
              <a:rPr lang="en-US" smtClean="0"/>
              <a:pPr/>
              <a:t>43</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468" y="1073962"/>
            <a:ext cx="3872206" cy="1621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Bent-Up Arrow 3"/>
          <p:cNvSpPr/>
          <p:nvPr/>
        </p:nvSpPr>
        <p:spPr>
          <a:xfrm rot="5400000">
            <a:off x="2784170" y="3171737"/>
            <a:ext cx="1325433" cy="1371599"/>
          </a:xfrm>
          <a:prstGeom prst="bentUpArrow">
            <a:avLst>
              <a:gd name="adj1" fmla="val 23673"/>
              <a:gd name="adj2" fmla="val 25000"/>
              <a:gd name="adj3" fmla="val 25000"/>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TextBox 5"/>
          <p:cNvSpPr txBox="1"/>
          <p:nvPr/>
        </p:nvSpPr>
        <p:spPr>
          <a:xfrm>
            <a:off x="2076956" y="2680470"/>
            <a:ext cx="1337226" cy="553998"/>
          </a:xfrm>
          <a:prstGeom prst="rect">
            <a:avLst/>
          </a:prstGeom>
          <a:noFill/>
        </p:spPr>
        <p:txBody>
          <a:bodyPr wrap="none" rtlCol="0">
            <a:spAutoFit/>
          </a:bodyPr>
          <a:lstStyle/>
          <a:p>
            <a:r>
              <a:rPr lang="en-US" sz="3000" b="1" dirty="0">
                <a:latin typeface="Aharoni" pitchFamily="2" charset="-79"/>
                <a:cs typeface="Aharoni" pitchFamily="2" charset="-79"/>
              </a:rPr>
              <a:t>Model</a:t>
            </a:r>
          </a:p>
        </p:txBody>
      </p:sp>
      <p:sp>
        <p:nvSpPr>
          <p:cNvPr id="9" name="TextBox 8"/>
          <p:cNvSpPr txBox="1"/>
          <p:nvPr/>
        </p:nvSpPr>
        <p:spPr>
          <a:xfrm>
            <a:off x="2341324" y="4465625"/>
            <a:ext cx="1822935" cy="553998"/>
          </a:xfrm>
          <a:prstGeom prst="rect">
            <a:avLst/>
          </a:prstGeom>
          <a:noFill/>
        </p:spPr>
        <p:txBody>
          <a:bodyPr wrap="none" rtlCol="0">
            <a:spAutoFit/>
          </a:bodyPr>
          <a:lstStyle/>
          <a:p>
            <a:r>
              <a:rPr lang="en-US" sz="3000" b="1" dirty="0">
                <a:latin typeface="Aharoni" pitchFamily="2" charset="-79"/>
                <a:cs typeface="Aharoni" pitchFamily="2" charset="-79"/>
              </a:rPr>
              <a:t>Network</a:t>
            </a:r>
          </a:p>
        </p:txBody>
      </p:sp>
      <p:cxnSp>
        <p:nvCxnSpPr>
          <p:cNvPr id="10" name="直线连接符 9">
            <a:extLst>
              <a:ext uri="{FF2B5EF4-FFF2-40B4-BE49-F238E27FC236}">
                <a16:creationId xmlns:a16="http://schemas.microsoft.com/office/drawing/2014/main" id="{AC637DFB-EB5B-6749-9582-4F2BEBE84241}"/>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0CEAB7E2-7D46-3241-83AE-B4AC0EBAD959}"/>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2271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695" y="214431"/>
            <a:ext cx="6515100" cy="469107"/>
          </a:xfrm>
        </p:spPr>
        <p:txBody>
          <a:bodyPr vert="horz" lIns="91440" tIns="45720" rIns="91440" bIns="45720" rtlCol="0" anchor="b">
            <a:normAutofit/>
          </a:bodyPr>
          <a:lstStyle/>
          <a:p>
            <a:r>
              <a:rPr lang="en-US" sz="2400" dirty="0">
                <a:ea typeface="宋体" charset="-122"/>
              </a:rPr>
              <a:t>AGM: Flexibility</a:t>
            </a:r>
          </a:p>
        </p:txBody>
      </p:sp>
      <p:sp>
        <p:nvSpPr>
          <p:cNvPr id="7" name="Content Placeholder 6"/>
          <p:cNvSpPr>
            <a:spLocks noGrp="1"/>
          </p:cNvSpPr>
          <p:nvPr>
            <p:ph idx="1"/>
          </p:nvPr>
        </p:nvSpPr>
        <p:spPr>
          <a:xfrm>
            <a:off x="947608" y="1226141"/>
            <a:ext cx="3710231" cy="3943351"/>
          </a:xfrm>
        </p:spPr>
        <p:txBody>
          <a:bodyPr/>
          <a:lstStyle/>
          <a:p>
            <a:r>
              <a:rPr lang="en-US" b="1" dirty="0">
                <a:solidFill>
                  <a:srgbClr val="0000FF"/>
                </a:solidFill>
              </a:rPr>
              <a:t>AGM can express a variety of community structures:</a:t>
            </a:r>
            <a:r>
              <a:rPr lang="en-US" dirty="0">
                <a:solidFill>
                  <a:srgbClr val="0000FF"/>
                </a:solidFill>
              </a:rPr>
              <a:t> </a:t>
            </a:r>
            <a:br>
              <a:rPr lang="en-US" dirty="0"/>
            </a:br>
            <a:r>
              <a:rPr lang="en-US" dirty="0"/>
              <a:t>Non-overlapping, Overlapping, Nested</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44</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6357" y="1078707"/>
            <a:ext cx="2807494" cy="172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197817"/>
            <a:ext cx="2829039" cy="1888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357" y="2959410"/>
            <a:ext cx="2807494" cy="2169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线连接符 7">
            <a:extLst>
              <a:ext uri="{FF2B5EF4-FFF2-40B4-BE49-F238E27FC236}">
                <a16:creationId xmlns:a16="http://schemas.microsoft.com/office/drawing/2014/main" id="{49D51F7A-9448-4A48-A711-98B7A814FE78}"/>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F71E790E-DEF8-A94A-9581-F558CEF90F40}"/>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109111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87137" y="1392490"/>
            <a:ext cx="6858000" cy="1790700"/>
          </a:xfrm>
        </p:spPr>
        <p:txBody>
          <a:bodyPr/>
          <a:lstStyle/>
          <a:p>
            <a:r>
              <a:rPr lang="en-US" dirty="0"/>
              <a:t>How do we detect communities with AGM?</a:t>
            </a:r>
          </a:p>
        </p:txBody>
      </p:sp>
    </p:spTree>
    <p:extLst>
      <p:ext uri="{BB962C8B-B14F-4D97-AF65-F5344CB8AC3E}">
        <p14:creationId xmlns:p14="http://schemas.microsoft.com/office/powerpoint/2010/main" val="1250751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863" y="128212"/>
            <a:ext cx="7886700" cy="532405"/>
          </a:xfrm>
        </p:spPr>
        <p:txBody>
          <a:bodyPr vert="horz" lIns="91440" tIns="45720" rIns="91440" bIns="45720" rtlCol="0" anchor="b">
            <a:normAutofit/>
          </a:bodyPr>
          <a:lstStyle/>
          <a:p>
            <a:r>
              <a:rPr lang="en-US" sz="2400" dirty="0">
                <a:ea typeface="宋体" charset="-122"/>
              </a:rPr>
              <a:t>Detecting Communities</a:t>
            </a:r>
          </a:p>
        </p:txBody>
      </p:sp>
      <p:sp>
        <p:nvSpPr>
          <p:cNvPr id="4" name="Content Placeholder 3"/>
          <p:cNvSpPr>
            <a:spLocks noGrp="1"/>
          </p:cNvSpPr>
          <p:nvPr>
            <p:ph idx="1"/>
          </p:nvPr>
        </p:nvSpPr>
        <p:spPr>
          <a:xfrm>
            <a:off x="1161168" y="1093599"/>
            <a:ext cx="6172200" cy="1008263"/>
          </a:xfrm>
        </p:spPr>
        <p:txBody>
          <a:bodyPr/>
          <a:lstStyle/>
          <a:p>
            <a:r>
              <a:rPr lang="en-US" b="1" dirty="0">
                <a:solidFill>
                  <a:srgbClr val="0000FF"/>
                </a:solidFill>
              </a:rPr>
              <a:t>Detecting communities with AGM:</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46</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65513"/>
            <a:ext cx="2103834"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Arrow 6"/>
          <p:cNvSpPr/>
          <p:nvPr/>
        </p:nvSpPr>
        <p:spPr>
          <a:xfrm>
            <a:off x="4000500" y="2145870"/>
            <a:ext cx="1028700" cy="576893"/>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 name="Group 7"/>
          <p:cNvGrpSpPr/>
          <p:nvPr/>
        </p:nvGrpSpPr>
        <p:grpSpPr>
          <a:xfrm>
            <a:off x="5451634" y="1979812"/>
            <a:ext cx="2092166" cy="1021523"/>
            <a:chOff x="6545499" y="2819400"/>
            <a:chExt cx="1719507" cy="807482"/>
          </a:xfrm>
        </p:grpSpPr>
        <p:cxnSp>
          <p:nvCxnSpPr>
            <p:cNvPr id="9" name="Straight Connector 8"/>
            <p:cNvCxnSpPr>
              <a:stCxn id="26" idx="0"/>
              <a:endCxn id="25"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6545499" y="2819400"/>
              <a:ext cx="1719507" cy="807482"/>
              <a:chOff x="1910443" y="2875082"/>
              <a:chExt cx="2477293" cy="1237846"/>
            </a:xfrm>
          </p:grpSpPr>
          <p:cxnSp>
            <p:nvCxnSpPr>
              <p:cNvPr id="11" name="Straight Connector 10"/>
              <p:cNvCxnSpPr>
                <a:stCxn id="20" idx="5"/>
                <a:endCxn id="19"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C</a:t>
                </a:r>
              </a:p>
            </p:txBody>
          </p:sp>
          <p:sp>
            <p:nvSpPr>
              <p:cNvPr id="20" name="Oval 19"/>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A</a:t>
                </a:r>
              </a:p>
            </p:txBody>
          </p:sp>
          <p:sp>
            <p:nvSpPr>
              <p:cNvPr id="21" name="Oval 20"/>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B</a:t>
                </a:r>
              </a:p>
            </p:txBody>
          </p:sp>
          <p:sp>
            <p:nvSpPr>
              <p:cNvPr id="22" name="Oval 21"/>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D</a:t>
                </a:r>
              </a:p>
            </p:txBody>
          </p:sp>
          <p:sp>
            <p:nvSpPr>
              <p:cNvPr id="23" name="Oval 22"/>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E</a:t>
                </a:r>
              </a:p>
            </p:txBody>
          </p:sp>
          <p:sp>
            <p:nvSpPr>
              <p:cNvPr id="24" name="Oval 23"/>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H</a:t>
                </a:r>
              </a:p>
            </p:txBody>
          </p:sp>
          <p:sp>
            <p:nvSpPr>
              <p:cNvPr id="25" name="Oval 24"/>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F</a:t>
                </a:r>
              </a:p>
            </p:txBody>
          </p:sp>
          <p:sp>
            <p:nvSpPr>
              <p:cNvPr id="26" name="Oval 25"/>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b="1" dirty="0">
                    <a:solidFill>
                      <a:srgbClr val="FF0000"/>
                    </a:solidFill>
                  </a:rPr>
                  <a:t>G</a:t>
                </a:r>
              </a:p>
            </p:txBody>
          </p:sp>
        </p:grpSp>
      </p:grpSp>
      <mc:AlternateContent xmlns:mc="http://schemas.openxmlformats.org/markup-compatibility/2006" xmlns:a14="http://schemas.microsoft.com/office/drawing/2010/main">
        <mc:Choice Requires="a14">
          <p:sp>
            <p:nvSpPr>
              <p:cNvPr id="27" name="TextBox 26"/>
              <p:cNvSpPr txBox="1"/>
              <p:nvPr/>
            </p:nvSpPr>
            <p:spPr>
              <a:xfrm>
                <a:off x="1392828" y="3277698"/>
                <a:ext cx="6313716" cy="553998"/>
              </a:xfrm>
              <a:prstGeom prst="rect">
                <a:avLst/>
              </a:prstGeom>
              <a:solidFill>
                <a:schemeClr val="bg1"/>
              </a:solidFill>
            </p:spPr>
            <p:txBody>
              <a:bodyPr wrap="none" rtlCol="0">
                <a:spAutoFit/>
              </a:bodyPr>
              <a:lstStyle/>
              <a:p>
                <a:pPr algn="ctr"/>
                <a:r>
                  <a:rPr lang="en-US" sz="3000" b="1" dirty="0">
                    <a:solidFill>
                      <a:srgbClr val="8000FF"/>
                    </a:solidFill>
                    <a:latin typeface="Calibri" pitchFamily="34" charset="0"/>
                    <a:cs typeface="Calibri" pitchFamily="34" charset="0"/>
                  </a:rPr>
                  <a:t>Given a Graph </a:t>
                </a:r>
                <a14:m>
                  <m:oMath xmlns:m="http://schemas.openxmlformats.org/officeDocument/2006/math">
                    <m:r>
                      <a:rPr lang="en-US" sz="3000" b="1" i="1" dirty="0">
                        <a:solidFill>
                          <a:srgbClr val="8000FF"/>
                        </a:solidFill>
                        <a:latin typeface="Cambria Math"/>
                        <a:cs typeface="Calibri" pitchFamily="34" charset="0"/>
                      </a:rPr>
                      <m:t>𝑮</m:t>
                    </m:r>
                    <m:r>
                      <a:rPr lang="en-US" sz="3000" b="1" i="1" dirty="0">
                        <a:solidFill>
                          <a:srgbClr val="8000FF"/>
                        </a:solidFill>
                        <a:latin typeface="Cambria Math"/>
                        <a:cs typeface="Calibri" pitchFamily="34" charset="0"/>
                      </a:rPr>
                      <m:t>(</m:t>
                    </m:r>
                    <m:r>
                      <a:rPr lang="en-US" sz="3000" b="1" i="1" dirty="0">
                        <a:solidFill>
                          <a:srgbClr val="8000FF"/>
                        </a:solidFill>
                        <a:latin typeface="Cambria Math"/>
                        <a:cs typeface="Calibri" pitchFamily="34" charset="0"/>
                      </a:rPr>
                      <m:t>𝑽</m:t>
                    </m:r>
                    <m:r>
                      <a:rPr lang="en-US" sz="3000" b="1" i="1" dirty="0">
                        <a:solidFill>
                          <a:srgbClr val="8000FF"/>
                        </a:solidFill>
                        <a:latin typeface="Cambria Math"/>
                        <a:cs typeface="Calibri" pitchFamily="34" charset="0"/>
                      </a:rPr>
                      <m:t>,</m:t>
                    </m:r>
                    <m:r>
                      <a:rPr lang="en-US" sz="3000" b="1" i="1" dirty="0">
                        <a:solidFill>
                          <a:srgbClr val="8000FF"/>
                        </a:solidFill>
                        <a:latin typeface="Cambria Math"/>
                        <a:cs typeface="Calibri" pitchFamily="34" charset="0"/>
                      </a:rPr>
                      <m:t>𝑬</m:t>
                    </m:r>
                    <m:r>
                      <a:rPr lang="en-US" sz="3000" b="1" i="1" dirty="0">
                        <a:solidFill>
                          <a:srgbClr val="8000FF"/>
                        </a:solidFill>
                        <a:latin typeface="Cambria Math"/>
                        <a:cs typeface="Calibri" pitchFamily="34" charset="0"/>
                      </a:rPr>
                      <m:t>)</m:t>
                    </m:r>
                  </m:oMath>
                </a14:m>
                <a:r>
                  <a:rPr lang="en-US" sz="3000" b="1" dirty="0">
                    <a:solidFill>
                      <a:srgbClr val="8000FF"/>
                    </a:solidFill>
                    <a:latin typeface="Calibri" pitchFamily="34" charset="0"/>
                    <a:cs typeface="Calibri" pitchFamily="34" charset="0"/>
                  </a:rPr>
                  <a:t>, find the Model</a:t>
                </a:r>
                <a:endParaRPr lang="en-US" sz="1500" dirty="0">
                  <a:solidFill>
                    <a:srgbClr val="8000FF"/>
                  </a:solidFill>
                  <a:latin typeface="Calibri" pitchFamily="34" charset="0"/>
                  <a:cs typeface="Calibri"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392828" y="3277698"/>
                <a:ext cx="6313716" cy="553998"/>
              </a:xfrm>
              <a:prstGeom prst="rect">
                <a:avLst/>
              </a:prstGeom>
              <a:blipFill>
                <a:blip r:embed="rId3"/>
                <a:stretch>
                  <a:fillRect l="-1807" t="-13636" r="-1807" b="-31818"/>
                </a:stretch>
              </a:blipFill>
            </p:spPr>
            <p:txBody>
              <a:bodyPr/>
              <a:lstStyle/>
              <a:p>
                <a:r>
                  <a:rPr lang="zh-CN" altLang="en-US">
                    <a:noFill/>
                  </a:rPr>
                  <a:t> </a:t>
                </a:r>
              </a:p>
            </p:txBody>
          </p:sp>
        </mc:Fallback>
      </mc:AlternateContent>
      <p:sp>
        <p:nvSpPr>
          <p:cNvPr id="28" name="Right Arrow 27"/>
          <p:cNvSpPr/>
          <p:nvPr/>
        </p:nvSpPr>
        <p:spPr>
          <a:xfrm rot="10800000">
            <a:off x="4000500" y="2151263"/>
            <a:ext cx="1028700" cy="576893"/>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TextBox 28"/>
          <p:cNvSpPr txBox="1"/>
          <p:nvPr/>
        </p:nvSpPr>
        <p:spPr>
          <a:xfrm>
            <a:off x="4247268" y="3905413"/>
            <a:ext cx="3922295" cy="1061829"/>
          </a:xfrm>
          <a:prstGeom prst="rect">
            <a:avLst/>
          </a:prstGeom>
          <a:noFill/>
        </p:spPr>
        <p:txBody>
          <a:bodyPr wrap="square" rtlCol="0">
            <a:spAutoFit/>
          </a:bodyPr>
          <a:lstStyle/>
          <a:p>
            <a:pPr marL="257175" indent="-257175">
              <a:buAutoNum type="arabicParenR"/>
            </a:pPr>
            <a:r>
              <a:rPr lang="en-US" sz="2100" b="1" dirty="0">
                <a:latin typeface="Calibri" pitchFamily="34" charset="0"/>
                <a:cs typeface="Calibri" pitchFamily="34" charset="0"/>
              </a:rPr>
              <a:t> </a:t>
            </a:r>
            <a:r>
              <a:rPr lang="en-US" sz="2100" dirty="0">
                <a:latin typeface="Calibri" pitchFamily="34" charset="0"/>
                <a:cs typeface="Calibri" pitchFamily="34" charset="0"/>
              </a:rPr>
              <a:t>Affiliation graph </a:t>
            </a:r>
            <a:r>
              <a:rPr lang="en-US" sz="2100" b="1" i="1" dirty="0">
                <a:latin typeface="Calibri" pitchFamily="34" charset="0"/>
                <a:cs typeface="Calibri" pitchFamily="34" charset="0"/>
              </a:rPr>
              <a:t>M</a:t>
            </a:r>
          </a:p>
          <a:p>
            <a:pPr marL="257175" indent="-257175">
              <a:buAutoNum type="arabicParenR"/>
            </a:pPr>
            <a:r>
              <a:rPr lang="en-US" sz="2100" b="1" dirty="0">
                <a:latin typeface="Calibri" pitchFamily="34" charset="0"/>
                <a:cs typeface="Calibri" pitchFamily="34" charset="0"/>
              </a:rPr>
              <a:t> </a:t>
            </a:r>
            <a:r>
              <a:rPr lang="en-US" sz="2100" dirty="0">
                <a:latin typeface="Calibri" pitchFamily="34" charset="0"/>
                <a:cs typeface="Calibri" pitchFamily="34" charset="0"/>
              </a:rPr>
              <a:t>Number of communities </a:t>
            </a:r>
            <a:r>
              <a:rPr lang="en-US" sz="2100" b="1" dirty="0">
                <a:latin typeface="Calibri" pitchFamily="34" charset="0"/>
                <a:cs typeface="Calibri" pitchFamily="34" charset="0"/>
              </a:rPr>
              <a:t>C</a:t>
            </a:r>
          </a:p>
          <a:p>
            <a:pPr marL="257175" indent="-257175">
              <a:buAutoNum type="arabicParenR"/>
            </a:pPr>
            <a:r>
              <a:rPr lang="en-US" sz="2100" b="1" dirty="0">
                <a:latin typeface="Calibri" pitchFamily="34" charset="0"/>
                <a:cs typeface="Calibri" pitchFamily="34" charset="0"/>
              </a:rPr>
              <a:t> </a:t>
            </a:r>
            <a:r>
              <a:rPr lang="en-US" sz="2100" dirty="0">
                <a:latin typeface="Calibri" pitchFamily="34" charset="0"/>
                <a:cs typeface="Calibri" pitchFamily="34" charset="0"/>
              </a:rPr>
              <a:t>Parameters </a:t>
            </a:r>
            <a:r>
              <a:rPr lang="en-US" sz="2100" b="1" i="1" dirty="0">
                <a:latin typeface="Calibri" pitchFamily="34" charset="0"/>
                <a:cs typeface="Calibri" pitchFamily="34" charset="0"/>
              </a:rPr>
              <a:t>p</a:t>
            </a:r>
            <a:r>
              <a:rPr lang="en-US" sz="2100" b="1" i="1" baseline="-25000" dirty="0">
                <a:latin typeface="Calibri" pitchFamily="34" charset="0"/>
                <a:cs typeface="Calibri" pitchFamily="34" charset="0"/>
              </a:rPr>
              <a:t>c</a:t>
            </a:r>
          </a:p>
        </p:txBody>
      </p:sp>
      <p:cxnSp>
        <p:nvCxnSpPr>
          <p:cNvPr id="30" name="直线连接符 29">
            <a:extLst>
              <a:ext uri="{FF2B5EF4-FFF2-40B4-BE49-F238E27FC236}">
                <a16:creationId xmlns:a16="http://schemas.microsoft.com/office/drawing/2014/main" id="{44791471-4314-A04A-B301-F77053E67B88}"/>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9EB8C138-67BF-7346-8B74-CF01DDDC6BB0}"/>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15118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par>
                          <p:cTn id="8" fill="hold">
                            <p:stCondLst>
                              <p:cond delay="1300"/>
                            </p:stCondLst>
                            <p:childTnLst>
                              <p:par>
                                <p:cTn id="9" presetID="21" presetClass="entr" presetSubtype="1"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heel(1)">
                                      <p:cBhvr>
                                        <p:cTn id="11" dur="1300"/>
                                        <p:tgtEl>
                                          <p:spTgt spid="28"/>
                                        </p:tgtEl>
                                      </p:cBhvr>
                                    </p:animEffect>
                                  </p:childTnLst>
                                </p:cTn>
                              </p:par>
                              <p:par>
                                <p:cTn id="12" presetID="1" presetClass="entr" presetSubtype="0" fill="hold"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67" y="227033"/>
            <a:ext cx="7886700" cy="454067"/>
          </a:xfrm>
        </p:spPr>
        <p:txBody>
          <a:bodyPr>
            <a:normAutofit/>
          </a:bodyPr>
          <a:lstStyle/>
          <a:p>
            <a:r>
              <a:rPr lang="en-US" sz="2400" dirty="0">
                <a:ea typeface="宋体" charset="-122"/>
              </a:rPr>
              <a:t>Maximum Likelihood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4005" y="1270448"/>
                <a:ext cx="7444539" cy="3034965"/>
              </a:xfrm>
            </p:spPr>
            <p:txBody>
              <a:bodyPr>
                <a:noAutofit/>
              </a:bodyPr>
              <a:lstStyle/>
              <a:p>
                <a:r>
                  <a:rPr lang="en-US" sz="2000" b="1" dirty="0">
                    <a:solidFill>
                      <a:srgbClr val="FF0066"/>
                    </a:solidFill>
                  </a:rPr>
                  <a:t>Maximum Likelihood Principle (MLE):</a:t>
                </a:r>
              </a:p>
              <a:p>
                <a:pPr lvl="1"/>
                <a:r>
                  <a:rPr lang="en-US" sz="2000" b="1" dirty="0"/>
                  <a:t>Given:</a:t>
                </a:r>
                <a:r>
                  <a:rPr lang="en-US" sz="2000" dirty="0"/>
                  <a:t> Data </a:t>
                </a:r>
                <a14:m>
                  <m:oMath xmlns:m="http://schemas.openxmlformats.org/officeDocument/2006/math">
                    <m:r>
                      <a:rPr lang="en-US" sz="2000" b="1" i="1" dirty="0" smtClean="0">
                        <a:latin typeface="Cambria Math"/>
                      </a:rPr>
                      <m:t>𝑿</m:t>
                    </m:r>
                  </m:oMath>
                </a14:m>
                <a:endParaRPr lang="en-US" sz="2000" b="1" dirty="0"/>
              </a:p>
              <a:p>
                <a:pPr lvl="1"/>
                <a:r>
                  <a:rPr lang="en-US" sz="2000" b="1" dirty="0"/>
                  <a:t>Assumption:</a:t>
                </a:r>
                <a:r>
                  <a:rPr lang="en-US" sz="2000" dirty="0"/>
                  <a:t> Data is generated by some model </a:t>
                </a:r>
                <a14:m>
                  <m:oMath xmlns:m="http://schemas.openxmlformats.org/officeDocument/2006/math">
                    <m:r>
                      <a:rPr lang="en-US" sz="2000" b="1" i="1" smtClean="0">
                        <a:latin typeface="Cambria Math"/>
                      </a:rPr>
                      <m:t>𝒇</m:t>
                    </m:r>
                    <m:r>
                      <a:rPr lang="en-US" sz="2000" b="1" i="1" smtClean="0">
                        <a:latin typeface="Cambria Math"/>
                      </a:rPr>
                      <m:t>(</m:t>
                    </m:r>
                    <m:r>
                      <a:rPr lang="en-US" sz="2000" b="1" i="0" smtClean="0">
                        <a:latin typeface="Cambria Math"/>
                      </a:rPr>
                      <m:t>𝚯</m:t>
                    </m:r>
                    <m:r>
                      <a:rPr lang="en-US" sz="2000" b="1" i="1" smtClean="0">
                        <a:latin typeface="Cambria Math"/>
                      </a:rPr>
                      <m:t>)</m:t>
                    </m:r>
                  </m:oMath>
                </a14:m>
                <a:endParaRPr lang="en-US" sz="2000" b="1" dirty="0"/>
              </a:p>
              <a:p>
                <a:pPr lvl="2"/>
                <a14:m>
                  <m:oMath xmlns:m="http://schemas.openxmlformats.org/officeDocument/2006/math">
                    <m:r>
                      <a:rPr lang="en-US" sz="2000" b="1" i="1" dirty="0" smtClean="0">
                        <a:latin typeface="Cambria Math"/>
                      </a:rPr>
                      <m:t>𝒇</m:t>
                    </m:r>
                  </m:oMath>
                </a14:m>
                <a:r>
                  <a:rPr lang="en-US" sz="2000" b="1" dirty="0"/>
                  <a:t> … model</a:t>
                </a:r>
              </a:p>
              <a:p>
                <a:pPr lvl="2"/>
                <a14:m>
                  <m:oMath xmlns:m="http://schemas.openxmlformats.org/officeDocument/2006/math">
                    <m:r>
                      <a:rPr lang="en-US" sz="2000" b="1" i="0" dirty="0" smtClean="0">
                        <a:latin typeface="Cambria Math"/>
                      </a:rPr>
                      <m:t>𝚯</m:t>
                    </m:r>
                  </m:oMath>
                </a14:m>
                <a:r>
                  <a:rPr lang="en-US" sz="2000" b="1" dirty="0"/>
                  <a:t> … model parameters</a:t>
                </a:r>
              </a:p>
              <a:p>
                <a:pPr lvl="1"/>
                <a:r>
                  <a:rPr lang="en-US" sz="2000" dirty="0">
                    <a:solidFill>
                      <a:srgbClr val="0000FF"/>
                    </a:solidFill>
                  </a:rPr>
                  <a:t>Want to estimate </a:t>
                </a:r>
                <a14:m>
                  <m:oMath xmlns:m="http://schemas.openxmlformats.org/officeDocument/2006/math">
                    <m:sSub>
                      <m:sSubPr>
                        <m:ctrlPr>
                          <a:rPr lang="en-US" sz="2000" b="1" i="1" dirty="0" smtClean="0">
                            <a:solidFill>
                              <a:srgbClr val="0000FF"/>
                            </a:solidFill>
                            <a:latin typeface="Cambria Math" panose="02040503050406030204" pitchFamily="18" charset="0"/>
                          </a:rPr>
                        </m:ctrlPr>
                      </m:sSubPr>
                      <m:e>
                        <m:r>
                          <a:rPr lang="en-US" sz="2000" b="1" i="1" dirty="0" smtClean="0">
                            <a:solidFill>
                              <a:srgbClr val="0000FF"/>
                            </a:solidFill>
                            <a:latin typeface="Cambria Math"/>
                          </a:rPr>
                          <m:t>𝑷</m:t>
                        </m:r>
                      </m:e>
                      <m:sub>
                        <m:r>
                          <a:rPr lang="en-US" sz="2000" b="1" i="1" dirty="0" smtClean="0">
                            <a:solidFill>
                              <a:srgbClr val="0000FF"/>
                            </a:solidFill>
                            <a:latin typeface="Cambria Math"/>
                          </a:rPr>
                          <m:t>𝒇</m:t>
                        </m:r>
                      </m:sub>
                    </m:sSub>
                    <m:d>
                      <m:dPr>
                        <m:endChr m:val="|"/>
                        <m:ctrlPr>
                          <a:rPr lang="en-US" sz="2000" b="1" i="1" dirty="0" smtClean="0">
                            <a:solidFill>
                              <a:srgbClr val="0000FF"/>
                            </a:solidFill>
                            <a:latin typeface="Cambria Math" panose="02040503050406030204" pitchFamily="18" charset="0"/>
                          </a:rPr>
                        </m:ctrlPr>
                      </m:dPr>
                      <m:e>
                        <m:r>
                          <a:rPr lang="en-US" sz="2000" b="1" i="1" dirty="0" smtClean="0">
                            <a:solidFill>
                              <a:srgbClr val="0000FF"/>
                            </a:solidFill>
                            <a:latin typeface="Cambria Math"/>
                          </a:rPr>
                          <m:t>𝑿</m:t>
                        </m:r>
                      </m:e>
                    </m:d>
                    <m:r>
                      <a:rPr lang="en-US" sz="2000" b="1" i="0" dirty="0" smtClean="0">
                        <a:solidFill>
                          <a:srgbClr val="0000FF"/>
                        </a:solidFill>
                        <a:latin typeface="Cambria Math"/>
                      </a:rPr>
                      <m:t>𝚯</m:t>
                    </m:r>
                    <m:r>
                      <a:rPr lang="en-US" sz="2000" b="1" i="1" dirty="0" smtClean="0">
                        <a:solidFill>
                          <a:srgbClr val="0000FF"/>
                        </a:solidFill>
                        <a:latin typeface="Cambria Math"/>
                      </a:rPr>
                      <m:t>)</m:t>
                    </m:r>
                  </m:oMath>
                </a14:m>
                <a:r>
                  <a:rPr lang="en-US" sz="2000" b="1" dirty="0">
                    <a:solidFill>
                      <a:srgbClr val="0000FF"/>
                    </a:solidFill>
                  </a:rPr>
                  <a:t>: </a:t>
                </a:r>
              </a:p>
              <a:p>
                <a:pPr lvl="2"/>
                <a:r>
                  <a:rPr lang="en-US" sz="2000" dirty="0"/>
                  <a:t>The probability that our model </a:t>
                </a:r>
                <a14:m>
                  <m:oMath xmlns:m="http://schemas.openxmlformats.org/officeDocument/2006/math">
                    <m:r>
                      <a:rPr lang="en-US" sz="2000" b="1" i="1" dirty="0" smtClean="0">
                        <a:latin typeface="Cambria Math"/>
                      </a:rPr>
                      <m:t>𝒇</m:t>
                    </m:r>
                  </m:oMath>
                </a14:m>
                <a:r>
                  <a:rPr lang="en-US" sz="2000" dirty="0"/>
                  <a:t> (with parameters </a:t>
                </a:r>
                <a14:m>
                  <m:oMath xmlns:m="http://schemas.openxmlformats.org/officeDocument/2006/math">
                    <m:r>
                      <a:rPr lang="en-US" sz="2000" b="1" i="1" dirty="0">
                        <a:latin typeface="Cambria Math"/>
                      </a:rPr>
                      <m:t>𝜣</m:t>
                    </m:r>
                  </m:oMath>
                </a14:m>
                <a:r>
                  <a:rPr lang="en-US" sz="2000" dirty="0"/>
                  <a:t>) generated the data</a:t>
                </a:r>
              </a:p>
              <a:p>
                <a:pPr lvl="1"/>
                <a:r>
                  <a:rPr lang="en-US" sz="2000" b="1" dirty="0">
                    <a:solidFill>
                      <a:srgbClr val="D60093"/>
                    </a:solidFill>
                  </a:rPr>
                  <a:t>Now let’s find the most likely model that could have generated the data: </a:t>
                </a:r>
                <a14:m>
                  <m:oMath xmlns:m="http://schemas.openxmlformats.org/officeDocument/2006/math">
                    <m:limLow>
                      <m:limLowPr>
                        <m:ctrlPr>
                          <a:rPr lang="en-US" sz="2000" b="0" i="1" dirty="0" smtClean="0">
                            <a:solidFill>
                              <a:srgbClr val="0000FF"/>
                            </a:solidFill>
                            <a:latin typeface="Cambria Math" panose="02040503050406030204" pitchFamily="18" charset="0"/>
                          </a:rPr>
                        </m:ctrlPr>
                      </m:limLowPr>
                      <m:e>
                        <m:r>
                          <m:rPr>
                            <m:sty m:val="p"/>
                          </m:rPr>
                          <a:rPr lang="en-US" sz="2000" b="0" i="0" dirty="0" smtClean="0">
                            <a:solidFill>
                              <a:srgbClr val="0000FF"/>
                            </a:solidFill>
                            <a:latin typeface="Cambria Math"/>
                          </a:rPr>
                          <m:t>arg</m:t>
                        </m:r>
                        <m:r>
                          <a:rPr lang="en-US" sz="2000" b="0" i="0" dirty="0" smtClean="0">
                            <a:solidFill>
                              <a:srgbClr val="0000FF"/>
                            </a:solidFill>
                            <a:latin typeface="Cambria Math"/>
                          </a:rPr>
                          <m:t> </m:t>
                        </m:r>
                        <m:r>
                          <m:rPr>
                            <m:sty m:val="p"/>
                          </m:rPr>
                          <a:rPr lang="en-US" sz="2000" b="0" i="0" dirty="0" smtClean="0">
                            <a:solidFill>
                              <a:srgbClr val="0000FF"/>
                            </a:solidFill>
                            <a:latin typeface="Cambria Math"/>
                          </a:rPr>
                          <m:t>max</m:t>
                        </m:r>
                      </m:e>
                      <m:lim>
                        <m:r>
                          <m:rPr>
                            <m:sty m:val="p"/>
                          </m:rPr>
                          <a:rPr lang="en-US" sz="2000" b="0" i="0" dirty="0" smtClean="0">
                            <a:solidFill>
                              <a:srgbClr val="0000FF"/>
                            </a:solidFill>
                            <a:latin typeface="Cambria Math"/>
                          </a:rPr>
                          <m:t>Θ</m:t>
                        </m:r>
                      </m:lim>
                    </m:limLow>
                    <m:sSub>
                      <m:sSubPr>
                        <m:ctrlPr>
                          <a:rPr lang="en-US" sz="2000" b="1" i="1" dirty="0">
                            <a:solidFill>
                              <a:srgbClr val="0000FF"/>
                            </a:solidFill>
                            <a:latin typeface="Cambria Math" panose="02040503050406030204" pitchFamily="18" charset="0"/>
                          </a:rPr>
                        </m:ctrlPr>
                      </m:sSubPr>
                      <m:e>
                        <m:r>
                          <a:rPr lang="en-US" sz="2000" b="1" i="1" dirty="0" smtClean="0">
                            <a:solidFill>
                              <a:srgbClr val="0000FF"/>
                            </a:solidFill>
                            <a:latin typeface="Cambria Math"/>
                          </a:rPr>
                          <m:t> </m:t>
                        </m:r>
                        <m:r>
                          <a:rPr lang="en-US" sz="2000" b="1" i="1" dirty="0">
                            <a:solidFill>
                              <a:srgbClr val="0000FF"/>
                            </a:solidFill>
                            <a:latin typeface="Cambria Math"/>
                          </a:rPr>
                          <m:t>𝑷</m:t>
                        </m:r>
                      </m:e>
                      <m:sub>
                        <m:r>
                          <a:rPr lang="en-US" sz="2000" b="1" i="1" dirty="0">
                            <a:solidFill>
                              <a:srgbClr val="0000FF"/>
                            </a:solidFill>
                            <a:latin typeface="Cambria Math"/>
                          </a:rPr>
                          <m:t>𝒇</m:t>
                        </m:r>
                      </m:sub>
                    </m:sSub>
                    <m:d>
                      <m:dPr>
                        <m:endChr m:val="|"/>
                        <m:ctrlPr>
                          <a:rPr lang="en-US" sz="2000" b="1" i="1" dirty="0">
                            <a:solidFill>
                              <a:srgbClr val="0000FF"/>
                            </a:solidFill>
                            <a:latin typeface="Cambria Math" panose="02040503050406030204" pitchFamily="18" charset="0"/>
                          </a:rPr>
                        </m:ctrlPr>
                      </m:dPr>
                      <m:e>
                        <m:r>
                          <a:rPr lang="en-US" sz="2000" b="1" i="1" dirty="0">
                            <a:solidFill>
                              <a:srgbClr val="0000FF"/>
                            </a:solidFill>
                            <a:latin typeface="Cambria Math"/>
                          </a:rPr>
                          <m:t>𝑿</m:t>
                        </m:r>
                      </m:e>
                    </m:d>
                    <m:r>
                      <a:rPr lang="en-US" sz="2000" b="1" dirty="0">
                        <a:solidFill>
                          <a:srgbClr val="0000FF"/>
                        </a:solidFill>
                        <a:latin typeface="Cambria Math"/>
                      </a:rPr>
                      <m:t>𝚯</m:t>
                    </m:r>
                    <m:r>
                      <a:rPr lang="en-US" sz="2000" b="1" i="1" dirty="0">
                        <a:solidFill>
                          <a:srgbClr val="0000FF"/>
                        </a:solidFill>
                        <a:latin typeface="Cambria Math"/>
                      </a:rPr>
                      <m:t>)</m:t>
                    </m:r>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4005" y="1270448"/>
                <a:ext cx="7444539" cy="3034965"/>
              </a:xfrm>
              <a:blipFill>
                <a:blip r:embed="rId2"/>
                <a:stretch>
                  <a:fillRect l="-681" t="-2083" b="-11667"/>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47</a:t>
            </a:fld>
            <a:endParaRPr lang="en-US"/>
          </a:p>
        </p:txBody>
      </p:sp>
      <p:cxnSp>
        <p:nvCxnSpPr>
          <p:cNvPr id="5" name="直线连接符 4">
            <a:extLst>
              <a:ext uri="{FF2B5EF4-FFF2-40B4-BE49-F238E27FC236}">
                <a16:creationId xmlns:a16="http://schemas.microsoft.com/office/drawing/2014/main" id="{B182C8E3-5D0F-8440-87F3-362DF7BA1B21}"/>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CB7A3075-FFC7-104C-9671-EA882B140693}"/>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584120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03" y="148321"/>
            <a:ext cx="7886700" cy="623455"/>
          </a:xfrm>
        </p:spPr>
        <p:txBody>
          <a:bodyPr vert="horz" lIns="91440" tIns="45720" rIns="91440" bIns="45720" rtlCol="0" anchor="ctr">
            <a:normAutofit/>
          </a:bodyPr>
          <a:lstStyle/>
          <a:p>
            <a:r>
              <a:rPr lang="en-US" sz="2400" dirty="0">
                <a:ea typeface="宋体" charset="-122"/>
              </a:rPr>
              <a:t>Example: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31570"/>
                <a:ext cx="6572250" cy="4171950"/>
              </a:xfrm>
            </p:spPr>
            <p:txBody>
              <a:bodyPr>
                <a:normAutofit/>
              </a:bodyPr>
              <a:lstStyle/>
              <a:p>
                <a:r>
                  <a:rPr lang="en-US" b="1" dirty="0"/>
                  <a:t>Imagine we are given a set of coin flips</a:t>
                </a:r>
              </a:p>
              <a:p>
                <a:r>
                  <a:rPr lang="en-US" b="1" dirty="0">
                    <a:solidFill>
                      <a:srgbClr val="FF0066"/>
                    </a:solidFill>
                  </a:rPr>
                  <a:t>Task:</a:t>
                </a:r>
                <a:r>
                  <a:rPr lang="en-US" dirty="0">
                    <a:solidFill>
                      <a:srgbClr val="FF0066"/>
                    </a:solidFill>
                  </a:rPr>
                  <a:t> Figure out the bias of a coin!</a:t>
                </a:r>
              </a:p>
              <a:p>
                <a:pPr lvl="1"/>
                <a:r>
                  <a:rPr lang="en-US" b="1" dirty="0"/>
                  <a:t>Data:</a:t>
                </a:r>
                <a:r>
                  <a:rPr lang="en-US" dirty="0"/>
                  <a:t> Sequence of coin flips: </a:t>
                </a:r>
                <a14:m>
                  <m:oMath xmlns:m="http://schemas.openxmlformats.org/officeDocument/2006/math">
                    <m:r>
                      <a:rPr lang="en-US" b="1" i="1" dirty="0" smtClean="0">
                        <a:latin typeface="Cambria Math"/>
                      </a:rPr>
                      <m:t>𝑿</m:t>
                    </m:r>
                    <m:r>
                      <a:rPr lang="en-US" b="1" i="1" dirty="0" smtClean="0">
                        <a:latin typeface="Cambria Math"/>
                      </a:rPr>
                      <m:t>=[</m:t>
                    </m:r>
                    <m:r>
                      <a:rPr lang="en-US" b="1" i="1" dirty="0" smtClean="0">
                        <a:latin typeface="Cambria Math"/>
                      </a:rPr>
                      <m:t>𝟏</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𝟏</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𝟏</m:t>
                    </m:r>
                    <m:r>
                      <a:rPr lang="en-US" b="1" i="1" dirty="0" smtClean="0">
                        <a:latin typeface="Cambria Math"/>
                      </a:rPr>
                      <m:t>]</m:t>
                    </m:r>
                  </m:oMath>
                </a14:m>
                <a:endParaRPr lang="en-US" b="1" dirty="0"/>
              </a:p>
              <a:p>
                <a:pPr lvl="1"/>
                <a:r>
                  <a:rPr lang="en-US" b="1" dirty="0"/>
                  <a:t>Model: </a:t>
                </a:r>
                <a14:m>
                  <m:oMath xmlns:m="http://schemas.openxmlformats.org/officeDocument/2006/math">
                    <m:r>
                      <a:rPr lang="en-US" b="1" i="1" smtClean="0">
                        <a:latin typeface="Cambria Math"/>
                      </a:rPr>
                      <m:t>𝒇</m:t>
                    </m:r>
                    <m:d>
                      <m:dPr>
                        <m:ctrlPr>
                          <a:rPr lang="en-US" b="1" i="1" smtClean="0">
                            <a:latin typeface="Cambria Math" panose="02040503050406030204" pitchFamily="18" charset="0"/>
                          </a:rPr>
                        </m:ctrlPr>
                      </m:dPr>
                      <m:e>
                        <m:r>
                          <a:rPr lang="en-US" b="1" i="0" smtClean="0">
                            <a:latin typeface="Cambria Math"/>
                          </a:rPr>
                          <m:t>𝚯</m:t>
                        </m:r>
                      </m:e>
                    </m:d>
                    <m:r>
                      <a:rPr lang="en-US" b="1" i="1" smtClean="0">
                        <a:latin typeface="Cambria Math"/>
                      </a:rPr>
                      <m:t>=</m:t>
                    </m:r>
                  </m:oMath>
                </a14:m>
                <a:r>
                  <a:rPr lang="en-US" b="1" dirty="0"/>
                  <a:t> </a:t>
                </a:r>
                <a:r>
                  <a:rPr lang="en-US" dirty="0"/>
                  <a:t>return 1 with prob. </a:t>
                </a:r>
                <a14:m>
                  <m:oMath xmlns:m="http://schemas.openxmlformats.org/officeDocument/2006/math">
                    <m:r>
                      <m:rPr>
                        <m:sty m:val="p"/>
                      </m:rPr>
                      <a:rPr lang="en-US" b="0" i="0" smtClean="0">
                        <a:latin typeface="Cambria Math"/>
                      </a:rPr>
                      <m:t>Θ</m:t>
                    </m:r>
                    <m:r>
                      <a:rPr lang="en-US" b="0" i="1" smtClean="0">
                        <a:latin typeface="Cambria Math"/>
                      </a:rPr>
                      <m:t>,</m:t>
                    </m:r>
                  </m:oMath>
                </a14:m>
                <a:r>
                  <a:rPr lang="en-US" dirty="0"/>
                  <a:t> else return 0</a:t>
                </a:r>
              </a:p>
              <a:p>
                <a:pPr lvl="1"/>
                <a:r>
                  <a:rPr lang="en-US" b="1" dirty="0">
                    <a:solidFill>
                      <a:srgbClr val="0000FF"/>
                    </a:solidFill>
                  </a:rPr>
                  <a:t>What is </a:t>
                </a: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ctrlPr>
                          <a:rPr lang="en-US" b="1" i="1" dirty="0" smtClean="0">
                            <a:solidFill>
                              <a:srgbClr val="0000FF"/>
                            </a:solidFill>
                            <a:latin typeface="Cambria Math" panose="02040503050406030204" pitchFamily="18" charset="0"/>
                          </a:rPr>
                        </m:ctrlPr>
                      </m:dPr>
                      <m:e>
                        <m:r>
                          <a:rPr lang="en-US" b="1" i="1" dirty="0" err="1" smtClean="0">
                            <a:solidFill>
                              <a:srgbClr val="0000FF"/>
                            </a:solidFill>
                            <a:latin typeface="Cambria Math"/>
                          </a:rPr>
                          <m:t>𝑿</m:t>
                        </m:r>
                      </m:e>
                      <m:e>
                        <m:r>
                          <a:rPr lang="en-US" b="1" i="0" dirty="0" smtClean="0">
                            <a:solidFill>
                              <a:srgbClr val="0000FF"/>
                            </a:solidFill>
                            <a:latin typeface="Cambria Math"/>
                          </a:rPr>
                          <m:t>𝚯</m:t>
                        </m:r>
                      </m:e>
                    </m:d>
                  </m:oMath>
                </a14:m>
                <a:r>
                  <a:rPr lang="en-US" b="1" dirty="0">
                    <a:solidFill>
                      <a:srgbClr val="0000FF"/>
                    </a:solidFill>
                  </a:rPr>
                  <a:t>? </a:t>
                </a:r>
                <a:r>
                  <a:rPr lang="en-US" dirty="0"/>
                  <a:t>Assuming coin flips are independent</a:t>
                </a:r>
              </a:p>
              <a:p>
                <a:pPr lvl="2"/>
                <a:r>
                  <a:rPr lang="en-US" b="1" dirty="0"/>
                  <a:t>So,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ctrlPr>
                          <a:rPr lang="en-US" b="1" i="1" dirty="0" smtClean="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i="0" dirty="0" smtClean="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𝟎</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𝟎</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oMath>
                </a14:m>
                <a:endParaRPr lang="en-US" dirty="0"/>
              </a:p>
              <a:p>
                <a:pPr lvl="3"/>
                <a:r>
                  <a:rPr lang="en-US" dirty="0"/>
                  <a:t>What is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oMath>
                </a14:m>
                <a:r>
                  <a:rPr lang="en-US" dirty="0"/>
                  <a:t>? </a:t>
                </a:r>
                <a:r>
                  <a:rPr lang="en-US" b="1" dirty="0"/>
                  <a:t>Simple,</a:t>
                </a:r>
                <a:r>
                  <a:rPr lang="en-US" dirty="0"/>
                  <a:t>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r>
                      <a:rPr lang="en-US" b="1" i="1" dirty="0" smtClean="0">
                        <a:solidFill>
                          <a:srgbClr val="0000FF"/>
                        </a:solidFill>
                        <a:latin typeface="Cambria Math"/>
                      </a:rPr>
                      <m:t>=</m:t>
                    </m:r>
                    <m:r>
                      <a:rPr lang="en-US" b="1" i="0" dirty="0" smtClean="0">
                        <a:solidFill>
                          <a:srgbClr val="0000FF"/>
                        </a:solidFill>
                        <a:latin typeface="Cambria Math"/>
                      </a:rPr>
                      <m:t>𝚯</m:t>
                    </m:r>
                  </m:oMath>
                </a14:m>
                <a:r>
                  <a:rPr lang="en-US" dirty="0"/>
                  <a:t> </a:t>
                </a:r>
              </a:p>
              <a:p>
                <a:pPr lvl="2"/>
                <a:r>
                  <a:rPr lang="en-US" b="1" dirty="0"/>
                  <a:t>Then,</a:t>
                </a:r>
                <a:r>
                  <a:rPr lang="en-US" dirty="0"/>
                  <a:t>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dirty="0">
                            <a:solidFill>
                              <a:srgbClr val="0000FF"/>
                            </a:solidFill>
                            <a:latin typeface="Cambria Math"/>
                          </a:rPr>
                          <m:t>𝚯</m:t>
                        </m:r>
                      </m:e>
                    </m:d>
                    <m:r>
                      <a:rPr lang="en-US" b="1" i="1" dirty="0">
                        <a:solidFill>
                          <a:srgbClr val="0000FF"/>
                        </a:solidFill>
                        <a:latin typeface="Cambria Math"/>
                      </a:rPr>
                      <m:t>=</m:t>
                    </m:r>
                    <m:sSup>
                      <m:sSupPr>
                        <m:ctrlPr>
                          <a:rPr lang="en-US" b="1" i="1" dirty="0" smtClean="0">
                            <a:solidFill>
                              <a:srgbClr val="0000FF"/>
                            </a:solidFill>
                            <a:latin typeface="Cambria Math" panose="02040503050406030204" pitchFamily="18" charset="0"/>
                          </a:rPr>
                        </m:ctrlPr>
                      </m:sSupPr>
                      <m:e>
                        <m:r>
                          <a:rPr lang="en-US" b="1" i="0" dirty="0" smtClean="0">
                            <a:solidFill>
                              <a:srgbClr val="0000FF"/>
                            </a:solidFill>
                            <a:latin typeface="Cambria Math"/>
                          </a:rPr>
                          <m:t>𝚯</m:t>
                        </m:r>
                      </m:e>
                      <m:sup>
                        <m:r>
                          <a:rPr lang="en-US" b="1" i="0" dirty="0" smtClean="0">
                            <a:solidFill>
                              <a:srgbClr val="0000FF"/>
                            </a:solidFill>
                            <a:latin typeface="Cambria Math"/>
                          </a:rPr>
                          <m:t>𝟑</m:t>
                        </m:r>
                      </m:sup>
                    </m:sSup>
                    <m:sSup>
                      <m:sSupPr>
                        <m:ctrlPr>
                          <a:rPr lang="en-US" b="1" i="1" dirty="0" smtClean="0">
                            <a:solidFill>
                              <a:srgbClr val="0000FF"/>
                            </a:solidFill>
                            <a:latin typeface="Cambria Math" panose="02040503050406030204" pitchFamily="18" charset="0"/>
                          </a:rPr>
                        </m:ctrlPr>
                      </m:sSupPr>
                      <m:e>
                        <m:d>
                          <m:dPr>
                            <m:ctrlPr>
                              <a:rPr lang="en-US" b="1" i="1" dirty="0" smtClean="0">
                                <a:solidFill>
                                  <a:srgbClr val="0000FF"/>
                                </a:solidFill>
                                <a:latin typeface="Cambria Math" panose="02040503050406030204" pitchFamily="18" charset="0"/>
                              </a:rPr>
                            </m:ctrlPr>
                          </m:dPr>
                          <m:e>
                            <m:r>
                              <a:rPr lang="en-US" b="1" i="0" dirty="0" smtClean="0">
                                <a:solidFill>
                                  <a:srgbClr val="0000FF"/>
                                </a:solidFill>
                                <a:latin typeface="Cambria Math"/>
                              </a:rPr>
                              <m:t>𝟏</m:t>
                            </m:r>
                            <m:r>
                              <a:rPr lang="en-US" b="1" i="0" dirty="0" smtClean="0">
                                <a:solidFill>
                                  <a:srgbClr val="0000FF"/>
                                </a:solidFill>
                                <a:latin typeface="Cambria Math"/>
                              </a:rPr>
                              <m:t>−</m:t>
                            </m:r>
                            <m:r>
                              <a:rPr lang="en-US" b="1" i="0" dirty="0" smtClean="0">
                                <a:solidFill>
                                  <a:srgbClr val="0000FF"/>
                                </a:solidFill>
                                <a:latin typeface="Cambria Math"/>
                              </a:rPr>
                              <m:t>𝚯</m:t>
                            </m:r>
                          </m:e>
                        </m:d>
                      </m:e>
                      <m:sup>
                        <m:r>
                          <a:rPr lang="en-US" b="1" i="1" dirty="0" smtClean="0">
                            <a:solidFill>
                              <a:srgbClr val="0000FF"/>
                            </a:solidFill>
                            <a:latin typeface="Cambria Math"/>
                          </a:rPr>
                          <m:t>𝟓</m:t>
                        </m:r>
                      </m:sup>
                    </m:sSup>
                  </m:oMath>
                </a14:m>
                <a:endParaRPr lang="en-US" dirty="0"/>
              </a:p>
              <a:p>
                <a:pPr lvl="2"/>
                <a:r>
                  <a:rPr lang="en-US" b="1" dirty="0"/>
                  <a:t>For example: </a:t>
                </a:r>
              </a:p>
              <a:p>
                <a:pPr lvl="3"/>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i="0" dirty="0" smtClean="0">
                            <a:solidFill>
                              <a:srgbClr val="0000FF"/>
                            </a:solidFill>
                            <a:latin typeface="Cambria Math"/>
                          </a:rPr>
                          <m:t>𝚯</m:t>
                        </m:r>
                        <m:r>
                          <a:rPr lang="en-US" b="1" i="1" dirty="0" smtClean="0">
                            <a:solidFill>
                              <a:srgbClr val="0000FF"/>
                            </a:solidFill>
                            <a:latin typeface="Cambria Math"/>
                          </a:rPr>
                          <m:t>=</m:t>
                        </m:r>
                        <m:r>
                          <a:rPr lang="en-US" b="1" i="0" dirty="0" smtClean="0">
                            <a:solidFill>
                              <a:srgbClr val="0000FF"/>
                            </a:solidFill>
                            <a:latin typeface="Cambria Math"/>
                          </a:rPr>
                          <m:t>𝟎</m:t>
                        </m:r>
                        <m:r>
                          <a:rPr lang="en-US" b="1" i="0" dirty="0" smtClean="0">
                            <a:solidFill>
                              <a:srgbClr val="0000FF"/>
                            </a:solidFill>
                            <a:latin typeface="Cambria Math"/>
                          </a:rPr>
                          <m:t>.</m:t>
                        </m:r>
                        <m:r>
                          <a:rPr lang="en-US" b="1" i="0" dirty="0" smtClean="0">
                            <a:solidFill>
                              <a:srgbClr val="0000FF"/>
                            </a:solidFill>
                            <a:latin typeface="Cambria Math"/>
                          </a:rPr>
                          <m:t>𝟓</m:t>
                        </m:r>
                      </m:e>
                    </m:d>
                    <m:r>
                      <a:rPr lang="en-US" b="1" i="1" dirty="0" smtClean="0">
                        <a:solidFill>
                          <a:srgbClr val="0000FF"/>
                        </a:solidFill>
                        <a:latin typeface="Cambria Math"/>
                      </a:rPr>
                      <m:t>=</m:t>
                    </m:r>
                    <m:r>
                      <a:rPr lang="en-US" b="1" i="1" dirty="0" smtClean="0">
                        <a:solidFill>
                          <a:srgbClr val="0000FF"/>
                        </a:solidFill>
                        <a:latin typeface="Cambria Math"/>
                      </a:rPr>
                      <m:t>𝟎</m:t>
                    </m:r>
                    <m:r>
                      <a:rPr lang="en-US" b="1" i="1" dirty="0" smtClean="0">
                        <a:solidFill>
                          <a:srgbClr val="0000FF"/>
                        </a:solidFill>
                        <a:latin typeface="Cambria Math"/>
                      </a:rPr>
                      <m:t>.</m:t>
                    </m:r>
                    <m:r>
                      <a:rPr lang="en-US" b="1" i="1" dirty="0" smtClean="0">
                        <a:solidFill>
                          <a:srgbClr val="0000FF"/>
                        </a:solidFill>
                        <a:latin typeface="Cambria Math"/>
                      </a:rPr>
                      <m:t>𝟎𝟎𝟑𝟗𝟎𝟔</m:t>
                    </m:r>
                  </m:oMath>
                </a14:m>
                <a:endParaRPr lang="en-US" dirty="0"/>
              </a:p>
              <a:p>
                <a:pPr lvl="3"/>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i="0" dirty="0" smtClean="0">
                            <a:solidFill>
                              <a:srgbClr val="0000FF"/>
                            </a:solidFill>
                            <a:latin typeface="Cambria Math"/>
                          </a:rPr>
                          <m:t>𝚯</m:t>
                        </m:r>
                        <m:r>
                          <a:rPr lang="en-US" b="1" i="1" dirty="0" smtClean="0">
                            <a:solidFill>
                              <a:srgbClr val="0000FF"/>
                            </a:solidFill>
                            <a:latin typeface="Cambria Math"/>
                          </a:rPr>
                          <m:t>=</m:t>
                        </m:r>
                        <m:f>
                          <m:fPr>
                            <m:ctrlPr>
                              <a:rPr lang="en-US" b="1" i="1" dirty="0" smtClean="0">
                                <a:solidFill>
                                  <a:srgbClr val="0000FF"/>
                                </a:solidFill>
                                <a:latin typeface="Cambria Math" panose="02040503050406030204" pitchFamily="18" charset="0"/>
                              </a:rPr>
                            </m:ctrlPr>
                          </m:fPr>
                          <m:num>
                            <m:r>
                              <a:rPr lang="en-US" b="1" i="1" dirty="0" smtClean="0">
                                <a:solidFill>
                                  <a:srgbClr val="0000FF"/>
                                </a:solidFill>
                                <a:latin typeface="Cambria Math"/>
                              </a:rPr>
                              <m:t>𝟑</m:t>
                            </m:r>
                          </m:num>
                          <m:den>
                            <m:r>
                              <a:rPr lang="en-US" b="1" i="1" dirty="0" smtClean="0">
                                <a:solidFill>
                                  <a:srgbClr val="0000FF"/>
                                </a:solidFill>
                                <a:latin typeface="Cambria Math"/>
                              </a:rPr>
                              <m:t>𝟖</m:t>
                            </m:r>
                          </m:den>
                        </m:f>
                      </m:e>
                    </m:d>
                    <m:r>
                      <a:rPr lang="en-US" b="1" i="1" dirty="0">
                        <a:solidFill>
                          <a:srgbClr val="0000FF"/>
                        </a:solidFill>
                        <a:latin typeface="Cambria Math"/>
                      </a:rPr>
                      <m:t>=</m:t>
                    </m:r>
                    <m:r>
                      <a:rPr lang="en-US" b="1" i="1" dirty="0">
                        <a:solidFill>
                          <a:srgbClr val="0000FF"/>
                        </a:solidFill>
                        <a:latin typeface="Cambria Math"/>
                      </a:rPr>
                      <m:t>𝟎</m:t>
                    </m:r>
                    <m:r>
                      <a:rPr lang="en-US" b="1" i="1" dirty="0">
                        <a:solidFill>
                          <a:srgbClr val="0000FF"/>
                        </a:solidFill>
                        <a:latin typeface="Cambria Math"/>
                      </a:rPr>
                      <m:t>.</m:t>
                    </m:r>
                    <m:r>
                      <a:rPr lang="en-US" b="1" i="1" dirty="0">
                        <a:solidFill>
                          <a:srgbClr val="0000FF"/>
                        </a:solidFill>
                        <a:latin typeface="Cambria Math"/>
                      </a:rPr>
                      <m:t>𝟎𝟎𝟓𝟎𝟐𝟗</m:t>
                    </m:r>
                  </m:oMath>
                </a14:m>
                <a:endParaRPr lang="en-US" dirty="0"/>
              </a:p>
              <a:p>
                <a:pPr lvl="1"/>
                <a:r>
                  <a:rPr lang="en-US" sz="1950" b="1" dirty="0">
                    <a:solidFill>
                      <a:srgbClr val="D60093"/>
                    </a:solidFill>
                  </a:rPr>
                  <a:t>What did we learn?</a:t>
                </a:r>
                <a:r>
                  <a:rPr lang="en-US" sz="1950" b="1" dirty="0"/>
                  <a:t> </a:t>
                </a:r>
                <a:r>
                  <a:rPr lang="en-US" sz="1950" dirty="0"/>
                  <a:t>Our data was most </a:t>
                </a:r>
                <a:br>
                  <a:rPr lang="en-US" sz="1950" dirty="0"/>
                </a:br>
                <a:r>
                  <a:rPr lang="en-US" sz="1950" dirty="0"/>
                  <a:t>likely generated by coin with bias</a:t>
                </a:r>
                <a:r>
                  <a:rPr lang="en-US" sz="1950" b="1" dirty="0"/>
                  <a:t> </a:t>
                </a:r>
                <a14:m>
                  <m:oMath xmlns:m="http://schemas.openxmlformats.org/officeDocument/2006/math">
                    <m:r>
                      <a:rPr lang="en-US" sz="1950" b="1">
                        <a:latin typeface="Cambria Math"/>
                      </a:rPr>
                      <m:t>𝚯</m:t>
                    </m:r>
                    <m:r>
                      <a:rPr lang="en-US" sz="1950" b="1" i="1">
                        <a:latin typeface="Cambria Math"/>
                      </a:rPr>
                      <m:t>=</m:t>
                    </m:r>
                    <m:r>
                      <a:rPr lang="en-US" sz="1950" b="1" i="1">
                        <a:latin typeface="Cambria Math"/>
                      </a:rPr>
                      <m:t>𝟑</m:t>
                    </m:r>
                    <m:r>
                      <a:rPr lang="en-US" sz="1950" b="1" i="1">
                        <a:latin typeface="Cambria Math"/>
                      </a:rPr>
                      <m:t>/</m:t>
                    </m:r>
                    <m:r>
                      <a:rPr lang="en-US" sz="1950" b="1" i="1">
                        <a:latin typeface="Cambria Math"/>
                      </a:rPr>
                      <m:t>𝟖</m:t>
                    </m:r>
                  </m:oMath>
                </a14:m>
                <a:endParaRPr lang="en-US" sz="195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31570"/>
                <a:ext cx="6572250" cy="4171950"/>
              </a:xfrm>
              <a:blipFill>
                <a:blip r:embed="rId2"/>
                <a:stretch>
                  <a:fillRect l="-772" t="-1824"/>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48</a:t>
            </a:fld>
            <a:endParaRPr lang="en-US"/>
          </a:p>
        </p:txBody>
      </p:sp>
      <p:pic>
        <p:nvPicPr>
          <p:cNvPr id="686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3650" y="3311216"/>
            <a:ext cx="1657350" cy="1673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rot="16200000">
                <a:off x="5817523" y="4079449"/>
                <a:ext cx="872868" cy="319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350" b="1" i="1" dirty="0">
                              <a:latin typeface="Cambria Math" panose="02040503050406030204" pitchFamily="18" charset="0"/>
                              <a:cs typeface="Arial" pitchFamily="34" charset="0"/>
                            </a:rPr>
                          </m:ctrlPr>
                        </m:sSubPr>
                        <m:e>
                          <m:r>
                            <a:rPr lang="en-US" sz="1350" b="1" i="1" dirty="0">
                              <a:latin typeface="Cambria Math"/>
                              <a:cs typeface="Arial" pitchFamily="34" charset="0"/>
                            </a:rPr>
                            <m:t>𝑷</m:t>
                          </m:r>
                        </m:e>
                        <m:sub>
                          <m:r>
                            <a:rPr lang="en-US" sz="1350" b="1" i="1" dirty="0">
                              <a:latin typeface="Cambria Math"/>
                              <a:cs typeface="Arial" pitchFamily="34" charset="0"/>
                            </a:rPr>
                            <m:t>𝒇</m:t>
                          </m:r>
                        </m:sub>
                      </m:sSub>
                      <m:d>
                        <m:dPr>
                          <m:ctrlPr>
                            <a:rPr lang="en-US" sz="1350" b="1" i="1" dirty="0">
                              <a:latin typeface="Cambria Math" panose="02040503050406030204" pitchFamily="18" charset="0"/>
                              <a:cs typeface="Arial" pitchFamily="34" charset="0"/>
                            </a:rPr>
                          </m:ctrlPr>
                        </m:dPr>
                        <m:e>
                          <m:r>
                            <a:rPr lang="en-US" sz="1350" b="1" i="1" dirty="0">
                              <a:latin typeface="Cambria Math"/>
                              <a:cs typeface="Arial" pitchFamily="34" charset="0"/>
                            </a:rPr>
                            <m:t>𝑿</m:t>
                          </m:r>
                        </m:e>
                        <m:e>
                          <m:r>
                            <a:rPr lang="en-US" sz="1350" b="1" dirty="0">
                              <a:latin typeface="Cambria Math"/>
                              <a:cs typeface="Arial" pitchFamily="34" charset="0"/>
                            </a:rPr>
                            <m:t>𝚯</m:t>
                          </m:r>
                        </m:e>
                      </m:d>
                    </m:oMath>
                  </m:oMathPara>
                </a14:m>
                <a:endParaRPr lang="en-US" sz="1350" b="1"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5817523" y="4079449"/>
                <a:ext cx="872868" cy="319703"/>
              </a:xfrm>
              <a:prstGeom prst="rect">
                <a:avLst/>
              </a:prstGeom>
              <a:blipFill>
                <a:blip r:embed="rId4"/>
                <a:stretch>
                  <a:fillRect r="-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060726" y="4903438"/>
                <a:ext cx="357790"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b="1">
                          <a:latin typeface="Cambria Math"/>
                          <a:cs typeface="Arial" pitchFamily="34" charset="0"/>
                        </a:rPr>
                        <m:t>𝚯</m:t>
                      </m:r>
                    </m:oMath>
                  </m:oMathPara>
                </a14:m>
                <a:endParaRPr lang="en-US" sz="1350" b="1" dirty="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060726" y="4903438"/>
                <a:ext cx="357790" cy="30008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42061" y="3429000"/>
                <a:ext cx="94525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350" b="1" i="1" dirty="0">
                              <a:latin typeface="Cambria Math" panose="02040503050406030204" pitchFamily="18" charset="0"/>
                              <a:cs typeface="Arial" pitchFamily="34" charset="0"/>
                            </a:rPr>
                          </m:ctrlPr>
                        </m:sSupPr>
                        <m:e>
                          <m:r>
                            <a:rPr lang="en-US" sz="1350" b="1" dirty="0">
                              <a:latin typeface="Cambria Math"/>
                              <a:cs typeface="Arial" pitchFamily="34" charset="0"/>
                            </a:rPr>
                            <m:t>𝚯</m:t>
                          </m:r>
                        </m:e>
                        <m:sup>
                          <m:r>
                            <a:rPr lang="en-US" sz="1350" b="1" i="1" dirty="0">
                              <a:latin typeface="Cambria Math"/>
                              <a:cs typeface="Arial" pitchFamily="34" charset="0"/>
                            </a:rPr>
                            <m:t>∗</m:t>
                          </m:r>
                        </m:sup>
                      </m:sSup>
                      <m:r>
                        <a:rPr lang="en-US" sz="1350" b="1" i="1" dirty="0">
                          <a:latin typeface="Cambria Math"/>
                          <a:cs typeface="Arial" pitchFamily="34" charset="0"/>
                        </a:rPr>
                        <m:t>=</m:t>
                      </m:r>
                      <m:r>
                        <a:rPr lang="en-US" sz="1350" b="1" i="1" dirty="0">
                          <a:latin typeface="Cambria Math"/>
                          <a:cs typeface="Arial" pitchFamily="34" charset="0"/>
                        </a:rPr>
                        <m:t>𝟑</m:t>
                      </m:r>
                      <m:r>
                        <a:rPr lang="en-US" sz="1350" b="1" i="1" dirty="0">
                          <a:latin typeface="Cambria Math"/>
                          <a:cs typeface="Arial" pitchFamily="34" charset="0"/>
                        </a:rPr>
                        <m:t>/</m:t>
                      </m:r>
                      <m:r>
                        <a:rPr lang="en-US" sz="1350" b="1" i="1" dirty="0">
                          <a:latin typeface="Cambria Math"/>
                          <a:cs typeface="Arial" pitchFamily="34" charset="0"/>
                        </a:rPr>
                        <m:t>𝟖</m:t>
                      </m:r>
                    </m:oMath>
                  </m:oMathPara>
                </a14:m>
                <a:endParaRPr lang="en-US" sz="1350" b="1" dirty="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842061" y="3429000"/>
                <a:ext cx="945259" cy="300082"/>
              </a:xfrm>
              <a:prstGeom prst="rect">
                <a:avLst/>
              </a:prstGeom>
              <a:blipFill>
                <a:blip r:embed="rId6"/>
                <a:stretch>
                  <a:fillRect b="-8333"/>
                </a:stretch>
              </a:blipFill>
            </p:spPr>
            <p:txBody>
              <a:bodyPr/>
              <a:lstStyle/>
              <a:p>
                <a:r>
                  <a:rPr lang="zh-CN" altLang="en-US">
                    <a:noFill/>
                  </a:rPr>
                  <a:t> </a:t>
                </a:r>
              </a:p>
            </p:txBody>
          </p:sp>
        </mc:Fallback>
      </mc:AlternateContent>
      <p:cxnSp>
        <p:nvCxnSpPr>
          <p:cNvPr id="10" name="直线连接符 9">
            <a:extLst>
              <a:ext uri="{FF2B5EF4-FFF2-40B4-BE49-F238E27FC236}">
                <a16:creationId xmlns:a16="http://schemas.microsoft.com/office/drawing/2014/main" id="{A801C656-B1E5-F649-86BC-B90E1DC5F96A}"/>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453A4155-4E53-A949-99D7-B078A0B9C4A8}"/>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2537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96142" y="156090"/>
            <a:ext cx="7886700" cy="620982"/>
          </a:xfrm>
        </p:spPr>
        <p:txBody>
          <a:bodyPr vert="horz" lIns="91440" tIns="45720" rIns="91440" bIns="45720" rtlCol="0" anchor="ctr">
            <a:normAutofit/>
          </a:bodyPr>
          <a:lstStyle/>
          <a:p>
            <a:r>
              <a:rPr lang="en-US" sz="2400" dirty="0">
                <a:ea typeface="宋体" charset="-122"/>
              </a:rPr>
              <a:t>MLE for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098" y="985170"/>
                <a:ext cx="7886700" cy="3263504"/>
              </a:xfrm>
            </p:spPr>
            <p:txBody>
              <a:bodyPr/>
              <a:lstStyle/>
              <a:p>
                <a:r>
                  <a:rPr lang="en-US" b="1" dirty="0">
                    <a:solidFill>
                      <a:srgbClr val="FF0066"/>
                    </a:solidFill>
                  </a:rPr>
                  <a:t>How do we do MLE for graphs?</a:t>
                </a:r>
              </a:p>
              <a:p>
                <a:pPr lvl="1"/>
                <a:r>
                  <a:rPr lang="en-US" b="1" dirty="0"/>
                  <a:t>Model generates a </a:t>
                </a:r>
                <a:r>
                  <a:rPr lang="en-US" b="1" dirty="0">
                    <a:solidFill>
                      <a:srgbClr val="0000FF"/>
                    </a:solidFill>
                  </a:rPr>
                  <a:t>probabilistic adjacency matrix</a:t>
                </a:r>
              </a:p>
              <a:p>
                <a:pPr lvl="1"/>
                <a:r>
                  <a:rPr lang="en-US" dirty="0"/>
                  <a:t>We then flip all the entries of the probabilistic matrix to obtain the </a:t>
                </a:r>
                <a:r>
                  <a:rPr lang="en-US" b="1" dirty="0">
                    <a:solidFill>
                      <a:srgbClr val="D60093"/>
                    </a:solidFill>
                  </a:rPr>
                  <a:t>binary adjacency matrix </a:t>
                </a:r>
                <a14:m>
                  <m:oMath xmlns:m="http://schemas.openxmlformats.org/officeDocument/2006/math">
                    <m:r>
                      <a:rPr lang="en-US" b="1" i="1" smtClean="0">
                        <a:solidFill>
                          <a:srgbClr val="D60093"/>
                        </a:solidFill>
                        <a:latin typeface="Cambria Math"/>
                      </a:rPr>
                      <m:t>𝑨</m:t>
                    </m:r>
                  </m:oMath>
                </a14:m>
                <a:endParaRPr lang="en-US" b="1" dirty="0">
                  <a:solidFill>
                    <a:srgbClr val="D60093"/>
                  </a:solidFill>
                </a:endParaRPr>
              </a:p>
              <a:p>
                <a:pPr lvl="1"/>
                <a:endParaRPr lang="en-US" b="1" dirty="0">
                  <a:solidFill>
                    <a:srgbClr val="D60093"/>
                  </a:solidFill>
                </a:endParaRPr>
              </a:p>
              <a:p>
                <a:pPr lvl="1"/>
                <a:endParaRPr lang="en-US" b="1" dirty="0">
                  <a:solidFill>
                    <a:srgbClr val="D60093"/>
                  </a:solidFill>
                </a:endParaRPr>
              </a:p>
              <a:p>
                <a:pPr lvl="1"/>
                <a:endParaRPr lang="en-US" b="1" dirty="0">
                  <a:solidFill>
                    <a:srgbClr val="D60093"/>
                  </a:solidFill>
                </a:endParaRPr>
              </a:p>
              <a:p>
                <a:pPr lvl="1"/>
                <a:endParaRPr lang="en-US" b="1" dirty="0">
                  <a:solidFill>
                    <a:srgbClr val="D60093"/>
                  </a:solidFill>
                </a:endParaRPr>
              </a:p>
              <a:p>
                <a:endParaRPr lang="en-US" b="1" dirty="0">
                  <a:solidFill>
                    <a:srgbClr val="D60093"/>
                  </a:solidFill>
                </a:endParaRPr>
              </a:p>
              <a:p>
                <a:r>
                  <a:rPr lang="en-US" b="1" dirty="0">
                    <a:solidFill>
                      <a:srgbClr val="D60093"/>
                    </a:solidFill>
                  </a:rPr>
                  <a:t>The likelihood of AGM generating  graph 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098" y="985170"/>
                <a:ext cx="7886700" cy="3263504"/>
              </a:xfrm>
              <a:blipFill>
                <a:blip r:embed="rId4"/>
                <a:stretch>
                  <a:fillRect l="-804" t="-2326" b="-1550"/>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49</a:t>
            </a:fld>
            <a:endParaRPr lang="en-US"/>
          </a:p>
        </p:txBody>
      </p:sp>
      <p:graphicFrame>
        <p:nvGraphicFramePr>
          <p:cNvPr id="7" name="Group 18"/>
          <p:cNvGraphicFramePr>
            <a:graphicFrameLocks/>
          </p:cNvGraphicFramePr>
          <p:nvPr>
            <p:extLst>
              <p:ext uri="{D42A27DB-BD31-4B8C-83A1-F6EECF244321}">
                <p14:modId xmlns:p14="http://schemas.microsoft.com/office/powerpoint/2010/main" val="3745597003"/>
              </p:ext>
            </p:extLst>
          </p:nvPr>
        </p:nvGraphicFramePr>
        <p:xfrm>
          <a:off x="2800350" y="2582572"/>
          <a:ext cx="1943100" cy="1005840"/>
        </p:xfrm>
        <a:graphic>
          <a:graphicData uri="http://schemas.openxmlformats.org/drawingml/2006/table">
            <a:tbl>
              <a:tblPr/>
              <a:tblGrid>
                <a:gridCol w="485775">
                  <a:extLst>
                    <a:ext uri="{9D8B030D-6E8A-4147-A177-3AD203B41FA5}">
                      <a16:colId xmlns:a16="http://schemas.microsoft.com/office/drawing/2014/main" val="20000"/>
                    </a:ext>
                  </a:extLst>
                </a:gridCol>
                <a:gridCol w="485775">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tblGrid>
              <a:tr h="25146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0.10</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0.10</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a:ln>
                            <a:noFill/>
                          </a:ln>
                          <a:solidFill>
                            <a:schemeClr val="tx1"/>
                          </a:solidFill>
                          <a:effectLst/>
                          <a:latin typeface="Arial" charset="0"/>
                          <a:cs typeface="Arial" charset="0"/>
                        </a:rPr>
                        <a:t>0.04</a:t>
                      </a:r>
                    </a:p>
                  </a:txBody>
                  <a:tcPr marL="88652" marR="88652"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146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0.10</a:t>
                      </a:r>
                    </a:p>
                  </a:txBody>
                  <a:tcPr marL="88652" marR="88652"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0.02</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0.06</a:t>
                      </a:r>
                    </a:p>
                  </a:txBody>
                  <a:tcPr marL="88652" marR="88652"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46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0.10</a:t>
                      </a:r>
                    </a:p>
                  </a:txBody>
                  <a:tcPr marL="88652" marR="88652"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0.02</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0.06</a:t>
                      </a:r>
                    </a:p>
                  </a:txBody>
                  <a:tcPr marL="88652" marR="88652"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146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0.04</a:t>
                      </a:r>
                    </a:p>
                  </a:txBody>
                  <a:tcPr marL="88652" marR="88652"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0.06</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0.06</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AutoShape 17"/>
          <p:cNvSpPr>
            <a:spLocks noChangeArrowheads="1"/>
          </p:cNvSpPr>
          <p:nvPr/>
        </p:nvSpPr>
        <p:spPr bwMode="auto">
          <a:xfrm rot="10800000">
            <a:off x="4857750" y="2902611"/>
            <a:ext cx="457200" cy="342900"/>
          </a:xfrm>
          <a:prstGeom prst="leftArrow">
            <a:avLst>
              <a:gd name="adj1" fmla="val 53481"/>
              <a:gd name="adj2" fmla="val 40969"/>
            </a:avLst>
          </a:prstGeom>
          <a:solidFill>
            <a:schemeClr val="accent1"/>
          </a:solidFill>
          <a:ln w="9525" algn="ctr">
            <a:solidFill>
              <a:schemeClr val="tx1"/>
            </a:solidFill>
            <a:miter lim="800000"/>
            <a:headEnd/>
            <a:tailEnd/>
          </a:ln>
          <a:effectLst/>
        </p:spPr>
        <p:txBody>
          <a:bodyPr wrap="none" anchor="ctr"/>
          <a:lstStyle/>
          <a:p>
            <a:endParaRPr lang="en-US" sz="1350"/>
          </a:p>
        </p:txBody>
      </p:sp>
      <p:graphicFrame>
        <p:nvGraphicFramePr>
          <p:cNvPr id="9" name="Group 18"/>
          <p:cNvGraphicFramePr>
            <a:graphicFrameLocks/>
          </p:cNvGraphicFramePr>
          <p:nvPr>
            <p:extLst>
              <p:ext uri="{D42A27DB-BD31-4B8C-83A1-F6EECF244321}">
                <p14:modId xmlns:p14="http://schemas.microsoft.com/office/powerpoint/2010/main" val="671244982"/>
              </p:ext>
            </p:extLst>
          </p:nvPr>
        </p:nvGraphicFramePr>
        <p:xfrm>
          <a:off x="5429250" y="2582572"/>
          <a:ext cx="1943100" cy="1005840"/>
        </p:xfrm>
        <a:graphic>
          <a:graphicData uri="http://schemas.openxmlformats.org/drawingml/2006/table">
            <a:tbl>
              <a:tblPr/>
              <a:tblGrid>
                <a:gridCol w="485775">
                  <a:extLst>
                    <a:ext uri="{9D8B030D-6E8A-4147-A177-3AD203B41FA5}">
                      <a16:colId xmlns:a16="http://schemas.microsoft.com/office/drawing/2014/main" val="20000"/>
                    </a:ext>
                  </a:extLst>
                </a:gridCol>
                <a:gridCol w="485775">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tblGrid>
              <a:tr h="25146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1</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146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1</a:t>
                      </a:r>
                    </a:p>
                  </a:txBody>
                  <a:tcPr marL="88652" marR="88652"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1</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1</a:t>
                      </a:r>
                    </a:p>
                  </a:txBody>
                  <a:tcPr marL="88652" marR="88652"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46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1</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1</a:t>
                      </a:r>
                    </a:p>
                  </a:txBody>
                  <a:tcPr marL="88652" marR="88652"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146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1</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1</a:t>
                      </a:r>
                    </a:p>
                  </a:txBody>
                  <a:tcPr marL="88652" marR="88652"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200" b="0" i="0" u="none" strike="noStrike" cap="none" normalizeH="0" baseline="0" dirty="0">
                          <a:ln>
                            <a:noFill/>
                          </a:ln>
                          <a:solidFill>
                            <a:schemeClr val="tx1"/>
                          </a:solidFill>
                          <a:effectLst/>
                          <a:latin typeface="Arial" charset="0"/>
                          <a:cs typeface="Arial" charset="0"/>
                        </a:rPr>
                        <a:t>0</a:t>
                      </a:r>
                    </a:p>
                  </a:txBody>
                  <a:tcPr marL="88652" marR="88652"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 name="Line 49"/>
          <p:cNvSpPr>
            <a:spLocks noChangeShapeType="1"/>
          </p:cNvSpPr>
          <p:nvPr/>
        </p:nvSpPr>
        <p:spPr bwMode="auto">
          <a:xfrm>
            <a:off x="2400300" y="3096922"/>
            <a:ext cx="457200" cy="142875"/>
          </a:xfrm>
          <a:prstGeom prst="line">
            <a:avLst/>
          </a:prstGeom>
          <a:noFill/>
          <a:ln w="57150">
            <a:solidFill>
              <a:schemeClr val="accent1"/>
            </a:solidFill>
            <a:round/>
            <a:headEnd/>
            <a:tailEnd type="triangle" w="med" len="med"/>
          </a:ln>
          <a:effectLst/>
        </p:spPr>
        <p:txBody>
          <a:bodyPr/>
          <a:lstStyle/>
          <a:p>
            <a:endParaRPr lang="en-US" sz="1350"/>
          </a:p>
        </p:txBody>
      </p:sp>
      <mc:AlternateContent xmlns:mc="http://schemas.openxmlformats.org/markup-compatibility/2006" xmlns:a14="http://schemas.microsoft.com/office/drawing/2010/main">
        <mc:Choice Requires="a14">
          <p:sp>
            <p:nvSpPr>
              <p:cNvPr id="11" name="Text Box 50"/>
              <p:cNvSpPr txBox="1">
                <a:spLocks noChangeArrowheads="1"/>
              </p:cNvSpPr>
              <p:nvPr/>
            </p:nvSpPr>
            <p:spPr bwMode="auto">
              <a:xfrm>
                <a:off x="1371600" y="2329817"/>
                <a:ext cx="1314450" cy="1338828"/>
              </a:xfrm>
              <a:prstGeom prst="rect">
                <a:avLst/>
              </a:prstGeom>
              <a:noFill/>
              <a:ln w="9525">
                <a:noFill/>
                <a:miter lim="800000"/>
                <a:headEnd/>
                <a:tailEnd/>
              </a:ln>
              <a:effectLst/>
            </p:spPr>
            <p:txBody>
              <a:bodyPr wrap="square">
                <a:spAutoFit/>
              </a:bodyPr>
              <a:lstStyle/>
              <a:p>
                <a:r>
                  <a:rPr lang="en-US" sz="1350" b="1" dirty="0">
                    <a:solidFill>
                      <a:srgbClr val="008000"/>
                    </a:solidFill>
                  </a:rPr>
                  <a:t>For every pair of nodes </a:t>
                </a:r>
                <a14:m>
                  <m:oMath xmlns:m="http://schemas.openxmlformats.org/officeDocument/2006/math">
                    <m:r>
                      <a:rPr lang="en-US" sz="1350" b="1" i="1" dirty="0">
                        <a:solidFill>
                          <a:srgbClr val="008000"/>
                        </a:solidFill>
                        <a:latin typeface="Cambria Math"/>
                      </a:rPr>
                      <m:t>𝒖</m:t>
                    </m:r>
                    <m:r>
                      <a:rPr lang="en-US" sz="1350" b="1" i="1" dirty="0">
                        <a:solidFill>
                          <a:srgbClr val="008000"/>
                        </a:solidFill>
                        <a:latin typeface="Cambria Math"/>
                      </a:rPr>
                      <m:t>,</m:t>
                    </m:r>
                    <m:r>
                      <a:rPr lang="en-US" sz="1350" b="1" i="1" dirty="0">
                        <a:solidFill>
                          <a:srgbClr val="008000"/>
                        </a:solidFill>
                        <a:latin typeface="Cambria Math"/>
                      </a:rPr>
                      <m:t>𝒗</m:t>
                    </m:r>
                  </m:oMath>
                </a14:m>
                <a:r>
                  <a:rPr lang="en-US" sz="1350" b="1" dirty="0">
                    <a:solidFill>
                      <a:srgbClr val="008000"/>
                    </a:solidFill>
                  </a:rPr>
                  <a:t> AGM gives  the prob. </a:t>
                </a:r>
                <a14:m>
                  <m:oMath xmlns:m="http://schemas.openxmlformats.org/officeDocument/2006/math">
                    <m:sSub>
                      <m:sSubPr>
                        <m:ctrlPr>
                          <a:rPr lang="en-US" sz="1350" b="1" i="1">
                            <a:solidFill>
                              <a:srgbClr val="008000"/>
                            </a:solidFill>
                            <a:latin typeface="Cambria Math" panose="02040503050406030204" pitchFamily="18" charset="0"/>
                          </a:rPr>
                        </m:ctrlPr>
                      </m:sSubPr>
                      <m:e>
                        <m:r>
                          <a:rPr lang="en-US" sz="1350" b="1" i="1">
                            <a:solidFill>
                              <a:srgbClr val="008000"/>
                            </a:solidFill>
                            <a:latin typeface="Cambria Math"/>
                          </a:rPr>
                          <m:t>𝒑</m:t>
                        </m:r>
                      </m:e>
                      <m:sub>
                        <m:r>
                          <a:rPr lang="en-US" sz="1350" b="1" i="1">
                            <a:solidFill>
                              <a:srgbClr val="008000"/>
                            </a:solidFill>
                            <a:latin typeface="Cambria Math"/>
                          </a:rPr>
                          <m:t>𝒖𝒗</m:t>
                        </m:r>
                      </m:sub>
                    </m:sSub>
                  </m:oMath>
                </a14:m>
                <a:r>
                  <a:rPr lang="en-US" sz="1350" b="1" dirty="0">
                    <a:solidFill>
                      <a:srgbClr val="008000"/>
                    </a:solidFill>
                  </a:rPr>
                  <a:t> of them being linked</a:t>
                </a:r>
                <a:endParaRPr lang="en-US" sz="1350" b="1" i="1" baseline="-25000" dirty="0">
                  <a:solidFill>
                    <a:srgbClr val="008000"/>
                  </a:solidFill>
                  <a:latin typeface="Times New Roman" pitchFamily="18" charset="0"/>
                  <a:cs typeface="Times New Roman" pitchFamily="18" charset="0"/>
                </a:endParaRPr>
              </a:p>
            </p:txBody>
          </p:sp>
        </mc:Choice>
        <mc:Fallback xmlns="">
          <p:sp>
            <p:nvSpPr>
              <p:cNvPr id="11" name="Text Box 50"/>
              <p:cNvSpPr txBox="1">
                <a:spLocks noRot="1" noChangeAspect="1" noMove="1" noResize="1" noEditPoints="1" noAdjustHandles="1" noChangeArrowheads="1" noChangeShapeType="1" noTextEdit="1"/>
              </p:cNvSpPr>
              <p:nvPr/>
            </p:nvSpPr>
            <p:spPr bwMode="auto">
              <a:xfrm>
                <a:off x="1371600" y="2329817"/>
                <a:ext cx="1314450" cy="1338828"/>
              </a:xfrm>
              <a:prstGeom prst="rect">
                <a:avLst/>
              </a:prstGeom>
              <a:blipFill>
                <a:blip r:embed="rId5"/>
                <a:stretch>
                  <a:fillRect l="-962" t="-943" b="-4717"/>
                </a:stretch>
              </a:blipFill>
              <a:ln w="9525">
                <a:noFill/>
                <a:miter lim="800000"/>
                <a:headEnd/>
                <a:tailEnd/>
              </a:ln>
              <a:effectLst/>
            </p:spPr>
            <p:txBody>
              <a:bodyPr/>
              <a:lstStyle/>
              <a:p>
                <a:r>
                  <a:rPr lang="zh-CN" altLang="en-US">
                    <a:noFill/>
                  </a:rPr>
                  <a:t> </a:t>
                </a:r>
              </a:p>
            </p:txBody>
          </p:sp>
        </mc:Fallback>
      </mc:AlternateContent>
      <p:sp>
        <p:nvSpPr>
          <p:cNvPr id="13" name="Text Box 47"/>
          <p:cNvSpPr txBox="1">
            <a:spLocks noChangeArrowheads="1"/>
          </p:cNvSpPr>
          <p:nvPr/>
        </p:nvSpPr>
        <p:spPr bwMode="auto">
          <a:xfrm>
            <a:off x="4657724" y="2247591"/>
            <a:ext cx="857250" cy="715581"/>
          </a:xfrm>
          <a:prstGeom prst="rect">
            <a:avLst/>
          </a:prstGeom>
          <a:noFill/>
          <a:ln w="9525" algn="ctr">
            <a:noFill/>
            <a:miter lim="800000"/>
            <a:headEnd/>
            <a:tailEnd/>
          </a:ln>
          <a:effectLst/>
        </p:spPr>
        <p:txBody>
          <a:bodyPr wrap="square">
            <a:spAutoFit/>
          </a:bodyPr>
          <a:lstStyle/>
          <a:p>
            <a:pPr algn="ctr">
              <a:spcBef>
                <a:spcPct val="20000"/>
              </a:spcBef>
              <a:buFont typeface="Wingdings" pitchFamily="2" charset="2"/>
              <a:buNone/>
            </a:pPr>
            <a:r>
              <a:rPr lang="en-US" sz="1350" b="1" dirty="0">
                <a:solidFill>
                  <a:srgbClr val="008000"/>
                </a:solidFill>
                <a:latin typeface="Arial" pitchFamily="34" charset="0"/>
                <a:cs typeface="Arial" pitchFamily="34" charset="0"/>
              </a:rPr>
              <a:t>Flip biased coins</a:t>
            </a:r>
            <a:endParaRPr lang="en-US" sz="1350" b="1" baseline="-25000" dirty="0">
              <a:solidFill>
                <a:srgbClr val="008000"/>
              </a:solidFill>
              <a:latin typeface="Arial" pitchFamily="34" charset="0"/>
              <a:cs typeface="Arial" pitchFamily="34"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27474413"/>
              </p:ext>
            </p:extLst>
          </p:nvPr>
        </p:nvGraphicFramePr>
        <p:xfrm>
          <a:off x="2006797" y="4479538"/>
          <a:ext cx="4222553" cy="497831"/>
        </p:xfrm>
        <a:graphic>
          <a:graphicData uri="http://schemas.openxmlformats.org/presentationml/2006/ole">
            <mc:AlternateContent xmlns:mc="http://schemas.openxmlformats.org/markup-compatibility/2006">
              <mc:Choice xmlns:v="urn:schemas-microsoft-com:vml" Requires="v">
                <p:oleObj spid="_x0000_s24630" name="Equation" r:id="rId6" imgW="2476440" imgH="291960" progId="Equation.3">
                  <p:embed/>
                </p:oleObj>
              </mc:Choice>
              <mc:Fallback>
                <p:oleObj name="Equation" r:id="rId6" imgW="2476440" imgH="291960" progId="Equation.3">
                  <p:embed/>
                  <p:pic>
                    <p:nvPicPr>
                      <p:cNvPr id="15" name="Object 14"/>
                      <p:cNvPicPr>
                        <a:picLocks noChangeAspect="1" noChangeArrowheads="1"/>
                      </p:cNvPicPr>
                      <p:nvPr/>
                    </p:nvPicPr>
                    <p:blipFill>
                      <a:blip r:embed="rId7"/>
                      <a:srcRect/>
                      <a:stretch>
                        <a:fillRect/>
                      </a:stretch>
                    </p:blipFill>
                    <p:spPr bwMode="auto">
                      <a:xfrm>
                        <a:off x="2006797" y="4479538"/>
                        <a:ext cx="4222553" cy="497831"/>
                      </a:xfrm>
                      <a:prstGeom prst="rect">
                        <a:avLst/>
                      </a:prstGeom>
                      <a:noFill/>
                      <a:ln w="0">
                        <a:noFill/>
                        <a:miter lim="800000"/>
                        <a:headEnd/>
                        <a:tailEnd/>
                      </a:ln>
                    </p:spPr>
                  </p:pic>
                </p:oleObj>
              </mc:Fallback>
            </mc:AlternateContent>
          </a:graphicData>
        </a:graphic>
      </p:graphicFrame>
      <mc:AlternateContent xmlns:mc="http://schemas.openxmlformats.org/markup-compatibility/2006" xmlns:a14="http://schemas.microsoft.com/office/drawing/2010/main">
        <mc:Choice Requires="a14">
          <p:sp>
            <p:nvSpPr>
              <p:cNvPr id="12" name="TextBox 11"/>
              <p:cNvSpPr txBox="1"/>
              <p:nvPr/>
            </p:nvSpPr>
            <p:spPr>
              <a:xfrm>
                <a:off x="6229350" y="2201424"/>
                <a:ext cx="43794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1" i="1">
                          <a:solidFill>
                            <a:srgbClr val="FF0066"/>
                          </a:solidFill>
                          <a:latin typeface="Cambria Math"/>
                          <a:cs typeface="Arial" pitchFamily="34" charset="0"/>
                        </a:rPr>
                        <m:t>𝑨</m:t>
                      </m:r>
                    </m:oMath>
                  </m:oMathPara>
                </a14:m>
                <a:endParaRPr lang="en-US" sz="1350" b="1" dirty="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229350" y="2201424"/>
                <a:ext cx="437940" cy="415498"/>
              </a:xfrm>
              <a:prstGeom prst="rect">
                <a:avLst/>
              </a:prstGeom>
              <a:blipFill>
                <a:blip r:embed="rId8"/>
                <a:stretch>
                  <a:fillRect/>
                </a:stretch>
              </a:blipFill>
            </p:spPr>
            <p:txBody>
              <a:bodyPr/>
              <a:lstStyle/>
              <a:p>
                <a:r>
                  <a:rPr lang="zh-CN" altLang="en-US">
                    <a:noFill/>
                  </a:rPr>
                  <a:t> </a:t>
                </a:r>
              </a:p>
            </p:txBody>
          </p:sp>
        </mc:Fallback>
      </mc:AlternateContent>
      <p:cxnSp>
        <p:nvCxnSpPr>
          <p:cNvPr id="14" name="直线连接符 13">
            <a:extLst>
              <a:ext uri="{FF2B5EF4-FFF2-40B4-BE49-F238E27FC236}">
                <a16:creationId xmlns:a16="http://schemas.microsoft.com/office/drawing/2014/main" id="{A02E6DD5-C56A-EA4F-90A2-7447E095965F}"/>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C9B70DE0-5003-294A-B66E-3D1438B64555}"/>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161263699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806905" cy="461665"/>
          </a:xfrm>
          <a:prstGeom prst="rect">
            <a:avLst/>
          </a:prstGeom>
          <a:noFill/>
        </p:spPr>
        <p:txBody>
          <a:bodyPr wrap="none" rtlCol="0">
            <a:spAutoFit/>
          </a:bodyPr>
          <a:lstStyle/>
          <a:p>
            <a:pPr algn="l"/>
            <a:r>
              <a:rPr kumimoji="1" lang="en-US" altLang="zh-CN" sz="2400" dirty="0">
                <a:latin typeface="+mn-ea"/>
              </a:rPr>
              <a:t>Community</a:t>
            </a:r>
            <a:r>
              <a:rPr kumimoji="1" lang="zh-CN" altLang="en-US" sz="2400" dirty="0">
                <a:latin typeface="+mn-ea"/>
              </a:rPr>
              <a:t> </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5</a:t>
            </a:fld>
            <a:endParaRPr kumimoji="1" lang="zh-CN" altLang="en-US"/>
          </a:p>
        </p:txBody>
      </p:sp>
      <p:sp>
        <p:nvSpPr>
          <p:cNvPr id="10" name="Rectangle 3">
            <a:extLst>
              <a:ext uri="{FF2B5EF4-FFF2-40B4-BE49-F238E27FC236}">
                <a16:creationId xmlns:a16="http://schemas.microsoft.com/office/drawing/2014/main" id="{59BF5047-1373-5243-B55B-2634AA241584}"/>
              </a:ext>
            </a:extLst>
          </p:cNvPr>
          <p:cNvSpPr txBox="1">
            <a:spLocks noChangeArrowheads="1"/>
          </p:cNvSpPr>
          <p:nvPr/>
        </p:nvSpPr>
        <p:spPr>
          <a:xfrm>
            <a:off x="419695" y="805330"/>
            <a:ext cx="6038256" cy="166256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30000"/>
              </a:lnSpc>
            </a:pPr>
            <a:r>
              <a:rPr lang="en-US" altLang="zh-CN" sz="2500" dirty="0">
                <a:ea typeface="宋体" charset="-122"/>
              </a:rPr>
              <a:t>Subsets of vertices within the communities </a:t>
            </a:r>
            <a:br>
              <a:rPr lang="en-US" altLang="zh-CN" sz="2500" dirty="0">
                <a:ea typeface="宋体" charset="-122"/>
              </a:rPr>
            </a:br>
            <a:r>
              <a:rPr lang="en-US" altLang="zh-CN" sz="2500" dirty="0">
                <a:ea typeface="宋体" charset="-122"/>
              </a:rPr>
              <a:t>are dense,</a:t>
            </a:r>
            <a:r>
              <a:rPr lang="zh-CN" altLang="en-US" sz="2500" dirty="0">
                <a:ea typeface="宋体" charset="-122"/>
              </a:rPr>
              <a:t> </a:t>
            </a:r>
            <a:r>
              <a:rPr lang="en-US" altLang="zh-CN" sz="2500" dirty="0">
                <a:ea typeface="宋体" charset="-122"/>
              </a:rPr>
              <a:t>but between the communities </a:t>
            </a:r>
          </a:p>
          <a:p>
            <a:pPr algn="just">
              <a:lnSpc>
                <a:spcPct val="130000"/>
              </a:lnSpc>
            </a:pPr>
            <a:r>
              <a:rPr lang="en-US" altLang="zh-CN" sz="2500" dirty="0">
                <a:ea typeface="宋体" charset="-122"/>
              </a:rPr>
              <a:t>are less dense.  </a:t>
            </a:r>
          </a:p>
        </p:txBody>
      </p:sp>
      <p:pic>
        <p:nvPicPr>
          <p:cNvPr id="11" name="图片 10" descr="389px-Network_Community_Structure.svg.png">
            <a:extLst>
              <a:ext uri="{FF2B5EF4-FFF2-40B4-BE49-F238E27FC236}">
                <a16:creationId xmlns:a16="http://schemas.microsoft.com/office/drawing/2014/main" id="{DC5E0E93-1819-2840-A585-08AB695A2890}"/>
              </a:ext>
            </a:extLst>
          </p:cNvPr>
          <p:cNvPicPr>
            <a:picLocks noChangeAspect="1"/>
          </p:cNvPicPr>
          <p:nvPr/>
        </p:nvPicPr>
        <p:blipFill>
          <a:blip r:embed="rId3"/>
          <a:stretch>
            <a:fillRect/>
          </a:stretch>
        </p:blipFill>
        <p:spPr>
          <a:xfrm>
            <a:off x="5203662" y="805330"/>
            <a:ext cx="3705225" cy="3886200"/>
          </a:xfrm>
          <a:prstGeom prst="rect">
            <a:avLst/>
          </a:prstGeom>
        </p:spPr>
      </p:pic>
    </p:spTree>
    <p:extLst>
      <p:ext uri="{BB962C8B-B14F-4D97-AF65-F5344CB8AC3E}">
        <p14:creationId xmlns:p14="http://schemas.microsoft.com/office/powerpoint/2010/main" val="3199803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388753" y="255404"/>
            <a:ext cx="6172200" cy="466828"/>
          </a:xfrm>
        </p:spPr>
        <p:txBody>
          <a:bodyPr vert="horz" lIns="91440" tIns="45720" rIns="91440" bIns="45720" rtlCol="0" anchor="ctr">
            <a:normAutofit/>
          </a:bodyPr>
          <a:lstStyle/>
          <a:p>
            <a:r>
              <a:rPr lang="en-US" sz="2400" dirty="0">
                <a:ea typeface="宋体" charset="-122"/>
              </a:rPr>
              <a:t>Graphs: Likelihood P(G|</a:t>
            </a:r>
            <a:r>
              <a:rPr lang="el-GR" sz="2400" dirty="0">
                <a:ea typeface="宋体" charset="-122"/>
              </a:rPr>
              <a:t>Θ</a:t>
            </a:r>
            <a:r>
              <a:rPr lang="en-US" sz="2400" dirty="0">
                <a:ea typeface="宋体" charset="-122"/>
              </a:rPr>
              <a:t>)</a:t>
            </a:r>
          </a:p>
        </p:txBody>
      </p:sp>
      <p:sp>
        <p:nvSpPr>
          <p:cNvPr id="187395" name="Rectangle 3"/>
          <p:cNvSpPr>
            <a:spLocks noGrp="1" noChangeArrowheads="1"/>
          </p:cNvSpPr>
          <p:nvPr>
            <p:ph type="body" sz="half" idx="1"/>
          </p:nvPr>
        </p:nvSpPr>
        <p:spPr>
          <a:xfrm>
            <a:off x="714375" y="918381"/>
            <a:ext cx="5429250" cy="674031"/>
          </a:xfrm>
          <a:noFill/>
        </p:spPr>
        <p:txBody>
          <a:bodyPr wrap="square">
            <a:spAutoFit/>
          </a:bodyPr>
          <a:lstStyle/>
          <a:p>
            <a:r>
              <a:rPr lang="en-US" dirty="0">
                <a:solidFill>
                  <a:srgbClr val="0000FF"/>
                </a:solidFill>
              </a:rPr>
              <a:t>Given graph </a:t>
            </a:r>
            <a:r>
              <a:rPr lang="en-US" b="1" i="1" dirty="0">
                <a:solidFill>
                  <a:srgbClr val="0000FF"/>
                </a:solidFill>
                <a:latin typeface="Times New Roman" pitchFamily="18" charset="0"/>
                <a:cs typeface="Times New Roman" pitchFamily="18" charset="0"/>
              </a:rPr>
              <a:t>G(V,E)</a:t>
            </a:r>
            <a:r>
              <a:rPr lang="en-US" dirty="0">
                <a:solidFill>
                  <a:srgbClr val="0000FF"/>
                </a:solidFill>
              </a:rPr>
              <a:t> and </a:t>
            </a:r>
            <a:r>
              <a:rPr lang="el-GR" b="1" i="1" dirty="0">
                <a:solidFill>
                  <a:srgbClr val="0000FF"/>
                </a:solidFill>
                <a:latin typeface="Times New Roman" pitchFamily="18" charset="0"/>
                <a:cs typeface="Times New Roman" pitchFamily="18" charset="0"/>
              </a:rPr>
              <a:t>Θ</a:t>
            </a:r>
            <a:r>
              <a:rPr lang="en-US" b="1" i="1" dirty="0">
                <a:solidFill>
                  <a:srgbClr val="0000FF"/>
                </a:solidFill>
                <a:latin typeface="Times New Roman" pitchFamily="18" charset="0"/>
                <a:cs typeface="Times New Roman" pitchFamily="18" charset="0"/>
              </a:rPr>
              <a:t>,</a:t>
            </a:r>
            <a:r>
              <a:rPr lang="en-US" dirty="0">
                <a:solidFill>
                  <a:srgbClr val="0000FF"/>
                </a:solidFill>
              </a:rPr>
              <a:t> we calculate likelihood that </a:t>
            </a:r>
            <a:r>
              <a:rPr lang="el-GR" b="1" i="1" dirty="0">
                <a:solidFill>
                  <a:srgbClr val="0000FF"/>
                </a:solidFill>
                <a:latin typeface="Times New Roman" pitchFamily="18" charset="0"/>
                <a:cs typeface="Times New Roman" pitchFamily="18" charset="0"/>
              </a:rPr>
              <a:t>Θ</a:t>
            </a:r>
            <a:r>
              <a:rPr lang="en-US" dirty="0">
                <a:solidFill>
                  <a:srgbClr val="0000FF"/>
                </a:solidFill>
              </a:rPr>
              <a:t> generated </a:t>
            </a:r>
            <a:r>
              <a:rPr lang="en-US" b="1" i="1" dirty="0">
                <a:solidFill>
                  <a:srgbClr val="0000FF"/>
                </a:solidFill>
                <a:latin typeface="Times New Roman" pitchFamily="18" charset="0"/>
                <a:cs typeface="Times New Roman" pitchFamily="18" charset="0"/>
              </a:rPr>
              <a:t>G</a:t>
            </a:r>
            <a:r>
              <a:rPr lang="en-US" i="1" dirty="0">
                <a:solidFill>
                  <a:srgbClr val="0000FF"/>
                </a:solidFill>
                <a:latin typeface="Times New Roman" pitchFamily="18" charset="0"/>
                <a:cs typeface="Times New Roman" pitchFamily="18" charset="0"/>
              </a:rPr>
              <a:t>:</a:t>
            </a:r>
            <a:r>
              <a:rPr lang="en-US" i="1" dirty="0">
                <a:solidFill>
                  <a:srgbClr val="0000FF"/>
                </a:solidFill>
              </a:rPr>
              <a:t> </a:t>
            </a:r>
            <a:r>
              <a:rPr lang="en-US" b="1" i="1" dirty="0">
                <a:solidFill>
                  <a:srgbClr val="0000FF"/>
                </a:solidFill>
                <a:latin typeface="Times New Roman" pitchFamily="18" charset="0"/>
                <a:cs typeface="Times New Roman" pitchFamily="18" charset="0"/>
              </a:rPr>
              <a:t>P(G|</a:t>
            </a:r>
            <a:r>
              <a:rPr lang="el-GR" b="1" i="1" dirty="0">
                <a:solidFill>
                  <a:srgbClr val="0000FF"/>
                </a:solidFill>
                <a:latin typeface="Times New Roman" pitchFamily="18" charset="0"/>
                <a:cs typeface="Times New Roman" pitchFamily="18" charset="0"/>
              </a:rPr>
              <a:t>Θ</a:t>
            </a:r>
            <a:r>
              <a:rPr lang="en-US" b="1" i="1" dirty="0">
                <a:solidFill>
                  <a:srgbClr val="0000FF"/>
                </a:solidFill>
                <a:latin typeface="Times New Roman" pitchFamily="18" charset="0"/>
                <a:cs typeface="Times New Roman" pitchFamily="18" charset="0"/>
              </a:rPr>
              <a:t>)</a:t>
            </a:r>
          </a:p>
        </p:txBody>
      </p:sp>
      <p:graphicFrame>
        <p:nvGraphicFramePr>
          <p:cNvPr id="187396" name="Group 4"/>
          <p:cNvGraphicFramePr>
            <a:graphicFrameLocks noGrp="1"/>
          </p:cNvGraphicFramePr>
          <p:nvPr>
            <p:ph sz="quarter" idx="2"/>
            <p:extLst>
              <p:ext uri="{D42A27DB-BD31-4B8C-83A1-F6EECF244321}">
                <p14:modId xmlns:p14="http://schemas.microsoft.com/office/powerpoint/2010/main" val="991506276"/>
              </p:ext>
            </p:extLst>
          </p:nvPr>
        </p:nvGraphicFramePr>
        <p:xfrm>
          <a:off x="3474853" y="1881054"/>
          <a:ext cx="2057400" cy="1269208"/>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317302">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0.9</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0.9</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302">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0.9</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0.9</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302">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0.9</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0.9</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0.9</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302">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0.9</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7434" name="Text Box 42"/>
          <p:cNvSpPr txBox="1">
            <a:spLocks noChangeArrowheads="1"/>
          </p:cNvSpPr>
          <p:nvPr/>
        </p:nvSpPr>
        <p:spPr bwMode="auto">
          <a:xfrm>
            <a:off x="1117746" y="3300635"/>
            <a:ext cx="1886157" cy="369332"/>
          </a:xfrm>
          <a:prstGeom prst="rect">
            <a:avLst/>
          </a:prstGeom>
          <a:noFill/>
          <a:ln w="9525" algn="ctr">
            <a:noFill/>
            <a:miter lim="800000"/>
            <a:headEnd/>
            <a:tailEnd/>
          </a:ln>
          <a:effectLst/>
        </p:spPr>
        <p:txBody>
          <a:bodyPr wrap="none">
            <a:spAutoFit/>
          </a:bodyPr>
          <a:lstStyle/>
          <a:p>
            <a:pPr algn="ctr">
              <a:spcBef>
                <a:spcPct val="20000"/>
              </a:spcBef>
              <a:buFont typeface="Wingdings" pitchFamily="2" charset="2"/>
              <a:buNone/>
            </a:pPr>
            <a:r>
              <a:rPr lang="el-GR" b="1" i="1" dirty="0">
                <a:latin typeface="Times New Roman" pitchFamily="18" charset="0"/>
                <a:cs typeface="Times New Roman" pitchFamily="18" charset="0"/>
              </a:rPr>
              <a:t>Θ</a:t>
            </a:r>
            <a:r>
              <a:rPr lang="en-US" b="1" i="1" dirty="0">
                <a:latin typeface="Times New Roman" pitchFamily="18" charset="0"/>
                <a:cs typeface="Times New Roman" pitchFamily="18" charset="0"/>
              </a:rPr>
              <a:t>=</a:t>
            </a:r>
            <a:r>
              <a:rPr lang="en-US" altLang="ko-KR" b="1" dirty="0">
                <a:solidFill>
                  <a:srgbClr val="0000FF"/>
                </a:solidFill>
                <a:latin typeface="Calibri" pitchFamily="34" charset="0"/>
              </a:rPr>
              <a:t>B</a:t>
            </a:r>
            <a:r>
              <a:rPr lang="en-US" altLang="ko-KR" dirty="0">
                <a:solidFill>
                  <a:srgbClr val="0000FF"/>
                </a:solidFill>
                <a:latin typeface="Calibri" pitchFamily="34" charset="0"/>
              </a:rPr>
              <a:t>(</a:t>
            </a:r>
            <a:r>
              <a:rPr lang="en-US" altLang="ko-KR" b="1" i="1" dirty="0">
                <a:solidFill>
                  <a:srgbClr val="0000FF"/>
                </a:solidFill>
                <a:latin typeface="Calibri" pitchFamily="34" charset="0"/>
              </a:rPr>
              <a:t>V, C, M</a:t>
            </a:r>
            <a:r>
              <a:rPr lang="en-US" altLang="ko-KR" b="1" dirty="0">
                <a:solidFill>
                  <a:srgbClr val="0000FF"/>
                </a:solidFill>
                <a:latin typeface="Calibri" pitchFamily="34" charset="0"/>
              </a:rPr>
              <a:t>, {</a:t>
            </a:r>
            <a:r>
              <a:rPr lang="en-US" altLang="ko-KR" b="1" i="1" dirty="0">
                <a:solidFill>
                  <a:srgbClr val="0000FF"/>
                </a:solidFill>
                <a:latin typeface="Calibri" pitchFamily="34" charset="0"/>
                <a:cs typeface="Times New Roman" pitchFamily="18" charset="0"/>
              </a:rPr>
              <a:t>p</a:t>
            </a:r>
            <a:r>
              <a:rPr lang="en-US" altLang="ko-KR" b="1" i="1" baseline="-25000" dirty="0">
                <a:solidFill>
                  <a:srgbClr val="0000FF"/>
                </a:solidFill>
                <a:latin typeface="Calibri" pitchFamily="34" charset="0"/>
                <a:cs typeface="Times New Roman" pitchFamily="18" charset="0"/>
              </a:rPr>
              <a:t>c</a:t>
            </a:r>
            <a:r>
              <a:rPr lang="en-US" altLang="ko-KR" b="1" dirty="0">
                <a:solidFill>
                  <a:srgbClr val="0000FF"/>
                </a:solidFill>
                <a:latin typeface="Calibri" pitchFamily="34" charset="0"/>
              </a:rPr>
              <a:t>}</a:t>
            </a:r>
            <a:r>
              <a:rPr lang="en-US" altLang="ko-KR" dirty="0">
                <a:solidFill>
                  <a:srgbClr val="0000FF"/>
                </a:solidFill>
                <a:latin typeface="Calibri" pitchFamily="34" charset="0"/>
              </a:rPr>
              <a:t>)</a:t>
            </a:r>
            <a:endParaRPr lang="el-GR" i="1" baseline="-25000" dirty="0">
              <a:latin typeface="Calibri" pitchFamily="34" charset="0"/>
              <a:cs typeface="Times New Roman" pitchFamily="18" charset="0"/>
            </a:endParaRPr>
          </a:p>
        </p:txBody>
      </p:sp>
      <p:sp>
        <p:nvSpPr>
          <p:cNvPr id="187436" name="AutoShape 44"/>
          <p:cNvSpPr>
            <a:spLocks noChangeArrowheads="1"/>
          </p:cNvSpPr>
          <p:nvPr/>
        </p:nvSpPr>
        <p:spPr bwMode="auto">
          <a:xfrm rot="10800000">
            <a:off x="2792940" y="2766452"/>
            <a:ext cx="310753" cy="342900"/>
          </a:xfrm>
          <a:prstGeom prst="leftArrow">
            <a:avLst>
              <a:gd name="adj1" fmla="val 50000"/>
              <a:gd name="adj2" fmla="val 25000"/>
            </a:avLst>
          </a:prstGeom>
          <a:solidFill>
            <a:schemeClr val="accent1"/>
          </a:solidFill>
          <a:ln w="9525" algn="ctr">
            <a:solidFill>
              <a:schemeClr val="tx1"/>
            </a:solidFill>
            <a:miter lim="800000"/>
            <a:headEnd/>
            <a:tailEnd/>
          </a:ln>
          <a:effectLst/>
        </p:spPr>
        <p:txBody>
          <a:bodyPr rot="10800000" wrap="none" anchor="ctr"/>
          <a:lstStyle/>
          <a:p>
            <a:pPr algn="ctr">
              <a:spcBef>
                <a:spcPct val="20000"/>
              </a:spcBef>
              <a:buFont typeface="Wingdings" pitchFamily="2" charset="2"/>
              <a:buChar char="•"/>
            </a:pPr>
            <a:endParaRPr lang="en-US" sz="1350"/>
          </a:p>
        </p:txBody>
      </p:sp>
      <p:sp>
        <p:nvSpPr>
          <p:cNvPr id="187437" name="Line 45"/>
          <p:cNvSpPr>
            <a:spLocks noChangeShapeType="1"/>
          </p:cNvSpPr>
          <p:nvPr/>
        </p:nvSpPr>
        <p:spPr bwMode="auto">
          <a:xfrm>
            <a:off x="6851982" y="895972"/>
            <a:ext cx="342900" cy="171450"/>
          </a:xfrm>
          <a:prstGeom prst="line">
            <a:avLst/>
          </a:prstGeom>
          <a:noFill/>
          <a:ln w="12700">
            <a:solidFill>
              <a:schemeClr val="tx1"/>
            </a:solidFill>
            <a:round/>
            <a:headEnd/>
            <a:tailEnd/>
          </a:ln>
          <a:effectLst/>
        </p:spPr>
        <p:txBody>
          <a:bodyPr/>
          <a:lstStyle/>
          <a:p>
            <a:endParaRPr lang="en-US" sz="1350"/>
          </a:p>
        </p:txBody>
      </p:sp>
      <p:sp>
        <p:nvSpPr>
          <p:cNvPr id="187438" name="Line 46"/>
          <p:cNvSpPr>
            <a:spLocks noChangeShapeType="1"/>
          </p:cNvSpPr>
          <p:nvPr/>
        </p:nvSpPr>
        <p:spPr bwMode="auto">
          <a:xfrm>
            <a:off x="7194882" y="1088854"/>
            <a:ext cx="0" cy="342900"/>
          </a:xfrm>
          <a:prstGeom prst="line">
            <a:avLst/>
          </a:prstGeom>
          <a:noFill/>
          <a:ln w="12700">
            <a:solidFill>
              <a:schemeClr val="tx1"/>
            </a:solidFill>
            <a:round/>
            <a:headEnd/>
            <a:tailEnd/>
          </a:ln>
          <a:effectLst/>
        </p:spPr>
        <p:txBody>
          <a:bodyPr/>
          <a:lstStyle/>
          <a:p>
            <a:endParaRPr lang="en-US" sz="1350"/>
          </a:p>
        </p:txBody>
      </p:sp>
      <p:sp>
        <p:nvSpPr>
          <p:cNvPr id="187439" name="Line 47"/>
          <p:cNvSpPr>
            <a:spLocks noChangeShapeType="1"/>
          </p:cNvSpPr>
          <p:nvPr/>
        </p:nvSpPr>
        <p:spPr bwMode="auto">
          <a:xfrm flipV="1">
            <a:off x="6794832" y="1088854"/>
            <a:ext cx="400050" cy="171450"/>
          </a:xfrm>
          <a:prstGeom prst="line">
            <a:avLst/>
          </a:prstGeom>
          <a:noFill/>
          <a:ln w="12700">
            <a:solidFill>
              <a:schemeClr val="tx1"/>
            </a:solidFill>
            <a:round/>
            <a:headEnd/>
            <a:tailEnd/>
          </a:ln>
          <a:effectLst/>
        </p:spPr>
        <p:txBody>
          <a:bodyPr/>
          <a:lstStyle/>
          <a:p>
            <a:endParaRPr lang="en-US" sz="1350"/>
          </a:p>
        </p:txBody>
      </p:sp>
      <p:sp>
        <p:nvSpPr>
          <p:cNvPr id="187440" name="Line 48"/>
          <p:cNvSpPr>
            <a:spLocks noChangeShapeType="1"/>
          </p:cNvSpPr>
          <p:nvPr/>
        </p:nvSpPr>
        <p:spPr bwMode="auto">
          <a:xfrm>
            <a:off x="6794832" y="1260304"/>
            <a:ext cx="400050" cy="171450"/>
          </a:xfrm>
          <a:prstGeom prst="line">
            <a:avLst/>
          </a:prstGeom>
          <a:noFill/>
          <a:ln w="12700">
            <a:solidFill>
              <a:schemeClr val="tx1"/>
            </a:solidFill>
            <a:round/>
            <a:headEnd/>
            <a:tailEnd/>
          </a:ln>
          <a:effectLst/>
        </p:spPr>
        <p:txBody>
          <a:bodyPr/>
          <a:lstStyle/>
          <a:p>
            <a:endParaRPr lang="en-US" sz="1350"/>
          </a:p>
        </p:txBody>
      </p:sp>
      <p:sp>
        <p:nvSpPr>
          <p:cNvPr id="187441" name="Oval 49"/>
          <p:cNvSpPr>
            <a:spLocks noChangeArrowheads="1"/>
          </p:cNvSpPr>
          <p:nvPr/>
        </p:nvSpPr>
        <p:spPr bwMode="auto">
          <a:xfrm>
            <a:off x="6794832" y="849538"/>
            <a:ext cx="114300" cy="114300"/>
          </a:xfrm>
          <a:prstGeom prst="ellipse">
            <a:avLst/>
          </a:prstGeom>
          <a:solidFill>
            <a:schemeClr val="accent3"/>
          </a:solidFill>
          <a:ln w="9525">
            <a:solidFill>
              <a:schemeClr val="tx1"/>
            </a:solidFill>
            <a:round/>
            <a:headEnd/>
            <a:tailEnd/>
          </a:ln>
          <a:effectLst/>
        </p:spPr>
        <p:txBody>
          <a:bodyPr wrap="none" anchor="ctr"/>
          <a:lstStyle/>
          <a:p>
            <a:endParaRPr lang="en-US" sz="1350"/>
          </a:p>
        </p:txBody>
      </p:sp>
      <p:sp>
        <p:nvSpPr>
          <p:cNvPr id="187442" name="Oval 50"/>
          <p:cNvSpPr>
            <a:spLocks noChangeArrowheads="1"/>
          </p:cNvSpPr>
          <p:nvPr/>
        </p:nvSpPr>
        <p:spPr bwMode="auto">
          <a:xfrm>
            <a:off x="6737682" y="1203154"/>
            <a:ext cx="114300" cy="114300"/>
          </a:xfrm>
          <a:prstGeom prst="ellipse">
            <a:avLst/>
          </a:prstGeom>
          <a:solidFill>
            <a:schemeClr val="accent2"/>
          </a:solidFill>
          <a:ln w="9525">
            <a:solidFill>
              <a:schemeClr val="tx1"/>
            </a:solidFill>
            <a:round/>
            <a:headEnd/>
            <a:tailEnd/>
          </a:ln>
          <a:effectLst/>
        </p:spPr>
        <p:txBody>
          <a:bodyPr wrap="none" anchor="ctr"/>
          <a:lstStyle/>
          <a:p>
            <a:endParaRPr lang="en-US" sz="1350"/>
          </a:p>
        </p:txBody>
      </p:sp>
      <p:sp>
        <p:nvSpPr>
          <p:cNvPr id="187443" name="Oval 51"/>
          <p:cNvSpPr>
            <a:spLocks noChangeArrowheads="1"/>
          </p:cNvSpPr>
          <p:nvPr/>
        </p:nvSpPr>
        <p:spPr bwMode="auto">
          <a:xfrm>
            <a:off x="7137732" y="1020988"/>
            <a:ext cx="114300" cy="114300"/>
          </a:xfrm>
          <a:prstGeom prst="ellipse">
            <a:avLst/>
          </a:prstGeom>
          <a:solidFill>
            <a:schemeClr val="accent1"/>
          </a:solidFill>
          <a:ln w="9525">
            <a:solidFill>
              <a:schemeClr val="tx1"/>
            </a:solidFill>
            <a:round/>
            <a:headEnd/>
            <a:tailEnd/>
          </a:ln>
          <a:effectLst/>
        </p:spPr>
        <p:txBody>
          <a:bodyPr wrap="none" anchor="ctr"/>
          <a:lstStyle/>
          <a:p>
            <a:endParaRPr lang="en-US" sz="1350"/>
          </a:p>
        </p:txBody>
      </p:sp>
      <p:sp>
        <p:nvSpPr>
          <p:cNvPr id="187444" name="Oval 52"/>
          <p:cNvSpPr>
            <a:spLocks noChangeArrowheads="1"/>
          </p:cNvSpPr>
          <p:nvPr/>
        </p:nvSpPr>
        <p:spPr bwMode="auto">
          <a:xfrm>
            <a:off x="7137732" y="1374604"/>
            <a:ext cx="114300" cy="114300"/>
          </a:xfrm>
          <a:prstGeom prst="ellipse">
            <a:avLst/>
          </a:prstGeom>
          <a:solidFill>
            <a:schemeClr val="accent2"/>
          </a:solidFill>
          <a:ln w="9525">
            <a:solidFill>
              <a:schemeClr val="tx1"/>
            </a:solidFill>
            <a:round/>
            <a:headEnd/>
            <a:tailEnd/>
          </a:ln>
          <a:effectLst/>
        </p:spPr>
        <p:txBody>
          <a:bodyPr wrap="none" anchor="ctr"/>
          <a:lstStyle/>
          <a:p>
            <a:endParaRPr lang="en-US" sz="1350"/>
          </a:p>
        </p:txBody>
      </p:sp>
      <p:sp>
        <p:nvSpPr>
          <p:cNvPr id="187445" name="AutoShape 53"/>
          <p:cNvSpPr>
            <a:spLocks noChangeArrowheads="1"/>
          </p:cNvSpPr>
          <p:nvPr/>
        </p:nvSpPr>
        <p:spPr bwMode="auto">
          <a:xfrm rot="16200000">
            <a:off x="6868056" y="1472831"/>
            <a:ext cx="196453" cy="342900"/>
          </a:xfrm>
          <a:prstGeom prst="leftArrow">
            <a:avLst>
              <a:gd name="adj1" fmla="val 50000"/>
              <a:gd name="adj2" fmla="val 2500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sz="1350"/>
          </a:p>
        </p:txBody>
      </p:sp>
      <p:graphicFrame>
        <p:nvGraphicFramePr>
          <p:cNvPr id="187446" name="Group 54"/>
          <p:cNvGraphicFramePr>
            <a:graphicFrameLocks noGrp="1"/>
          </p:cNvGraphicFramePr>
          <p:nvPr>
            <p:ph sz="quarter" idx="3"/>
            <p:extLst>
              <p:ext uri="{D42A27DB-BD31-4B8C-83A1-F6EECF244321}">
                <p14:modId xmlns:p14="http://schemas.microsoft.com/office/powerpoint/2010/main" val="1380453022"/>
              </p:ext>
            </p:extLst>
          </p:nvPr>
        </p:nvGraphicFramePr>
        <p:xfrm>
          <a:off x="6280482" y="1856807"/>
          <a:ext cx="1257300" cy="1285876"/>
        </p:xfrm>
        <a:graphic>
          <a:graphicData uri="http://schemas.openxmlformats.org/drawingml/2006/table">
            <a:tbl>
              <a:tblPr/>
              <a:tblGrid>
                <a:gridCol w="314325">
                  <a:extLst>
                    <a:ext uri="{9D8B030D-6E8A-4147-A177-3AD203B41FA5}">
                      <a16:colId xmlns:a16="http://schemas.microsoft.com/office/drawing/2014/main" val="20000"/>
                    </a:ext>
                  </a:extLst>
                </a:gridCol>
                <a:gridCol w="314325">
                  <a:extLst>
                    <a:ext uri="{9D8B030D-6E8A-4147-A177-3AD203B41FA5}">
                      <a16:colId xmlns:a16="http://schemas.microsoft.com/office/drawing/2014/main" val="20001"/>
                    </a:ext>
                  </a:extLst>
                </a:gridCol>
                <a:gridCol w="314325">
                  <a:extLst>
                    <a:ext uri="{9D8B030D-6E8A-4147-A177-3AD203B41FA5}">
                      <a16:colId xmlns:a16="http://schemas.microsoft.com/office/drawing/2014/main" val="20002"/>
                    </a:ext>
                  </a:extLst>
                </a:gridCol>
                <a:gridCol w="314325">
                  <a:extLst>
                    <a:ext uri="{9D8B030D-6E8A-4147-A177-3AD203B41FA5}">
                      <a16:colId xmlns:a16="http://schemas.microsoft.com/office/drawing/2014/main" val="20003"/>
                    </a:ext>
                  </a:extLst>
                </a:gridCol>
              </a:tblGrid>
              <a:tr h="3214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14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14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14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500" b="0" i="0" u="none" strike="noStrike" cap="none" normalizeH="0" baseline="0" dirty="0">
                          <a:ln>
                            <a:noFill/>
                          </a:ln>
                          <a:solidFill>
                            <a:schemeClr val="tx1"/>
                          </a:solidFill>
                          <a:effectLst/>
                          <a:latin typeface="Arial" charset="0"/>
                          <a:cs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7473" name="Text Box 81"/>
          <p:cNvSpPr txBox="1">
            <a:spLocks noChangeArrowheads="1"/>
          </p:cNvSpPr>
          <p:nvPr/>
        </p:nvSpPr>
        <p:spPr bwMode="auto">
          <a:xfrm>
            <a:off x="6801904" y="3135538"/>
            <a:ext cx="351379" cy="369332"/>
          </a:xfrm>
          <a:prstGeom prst="rect">
            <a:avLst/>
          </a:prstGeom>
          <a:noFill/>
          <a:ln w="9525" algn="ctr">
            <a:noFill/>
            <a:miter lim="800000"/>
            <a:headEnd/>
            <a:tailEnd/>
          </a:ln>
          <a:effectLst/>
        </p:spPr>
        <p:txBody>
          <a:bodyPr wrap="none">
            <a:spAutoFit/>
          </a:bodyPr>
          <a:lstStyle/>
          <a:p>
            <a:pPr algn="ctr">
              <a:spcBef>
                <a:spcPct val="20000"/>
              </a:spcBef>
              <a:buFont typeface="Wingdings" pitchFamily="2" charset="2"/>
              <a:buNone/>
            </a:pPr>
            <a:r>
              <a:rPr lang="en-US" b="1" i="1" dirty="0">
                <a:latin typeface="Times New Roman" pitchFamily="18" charset="0"/>
              </a:rPr>
              <a:t>G</a:t>
            </a:r>
            <a:endParaRPr lang="en-US" b="1" i="1" baseline="-25000" dirty="0">
              <a:latin typeface="Times New Roman" pitchFamily="18" charset="0"/>
            </a:endParaRPr>
          </a:p>
        </p:txBody>
      </p:sp>
      <p:sp>
        <p:nvSpPr>
          <p:cNvPr id="187474" name="AutoShape 82"/>
          <p:cNvSpPr>
            <a:spLocks noChangeArrowheads="1"/>
          </p:cNvSpPr>
          <p:nvPr/>
        </p:nvSpPr>
        <p:spPr bwMode="auto">
          <a:xfrm rot="14016232">
            <a:off x="5331023" y="3296558"/>
            <a:ext cx="425054" cy="342900"/>
          </a:xfrm>
          <a:prstGeom prst="leftArrow">
            <a:avLst>
              <a:gd name="adj1" fmla="val 50000"/>
              <a:gd name="adj2" fmla="val 3099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sz="1350"/>
          </a:p>
        </p:txBody>
      </p:sp>
      <p:sp>
        <p:nvSpPr>
          <p:cNvPr id="187475" name="AutoShape 83"/>
          <p:cNvSpPr>
            <a:spLocks noChangeArrowheads="1"/>
          </p:cNvSpPr>
          <p:nvPr/>
        </p:nvSpPr>
        <p:spPr bwMode="auto">
          <a:xfrm rot="18078808">
            <a:off x="5959674" y="3256889"/>
            <a:ext cx="425053" cy="342900"/>
          </a:xfrm>
          <a:prstGeom prst="leftArrow">
            <a:avLst>
              <a:gd name="adj1" fmla="val 50000"/>
              <a:gd name="adj2" fmla="val 3099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sz="1350"/>
          </a:p>
        </p:txBody>
      </p:sp>
      <p:sp>
        <p:nvSpPr>
          <p:cNvPr id="187476" name="Rectangle 84"/>
          <p:cNvSpPr>
            <a:spLocks noChangeArrowheads="1"/>
          </p:cNvSpPr>
          <p:nvPr/>
        </p:nvSpPr>
        <p:spPr bwMode="auto">
          <a:xfrm>
            <a:off x="5347223" y="3686903"/>
            <a:ext cx="1090363" cy="461665"/>
          </a:xfrm>
          <a:prstGeom prst="rect">
            <a:avLst/>
          </a:prstGeom>
          <a:noFill/>
          <a:ln w="28575" algn="ctr">
            <a:solidFill>
              <a:srgbClr val="CC0000"/>
            </a:solidFill>
            <a:miter lim="800000"/>
            <a:headEnd/>
            <a:tailEnd/>
          </a:ln>
          <a:effectLst/>
        </p:spPr>
        <p:txBody>
          <a:bodyPr wrap="none">
            <a:spAutoFit/>
          </a:bodyPr>
          <a:lstStyle/>
          <a:p>
            <a:pPr algn="ctr">
              <a:spcBef>
                <a:spcPct val="20000"/>
              </a:spcBef>
              <a:buFont typeface="Wingdings" pitchFamily="2" charset="2"/>
              <a:buNone/>
            </a:pPr>
            <a:r>
              <a:rPr lang="en-US" sz="2400" b="1" i="1" dirty="0">
                <a:latin typeface="Times New Roman" pitchFamily="18" charset="0"/>
              </a:rPr>
              <a:t>P(G|</a:t>
            </a:r>
            <a:r>
              <a:rPr lang="el-GR" sz="2400" b="1" i="1" dirty="0">
                <a:latin typeface="Times New Roman" pitchFamily="18" charset="0"/>
                <a:cs typeface="Times New Roman" pitchFamily="18" charset="0"/>
              </a:rPr>
              <a:t>Θ</a:t>
            </a:r>
            <a:r>
              <a:rPr lang="en-US" sz="2100" b="1" i="1" dirty="0">
                <a:latin typeface="Times New Roman" pitchFamily="18" charset="0"/>
              </a:rPr>
              <a:t>)</a:t>
            </a:r>
          </a:p>
        </p:txBody>
      </p:sp>
      <p:graphicFrame>
        <p:nvGraphicFramePr>
          <p:cNvPr id="187477" name="Object 85"/>
          <p:cNvGraphicFramePr>
            <a:graphicFrameLocks noChangeAspect="1"/>
          </p:cNvGraphicFramePr>
          <p:nvPr>
            <p:extLst>
              <p:ext uri="{D42A27DB-BD31-4B8C-83A1-F6EECF244321}">
                <p14:modId xmlns:p14="http://schemas.microsoft.com/office/powerpoint/2010/main" val="558591731"/>
              </p:ext>
            </p:extLst>
          </p:nvPr>
        </p:nvGraphicFramePr>
        <p:xfrm>
          <a:off x="1702594" y="4260743"/>
          <a:ext cx="5623322" cy="663179"/>
        </p:xfrm>
        <a:graphic>
          <a:graphicData uri="http://schemas.openxmlformats.org/presentationml/2006/ole">
            <mc:AlternateContent xmlns:mc="http://schemas.openxmlformats.org/markup-compatibility/2006">
              <mc:Choice xmlns:v="urn:schemas-microsoft-com:vml" Requires="v">
                <p:oleObj spid="_x0000_s25654" name="Equation" r:id="rId3" imgW="2476440" imgH="291960" progId="Equation.3">
                  <p:embed/>
                </p:oleObj>
              </mc:Choice>
              <mc:Fallback>
                <p:oleObj name="Equation" r:id="rId3" imgW="2476440" imgH="291960" progId="Equation.3">
                  <p:embed/>
                  <p:pic>
                    <p:nvPicPr>
                      <p:cNvPr id="187477" name="Object 85"/>
                      <p:cNvPicPr>
                        <a:picLocks noChangeAspect="1" noChangeArrowheads="1"/>
                      </p:cNvPicPr>
                      <p:nvPr/>
                    </p:nvPicPr>
                    <p:blipFill>
                      <a:blip r:embed="rId4"/>
                      <a:srcRect/>
                      <a:stretch>
                        <a:fillRect/>
                      </a:stretch>
                    </p:blipFill>
                    <p:spPr bwMode="auto">
                      <a:xfrm>
                        <a:off x="1702594" y="4260743"/>
                        <a:ext cx="5623322" cy="663179"/>
                      </a:xfrm>
                      <a:prstGeom prst="rect">
                        <a:avLst/>
                      </a:prstGeom>
                      <a:noFill/>
                      <a:ln w="57150">
                        <a:solidFill>
                          <a:srgbClr val="008000"/>
                        </a:solidFill>
                      </a:ln>
                    </p:spPr>
                  </p:pic>
                </p:oleObj>
              </mc:Fallback>
            </mc:AlternateContent>
          </a:graphicData>
        </a:graphic>
      </p:graphicFrame>
      <p:sp>
        <p:nvSpPr>
          <p:cNvPr id="187478" name="Text Box 86"/>
          <p:cNvSpPr txBox="1">
            <a:spLocks noChangeArrowheads="1"/>
          </p:cNvSpPr>
          <p:nvPr/>
        </p:nvSpPr>
        <p:spPr bwMode="auto">
          <a:xfrm>
            <a:off x="7309182" y="1078138"/>
            <a:ext cx="364202" cy="369332"/>
          </a:xfrm>
          <a:prstGeom prst="rect">
            <a:avLst/>
          </a:prstGeom>
          <a:noFill/>
          <a:ln w="9525">
            <a:noFill/>
            <a:miter lim="800000"/>
            <a:headEnd/>
            <a:tailEnd/>
          </a:ln>
          <a:effectLst/>
        </p:spPr>
        <p:txBody>
          <a:bodyPr wrap="none">
            <a:spAutoFit/>
          </a:bodyPr>
          <a:lstStyle/>
          <a:p>
            <a:r>
              <a:rPr lang="en-US" b="1" dirty="0">
                <a:latin typeface="Times" pitchFamily="18" charset="0"/>
              </a:rPr>
              <a:t>G</a:t>
            </a:r>
          </a:p>
        </p:txBody>
      </p:sp>
      <p:sp>
        <p:nvSpPr>
          <p:cNvPr id="31" name="Slide Number Placeholder 30"/>
          <p:cNvSpPr>
            <a:spLocks noGrp="1"/>
          </p:cNvSpPr>
          <p:nvPr>
            <p:ph type="sldNum" sz="quarter" idx="12"/>
          </p:nvPr>
        </p:nvSpPr>
        <p:spPr>
          <a:xfrm>
            <a:off x="6057900" y="4786312"/>
            <a:ext cx="1600200" cy="357188"/>
          </a:xfrm>
        </p:spPr>
        <p:txBody>
          <a:bodyPr/>
          <a:lstStyle/>
          <a:p>
            <a:fld id="{1EE19DCF-1AF4-495E-872A-F2912EA85AB1}" type="slidenum">
              <a:rPr lang="en-US" smtClean="0"/>
              <a:pPr/>
              <a:t>50</a:t>
            </a:fld>
            <a:endParaRPr lang="en-US"/>
          </a:p>
        </p:txBody>
      </p:sp>
      <p:cxnSp>
        <p:nvCxnSpPr>
          <p:cNvPr id="5" name="Straight Connector 4"/>
          <p:cNvCxnSpPr>
            <a:stCxn id="2" idx="0"/>
            <a:endCxn id="3" idx="2"/>
          </p:cNvCxnSpPr>
          <p:nvPr/>
        </p:nvCxnSpPr>
        <p:spPr>
          <a:xfrm flipV="1">
            <a:off x="1400175" y="2675334"/>
            <a:ext cx="204788" cy="428625"/>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a:stCxn id="3" idx="2"/>
            <a:endCxn id="34" idx="0"/>
          </p:cNvCxnSpPr>
          <p:nvPr/>
        </p:nvCxnSpPr>
        <p:spPr>
          <a:xfrm>
            <a:off x="1604962" y="2675334"/>
            <a:ext cx="119063" cy="428625"/>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p:cNvCxnSpPr>
            <a:stCxn id="3" idx="2"/>
            <a:endCxn id="35" idx="0"/>
          </p:cNvCxnSpPr>
          <p:nvPr/>
        </p:nvCxnSpPr>
        <p:spPr>
          <a:xfrm>
            <a:off x="1604962" y="2675334"/>
            <a:ext cx="442913" cy="428625"/>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a:stCxn id="35" idx="0"/>
            <a:endCxn id="37" idx="2"/>
          </p:cNvCxnSpPr>
          <p:nvPr/>
        </p:nvCxnSpPr>
        <p:spPr>
          <a:xfrm flipV="1">
            <a:off x="2047875" y="2675334"/>
            <a:ext cx="132011" cy="428625"/>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a:stCxn id="37" idx="2"/>
            <a:endCxn id="36" idx="0"/>
          </p:cNvCxnSpPr>
          <p:nvPr/>
        </p:nvCxnSpPr>
        <p:spPr>
          <a:xfrm>
            <a:off x="2179885" y="2675334"/>
            <a:ext cx="191840" cy="428625"/>
          </a:xfrm>
          <a:prstGeom prst="line">
            <a:avLst/>
          </a:prstGeom>
          <a:ln w="28575"/>
        </p:spPr>
        <p:style>
          <a:lnRef idx="1">
            <a:schemeClr val="dk1"/>
          </a:lnRef>
          <a:fillRef idx="0">
            <a:schemeClr val="dk1"/>
          </a:fillRef>
          <a:effectRef idx="0">
            <a:schemeClr val="dk1"/>
          </a:effectRef>
          <a:fontRef idx="minor">
            <a:schemeClr val="tx1"/>
          </a:fontRef>
        </p:style>
      </p:cxnSp>
      <p:sp>
        <p:nvSpPr>
          <p:cNvPr id="2" name="Oval 1"/>
          <p:cNvSpPr/>
          <p:nvPr/>
        </p:nvSpPr>
        <p:spPr>
          <a:xfrm>
            <a:off x="1314450" y="3103959"/>
            <a:ext cx="171450" cy="168630"/>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34" name="Oval 33"/>
          <p:cNvSpPr/>
          <p:nvPr/>
        </p:nvSpPr>
        <p:spPr>
          <a:xfrm>
            <a:off x="1638300" y="3103959"/>
            <a:ext cx="171450" cy="168630"/>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35" name="Oval 34"/>
          <p:cNvSpPr/>
          <p:nvPr/>
        </p:nvSpPr>
        <p:spPr>
          <a:xfrm>
            <a:off x="1962150" y="3103959"/>
            <a:ext cx="171450" cy="168630"/>
          </a:xfrm>
          <a:prstGeom prst="ellipse">
            <a:avLst/>
          </a:prstGeom>
          <a:solidFill>
            <a:schemeClr val="accent1"/>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36" name="Oval 35"/>
          <p:cNvSpPr/>
          <p:nvPr/>
        </p:nvSpPr>
        <p:spPr>
          <a:xfrm>
            <a:off x="2286000" y="3103959"/>
            <a:ext cx="171450" cy="168630"/>
          </a:xfrm>
          <a:prstGeom prst="ellipse">
            <a:avLst/>
          </a:prstGeom>
          <a:solidFill>
            <a:schemeClr val="accent3"/>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3" name="Rectangle 2"/>
          <p:cNvSpPr/>
          <p:nvPr/>
        </p:nvSpPr>
        <p:spPr>
          <a:xfrm>
            <a:off x="1485900" y="2446734"/>
            <a:ext cx="238125" cy="2286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1350" b="1" dirty="0"/>
              <a:t>A</a:t>
            </a:r>
          </a:p>
        </p:txBody>
      </p:sp>
      <p:sp>
        <p:nvSpPr>
          <p:cNvPr id="37" name="Rectangle 36"/>
          <p:cNvSpPr/>
          <p:nvPr/>
        </p:nvSpPr>
        <p:spPr>
          <a:xfrm>
            <a:off x="2060823" y="2446734"/>
            <a:ext cx="238125" cy="2286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1350" b="1" dirty="0"/>
              <a:t>B</a:t>
            </a:r>
          </a:p>
        </p:txBody>
      </p:sp>
      <p:cxnSp>
        <p:nvCxnSpPr>
          <p:cNvPr id="38" name="直线连接符 37">
            <a:extLst>
              <a:ext uri="{FF2B5EF4-FFF2-40B4-BE49-F238E27FC236}">
                <a16:creationId xmlns:a16="http://schemas.microsoft.com/office/drawing/2014/main" id="{8DA4DE49-2E6A-5D49-B361-0335909708CB}"/>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a16="http://schemas.microsoft.com/office/drawing/2014/main" id="{36ED8061-EF04-EC45-9BF3-9F9AA81DB384}"/>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96546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3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74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74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4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7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36" grpId="0" animBg="1"/>
      <p:bldP spid="187474" grpId="0" animBg="1"/>
      <p:bldP spid="187475" grpId="0" animBg="1"/>
      <p:bldP spid="18747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76" y="132879"/>
            <a:ext cx="7886700" cy="517700"/>
          </a:xfrm>
        </p:spPr>
        <p:txBody>
          <a:bodyPr vert="horz" lIns="91440" tIns="45720" rIns="91440" bIns="45720" rtlCol="0" anchor="ctr">
            <a:normAutofit/>
          </a:bodyPr>
          <a:lstStyle/>
          <a:p>
            <a:r>
              <a:rPr lang="en-US" sz="2400" dirty="0">
                <a:ea typeface="宋体" charset="-122"/>
              </a:rPr>
              <a:t>MLE for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6274" y="971550"/>
                <a:ext cx="6791826" cy="3179345"/>
              </a:xfrm>
            </p:spPr>
            <p:txBody>
              <a:bodyPr>
                <a:noAutofit/>
              </a:bodyPr>
              <a:lstStyle/>
              <a:p>
                <a:r>
                  <a:rPr lang="en-US" sz="2500" b="1" dirty="0">
                    <a:solidFill>
                      <a:srgbClr val="D60093"/>
                    </a:solidFill>
                  </a:rPr>
                  <a:t>Our goal:</a:t>
                </a:r>
                <a:r>
                  <a:rPr lang="en-US" sz="2500" dirty="0">
                    <a:solidFill>
                      <a:srgbClr val="D60093"/>
                    </a:solidFill>
                  </a:rPr>
                  <a:t> </a:t>
                </a:r>
                <a:r>
                  <a:rPr lang="en-US" sz="2500" dirty="0"/>
                  <a:t>Find </a:t>
                </a:r>
                <a14:m>
                  <m:oMath xmlns:m="http://schemas.openxmlformats.org/officeDocument/2006/math">
                    <m:r>
                      <a:rPr lang="en-US" sz="2500" b="1" i="0" smtClean="0">
                        <a:latin typeface="Cambria Math"/>
                      </a:rPr>
                      <m:t>𝚯</m:t>
                    </m:r>
                    <m:r>
                      <a:rPr lang="en-US" sz="2500" b="1" i="1" smtClean="0">
                        <a:latin typeface="Cambria Math"/>
                      </a:rPr>
                      <m:t>=</m:t>
                    </m:r>
                    <m:r>
                      <a:rPr lang="en-US" sz="2500" b="1" i="1" smtClean="0">
                        <a:latin typeface="Cambria Math"/>
                      </a:rPr>
                      <m:t>𝑩</m:t>
                    </m:r>
                    <m:r>
                      <a:rPr lang="en-US" sz="2500" b="1" i="1" smtClean="0">
                        <a:latin typeface="Cambria Math"/>
                      </a:rPr>
                      <m:t>(</m:t>
                    </m:r>
                    <m:r>
                      <a:rPr lang="en-US" sz="2500" b="1" i="1" smtClean="0">
                        <a:latin typeface="Cambria Math"/>
                      </a:rPr>
                      <m:t>𝑽</m:t>
                    </m:r>
                    <m:r>
                      <a:rPr lang="en-US" sz="2500" b="1" i="1" smtClean="0">
                        <a:latin typeface="Cambria Math"/>
                      </a:rPr>
                      <m:t>,</m:t>
                    </m:r>
                    <m:r>
                      <a:rPr lang="en-US" sz="2500" b="1" i="1" smtClean="0">
                        <a:latin typeface="Cambria Math"/>
                      </a:rPr>
                      <m:t>𝑪</m:t>
                    </m:r>
                    <m:r>
                      <a:rPr lang="en-US" sz="2500" b="1" i="1" smtClean="0">
                        <a:latin typeface="Cambria Math"/>
                      </a:rPr>
                      <m:t>,</m:t>
                    </m:r>
                    <m:r>
                      <a:rPr lang="en-US" sz="2500" b="1" i="1" smtClean="0">
                        <a:latin typeface="Cambria Math"/>
                      </a:rPr>
                      <m:t>𝑴</m:t>
                    </m:r>
                    <m:r>
                      <a:rPr lang="en-US" sz="2500" b="1" i="1" smtClean="0">
                        <a:latin typeface="Cambria Math"/>
                      </a:rPr>
                      <m:t>,</m:t>
                    </m:r>
                    <m:d>
                      <m:dPr>
                        <m:begChr m:val="{"/>
                        <m:endChr m:val="}"/>
                        <m:ctrlPr>
                          <a:rPr lang="en-US" sz="2500" b="1" i="1" smtClean="0">
                            <a:latin typeface="Cambria Math" panose="02040503050406030204" pitchFamily="18" charset="0"/>
                          </a:rPr>
                        </m:ctrlPr>
                      </m:dPr>
                      <m:e>
                        <m:sSub>
                          <m:sSubPr>
                            <m:ctrlPr>
                              <a:rPr lang="en-US" sz="2500" b="1" i="1" smtClean="0">
                                <a:latin typeface="Cambria Math" panose="02040503050406030204" pitchFamily="18" charset="0"/>
                              </a:rPr>
                            </m:ctrlPr>
                          </m:sSubPr>
                          <m:e>
                            <m:r>
                              <a:rPr lang="en-US" sz="2500" b="1" i="1" smtClean="0">
                                <a:latin typeface="Cambria Math"/>
                              </a:rPr>
                              <m:t>𝒑</m:t>
                            </m:r>
                          </m:e>
                          <m:sub>
                            <m:r>
                              <a:rPr lang="en-US" sz="2500" b="1" i="1" smtClean="0">
                                <a:latin typeface="Cambria Math"/>
                              </a:rPr>
                              <m:t>𝑪</m:t>
                            </m:r>
                          </m:sub>
                        </m:sSub>
                      </m:e>
                    </m:d>
                    <m:r>
                      <a:rPr lang="en-US" sz="2500" b="1" i="1" smtClean="0">
                        <a:latin typeface="Cambria Math"/>
                      </a:rPr>
                      <m:t>)</m:t>
                    </m:r>
                  </m:oMath>
                </a14:m>
                <a:r>
                  <a:rPr lang="en-US" sz="2500" b="1" dirty="0"/>
                  <a:t> such that:</a:t>
                </a:r>
              </a:p>
              <a:p>
                <a:endParaRPr lang="en-US" sz="2500" b="1" dirty="0"/>
              </a:p>
              <a:p>
                <a:endParaRPr lang="en-US" sz="2500" b="1" dirty="0"/>
              </a:p>
              <a:p>
                <a:endParaRPr lang="en-US" sz="2500" b="1" dirty="0"/>
              </a:p>
              <a:p>
                <a:pPr marL="89154" indent="0">
                  <a:buNone/>
                </a:pPr>
                <a:endParaRPr lang="en-US" sz="2500" b="1" dirty="0"/>
              </a:p>
              <a:p>
                <a:r>
                  <a:rPr lang="en-US" sz="2500" b="1" dirty="0">
                    <a:solidFill>
                      <a:srgbClr val="0000FF"/>
                    </a:solidFill>
                  </a:rPr>
                  <a:t>How do we find </a:t>
                </a:r>
                <a14:m>
                  <m:oMath xmlns:m="http://schemas.openxmlformats.org/officeDocument/2006/math">
                    <m:r>
                      <a:rPr lang="en-US" sz="2500" b="1" i="1">
                        <a:solidFill>
                          <a:srgbClr val="0000FF"/>
                        </a:solidFill>
                        <a:latin typeface="Cambria Math"/>
                      </a:rPr>
                      <m:t>𝑩</m:t>
                    </m:r>
                    <m:r>
                      <a:rPr lang="en-US" sz="2500" b="1" i="1">
                        <a:solidFill>
                          <a:srgbClr val="0000FF"/>
                        </a:solidFill>
                        <a:latin typeface="Cambria Math"/>
                      </a:rPr>
                      <m:t>(</m:t>
                    </m:r>
                    <m:r>
                      <a:rPr lang="en-US" sz="2500" b="1" i="1">
                        <a:solidFill>
                          <a:srgbClr val="0000FF"/>
                        </a:solidFill>
                        <a:latin typeface="Cambria Math"/>
                      </a:rPr>
                      <m:t>𝑽</m:t>
                    </m:r>
                    <m:r>
                      <a:rPr lang="en-US" sz="2500" b="1" i="1">
                        <a:solidFill>
                          <a:srgbClr val="0000FF"/>
                        </a:solidFill>
                        <a:latin typeface="Cambria Math"/>
                      </a:rPr>
                      <m:t>,</m:t>
                    </m:r>
                    <m:r>
                      <a:rPr lang="en-US" sz="2500" b="1" i="1">
                        <a:solidFill>
                          <a:srgbClr val="0000FF"/>
                        </a:solidFill>
                        <a:latin typeface="Cambria Math"/>
                      </a:rPr>
                      <m:t>𝑪</m:t>
                    </m:r>
                    <m:r>
                      <a:rPr lang="en-US" sz="2500" b="1" i="1">
                        <a:solidFill>
                          <a:srgbClr val="0000FF"/>
                        </a:solidFill>
                        <a:latin typeface="Cambria Math"/>
                      </a:rPr>
                      <m:t>,</m:t>
                    </m:r>
                    <m:r>
                      <a:rPr lang="en-US" sz="2500" b="1" i="1">
                        <a:solidFill>
                          <a:srgbClr val="0000FF"/>
                        </a:solidFill>
                        <a:latin typeface="Cambria Math"/>
                      </a:rPr>
                      <m:t>𝑴</m:t>
                    </m:r>
                    <m:r>
                      <a:rPr lang="en-US" sz="2500" b="1" i="1">
                        <a:solidFill>
                          <a:srgbClr val="0000FF"/>
                        </a:solidFill>
                        <a:latin typeface="Cambria Math"/>
                      </a:rPr>
                      <m:t>,</m:t>
                    </m:r>
                    <m:d>
                      <m:dPr>
                        <m:begChr m:val="{"/>
                        <m:endChr m:val="}"/>
                        <m:ctrlPr>
                          <a:rPr lang="en-US" sz="2500" b="1" i="1">
                            <a:solidFill>
                              <a:srgbClr val="0000FF"/>
                            </a:solidFill>
                            <a:latin typeface="Cambria Math" panose="02040503050406030204" pitchFamily="18" charset="0"/>
                          </a:rPr>
                        </m:ctrlPr>
                      </m:dPr>
                      <m:e>
                        <m:sSub>
                          <m:sSubPr>
                            <m:ctrlPr>
                              <a:rPr lang="en-US" sz="2500" b="1" i="1">
                                <a:solidFill>
                                  <a:srgbClr val="0000FF"/>
                                </a:solidFill>
                                <a:latin typeface="Cambria Math" panose="02040503050406030204" pitchFamily="18" charset="0"/>
                              </a:rPr>
                            </m:ctrlPr>
                          </m:sSubPr>
                          <m:e>
                            <m:r>
                              <a:rPr lang="en-US" sz="2500" b="1" i="1">
                                <a:solidFill>
                                  <a:srgbClr val="0000FF"/>
                                </a:solidFill>
                                <a:latin typeface="Cambria Math"/>
                              </a:rPr>
                              <m:t>𝒑</m:t>
                            </m:r>
                          </m:e>
                          <m:sub>
                            <m:r>
                              <a:rPr lang="en-US" sz="2500" b="1" i="1">
                                <a:solidFill>
                                  <a:srgbClr val="0000FF"/>
                                </a:solidFill>
                                <a:latin typeface="Cambria Math"/>
                              </a:rPr>
                              <m:t>𝑪</m:t>
                            </m:r>
                          </m:sub>
                        </m:sSub>
                      </m:e>
                    </m:d>
                    <m:r>
                      <a:rPr lang="en-US" sz="2500" b="1" i="1">
                        <a:solidFill>
                          <a:srgbClr val="0000FF"/>
                        </a:solidFill>
                        <a:latin typeface="Cambria Math"/>
                      </a:rPr>
                      <m:t>)</m:t>
                    </m:r>
                  </m:oMath>
                </a14:m>
                <a:r>
                  <a:rPr lang="en-US" sz="2500" b="1" dirty="0">
                    <a:solidFill>
                      <a:srgbClr val="0000FF"/>
                    </a:solidFill>
                  </a:rPr>
                  <a:t> that maximizes the likelihood?</a:t>
                </a:r>
              </a:p>
              <a:p>
                <a:pPr marL="342900" lvl="1" indent="0">
                  <a:buNone/>
                </a:pPr>
                <a:endParaRPr lang="en-US" sz="2500" b="1" dirty="0">
                  <a:solidFill>
                    <a:srgbClr val="FF0066"/>
                  </a:solidFill>
                </a:endParaRPr>
              </a:p>
              <a:p>
                <a:pPr lvl="1"/>
                <a:endParaRPr lang="en-US" sz="2500" b="1" dirty="0">
                  <a:solidFill>
                    <a:srgbClr val="0000FF"/>
                  </a:solidFill>
                </a:endParaRPr>
              </a:p>
              <a:p>
                <a:pPr lvl="1"/>
                <a:endParaRPr lang="en-US" sz="2500" dirty="0">
                  <a:sym typeface="Wingdings" pitchFamily="2" charset="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6274" y="971550"/>
                <a:ext cx="6791826" cy="3179345"/>
              </a:xfrm>
              <a:blipFill>
                <a:blip r:embed="rId3"/>
                <a:stretch>
                  <a:fillRect l="-1495" t="-2789" r="-1495"/>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51</a:t>
            </a:fld>
            <a:endParaRPr lang="en-US"/>
          </a:p>
        </p:txBody>
      </p:sp>
      <p:pic>
        <p:nvPicPr>
          <p:cNvPr id="7" name="Picture 7"/>
          <p:cNvPicPr>
            <a:picLocks noChangeAspect="1" noChangeArrowheads="1"/>
          </p:cNvPicPr>
          <p:nvPr/>
        </p:nvPicPr>
        <p:blipFill>
          <a:blip r:embed="rId4" cstate="print"/>
          <a:srcRect/>
          <a:stretch>
            <a:fillRect/>
          </a:stretch>
        </p:blipFill>
        <p:spPr bwMode="auto">
          <a:xfrm>
            <a:off x="3502464" y="1891996"/>
            <a:ext cx="1029862" cy="1033990"/>
          </a:xfrm>
          <a:prstGeom prst="rect">
            <a:avLst/>
          </a:prstGeom>
          <a:noFill/>
          <a:ln w="9525">
            <a:noFill/>
            <a:miter lim="800000"/>
            <a:headEnd/>
            <a:tailEnd/>
          </a:ln>
          <a:effectLst/>
        </p:spPr>
      </p:pic>
      <p:graphicFrame>
        <p:nvGraphicFramePr>
          <p:cNvPr id="8" name="Object 8"/>
          <p:cNvGraphicFramePr>
            <a:graphicFrameLocks noChangeAspect="1"/>
          </p:cNvGraphicFramePr>
          <p:nvPr/>
        </p:nvGraphicFramePr>
        <p:xfrm>
          <a:off x="6629400" y="1948768"/>
          <a:ext cx="742950" cy="928688"/>
        </p:xfrm>
        <a:graphic>
          <a:graphicData uri="http://schemas.openxmlformats.org/presentationml/2006/ole">
            <mc:AlternateContent xmlns:mc="http://schemas.openxmlformats.org/markup-compatibility/2006">
              <mc:Choice xmlns:v="urn:schemas-microsoft-com:vml" Requires="v">
                <p:oleObj spid="_x0000_s26731" name="Equation" r:id="rId5" imgW="164880" imgH="177480" progId="Equation.3">
                  <p:embed/>
                </p:oleObj>
              </mc:Choice>
              <mc:Fallback>
                <p:oleObj name="Equation" r:id="rId5" imgW="164880" imgH="177480" progId="Equation.3">
                  <p:embed/>
                  <p:pic>
                    <p:nvPicPr>
                      <p:cNvPr id="8" name="Object 8"/>
                      <p:cNvPicPr>
                        <a:picLocks noChangeAspect="1" noChangeArrowheads="1"/>
                      </p:cNvPicPr>
                      <p:nvPr/>
                    </p:nvPicPr>
                    <p:blipFill>
                      <a:blip r:embed="rId6"/>
                      <a:srcRect/>
                      <a:stretch>
                        <a:fillRect/>
                      </a:stretch>
                    </p:blipFill>
                    <p:spPr bwMode="auto">
                      <a:xfrm>
                        <a:off x="6629400" y="1948768"/>
                        <a:ext cx="742950"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4"/>
          <p:cNvPicPr>
            <a:picLocks noChangeAspect="1" noChangeArrowheads="1"/>
          </p:cNvPicPr>
          <p:nvPr/>
        </p:nvPicPr>
        <p:blipFill>
          <a:blip r:embed="rId7" cstate="print"/>
          <a:srcRect/>
          <a:stretch>
            <a:fillRect/>
          </a:stretch>
        </p:blipFill>
        <p:spPr bwMode="auto">
          <a:xfrm>
            <a:off x="4743450" y="1885950"/>
            <a:ext cx="1085850" cy="1085850"/>
          </a:xfrm>
          <a:prstGeom prst="rect">
            <a:avLst/>
          </a:prstGeom>
          <a:noFill/>
          <a:ln w="19050" algn="ctr">
            <a:solidFill>
              <a:schemeClr val="bg1"/>
            </a:solidFill>
            <a:miter lim="800000"/>
            <a:headEnd/>
            <a:tailEnd/>
          </a:ln>
          <a:effectLst/>
        </p:spPr>
      </p:pic>
      <p:grpSp>
        <p:nvGrpSpPr>
          <p:cNvPr id="10" name="Group 31"/>
          <p:cNvGrpSpPr/>
          <p:nvPr/>
        </p:nvGrpSpPr>
        <p:grpSpPr>
          <a:xfrm>
            <a:off x="2646592" y="1829738"/>
            <a:ext cx="5354408" cy="1107996"/>
            <a:chOff x="1776189" y="2209800"/>
            <a:chExt cx="7139211" cy="1477328"/>
          </a:xfrm>
        </p:grpSpPr>
        <p:sp>
          <p:nvSpPr>
            <p:cNvPr id="11" name="TextBox 10"/>
            <p:cNvSpPr txBox="1"/>
            <p:nvPr/>
          </p:nvSpPr>
          <p:spPr>
            <a:xfrm>
              <a:off x="1776189" y="2209800"/>
              <a:ext cx="1171689" cy="1477328"/>
            </a:xfrm>
            <a:prstGeom prst="rect">
              <a:avLst/>
            </a:prstGeom>
            <a:noFill/>
          </p:spPr>
          <p:txBody>
            <a:bodyPr wrap="none" rtlCol="0">
              <a:spAutoFit/>
            </a:bodyPr>
            <a:lstStyle/>
            <a:p>
              <a:r>
                <a:rPr lang="en-US" sz="6600" dirty="0"/>
                <a:t>P(</a:t>
              </a:r>
            </a:p>
          </p:txBody>
        </p:sp>
        <p:sp>
          <p:nvSpPr>
            <p:cNvPr id="12" name="TextBox 11"/>
            <p:cNvSpPr txBox="1"/>
            <p:nvPr/>
          </p:nvSpPr>
          <p:spPr>
            <a:xfrm>
              <a:off x="4234434" y="2209800"/>
              <a:ext cx="1019937" cy="1477328"/>
            </a:xfrm>
            <a:prstGeom prst="rect">
              <a:avLst/>
            </a:prstGeom>
            <a:noFill/>
          </p:spPr>
          <p:txBody>
            <a:bodyPr wrap="none" rtlCol="0">
              <a:spAutoFit/>
            </a:bodyPr>
            <a:lstStyle/>
            <a:p>
              <a:r>
                <a:rPr lang="en-US" sz="6600" dirty="0"/>
                <a:t>| </a:t>
              </a:r>
            </a:p>
          </p:txBody>
        </p:sp>
        <p:sp>
          <p:nvSpPr>
            <p:cNvPr id="13" name="TextBox 12"/>
            <p:cNvSpPr txBox="1"/>
            <p:nvPr/>
          </p:nvSpPr>
          <p:spPr>
            <a:xfrm>
              <a:off x="8253189" y="2209800"/>
              <a:ext cx="662211" cy="1477328"/>
            </a:xfrm>
            <a:prstGeom prst="rect">
              <a:avLst/>
            </a:prstGeom>
            <a:noFill/>
          </p:spPr>
          <p:txBody>
            <a:bodyPr wrap="square" rtlCol="0">
              <a:spAutoFit/>
            </a:bodyPr>
            <a:lstStyle/>
            <a:p>
              <a:r>
                <a:rPr lang="en-US" sz="6600" dirty="0"/>
                <a:t>) </a:t>
              </a:r>
            </a:p>
          </p:txBody>
        </p:sp>
      </p:grpSp>
      <p:grpSp>
        <p:nvGrpSpPr>
          <p:cNvPr id="14" name="Group 27"/>
          <p:cNvGrpSpPr/>
          <p:nvPr/>
        </p:nvGrpSpPr>
        <p:grpSpPr>
          <a:xfrm>
            <a:off x="5863307" y="2120218"/>
            <a:ext cx="693138" cy="399113"/>
            <a:chOff x="5433789" y="2590800"/>
            <a:chExt cx="1127676" cy="532150"/>
          </a:xfrm>
        </p:grpSpPr>
        <p:sp>
          <p:nvSpPr>
            <p:cNvPr id="15" name="Right Arrow 14"/>
            <p:cNvSpPr/>
            <p:nvPr/>
          </p:nvSpPr>
          <p:spPr>
            <a:xfrm rot="10800000">
              <a:off x="5433789" y="2894350"/>
              <a:ext cx="1066800" cy="228600"/>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TextBox 15"/>
            <p:cNvSpPr txBox="1"/>
            <p:nvPr/>
          </p:nvSpPr>
          <p:spPr>
            <a:xfrm>
              <a:off x="5433789" y="2590800"/>
              <a:ext cx="1127676" cy="400109"/>
            </a:xfrm>
            <a:prstGeom prst="rect">
              <a:avLst/>
            </a:prstGeom>
            <a:noFill/>
          </p:spPr>
          <p:txBody>
            <a:bodyPr wrap="none" rtlCol="0">
              <a:spAutoFit/>
            </a:bodyPr>
            <a:lstStyle/>
            <a:p>
              <a:r>
                <a:rPr lang="en-US" sz="1350" dirty="0"/>
                <a:t>    AGM</a:t>
              </a:r>
            </a:p>
          </p:txBody>
        </p:sp>
      </p:grpSp>
      <p:sp>
        <p:nvSpPr>
          <p:cNvPr id="17" name="TextBox 16"/>
          <p:cNvSpPr txBox="1"/>
          <p:nvPr/>
        </p:nvSpPr>
        <p:spPr>
          <a:xfrm>
            <a:off x="1580383" y="2282143"/>
            <a:ext cx="1171411" cy="461665"/>
          </a:xfrm>
          <a:prstGeom prst="rect">
            <a:avLst/>
          </a:prstGeom>
          <a:noFill/>
        </p:spPr>
        <p:txBody>
          <a:bodyPr wrap="none" rtlCol="0">
            <a:spAutoFit/>
          </a:bodyPr>
          <a:lstStyle/>
          <a:p>
            <a:r>
              <a:rPr lang="en-US" sz="2400" dirty="0"/>
              <a:t>arg max</a:t>
            </a:r>
          </a:p>
        </p:txBody>
      </p:sp>
      <p:graphicFrame>
        <p:nvGraphicFramePr>
          <p:cNvPr id="18" name="Object 5"/>
          <p:cNvGraphicFramePr>
            <a:graphicFrameLocks noChangeAspect="1"/>
          </p:cNvGraphicFramePr>
          <p:nvPr/>
        </p:nvGraphicFramePr>
        <p:xfrm>
          <a:off x="2115741" y="2567893"/>
          <a:ext cx="272653" cy="295275"/>
        </p:xfrm>
        <a:graphic>
          <a:graphicData uri="http://schemas.openxmlformats.org/presentationml/2006/ole">
            <mc:AlternateContent xmlns:mc="http://schemas.openxmlformats.org/markup-compatibility/2006">
              <mc:Choice xmlns:v="urn:schemas-microsoft-com:vml" Requires="v">
                <p:oleObj spid="_x0000_s26732" name="Equation" r:id="rId8" imgW="164880" imgH="177480" progId="Equation.3">
                  <p:embed/>
                </p:oleObj>
              </mc:Choice>
              <mc:Fallback>
                <p:oleObj name="Equation" r:id="rId8" imgW="164880" imgH="177480" progId="Equation.3">
                  <p:embed/>
                  <p:pic>
                    <p:nvPicPr>
                      <p:cNvPr id="18" name="Object 5"/>
                      <p:cNvPicPr>
                        <a:picLocks noChangeAspect="1" noChangeArrowheads="1"/>
                      </p:cNvPicPr>
                      <p:nvPr/>
                    </p:nvPicPr>
                    <p:blipFill>
                      <a:blip r:embed="rId9"/>
                      <a:srcRect/>
                      <a:stretch>
                        <a:fillRect/>
                      </a:stretch>
                    </p:blipFill>
                    <p:spPr bwMode="auto">
                      <a:xfrm>
                        <a:off x="2115741" y="2567893"/>
                        <a:ext cx="272653"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9" name="TextBox 18"/>
              <p:cNvSpPr txBox="1"/>
              <p:nvPr/>
            </p:nvSpPr>
            <p:spPr>
              <a:xfrm>
                <a:off x="3659723" y="1975021"/>
                <a:ext cx="787395" cy="8540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950" b="1" i="1" dirty="0">
                          <a:solidFill>
                            <a:srgbClr val="008000"/>
                          </a:solidFill>
                          <a:latin typeface="Cambria Math"/>
                          <a:cs typeface="Arial" pitchFamily="34" charset="0"/>
                        </a:rPr>
                        <m:t>𝑮</m:t>
                      </m:r>
                    </m:oMath>
                  </m:oMathPara>
                </a14:m>
                <a:endParaRPr lang="en-US" sz="4950" b="1" dirty="0">
                  <a:solidFill>
                    <a:srgbClr val="008000"/>
                  </a:solidFill>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659723" y="1975021"/>
                <a:ext cx="787395" cy="854080"/>
              </a:xfrm>
              <a:prstGeom prst="rect">
                <a:avLst/>
              </a:prstGeom>
              <a:blipFill>
                <a:blip r:embed="rId10"/>
                <a:stretch>
                  <a:fillRect l="-4762" r="-3175" b="-1471"/>
                </a:stretch>
              </a:blipFill>
            </p:spPr>
            <p:txBody>
              <a:bodyPr/>
              <a:lstStyle/>
              <a:p>
                <a:r>
                  <a:rPr lang="zh-CN" altLang="en-US">
                    <a:noFill/>
                  </a:rPr>
                  <a:t> </a:t>
                </a:r>
              </a:p>
            </p:txBody>
          </p:sp>
        </mc:Fallback>
      </mc:AlternateContent>
      <p:pic>
        <p:nvPicPr>
          <p:cNvPr id="21"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19027" y="2114550"/>
            <a:ext cx="1081924" cy="587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线连接符 19">
            <a:extLst>
              <a:ext uri="{FF2B5EF4-FFF2-40B4-BE49-F238E27FC236}">
                <a16:creationId xmlns:a16="http://schemas.microsoft.com/office/drawing/2014/main" id="{1784943E-A0B0-8747-AFB7-7D6D80A861B7}"/>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6F69E7F0-B5D7-8241-A457-AC4163333A27}"/>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094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695" y="186113"/>
            <a:ext cx="7886700" cy="475999"/>
          </a:xfrm>
        </p:spPr>
        <p:txBody>
          <a:bodyPr vert="horz" lIns="91440" tIns="45720" rIns="91440" bIns="45720" rtlCol="0" anchor="ctr">
            <a:normAutofit/>
          </a:bodyPr>
          <a:lstStyle/>
          <a:p>
            <a:r>
              <a:rPr lang="en-US" sz="2400" dirty="0">
                <a:ea typeface="宋体" charset="-122"/>
              </a:rPr>
              <a:t>MLE for AGM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3639" y="1455883"/>
                <a:ext cx="7886700" cy="3263504"/>
              </a:xfrm>
            </p:spPr>
            <p:txBody>
              <a:bodyPr>
                <a:noAutofit/>
              </a:bodyPr>
              <a:lstStyle/>
              <a:p>
                <a:r>
                  <a:rPr lang="en-US" sz="2000" b="1" dirty="0">
                    <a:solidFill>
                      <a:srgbClr val="FF0066"/>
                    </a:solidFill>
                  </a:rPr>
                  <a:t>Our goal is to find </a:t>
                </a:r>
                <a14:m>
                  <m:oMath xmlns:m="http://schemas.openxmlformats.org/officeDocument/2006/math">
                    <m:r>
                      <a:rPr lang="en-US" sz="2000" b="1" i="1">
                        <a:latin typeface="Cambria Math"/>
                      </a:rPr>
                      <m:t>𝑩</m:t>
                    </m:r>
                    <m:d>
                      <m:dPr>
                        <m:ctrlPr>
                          <a:rPr lang="en-US" sz="2000" b="1" i="1">
                            <a:latin typeface="Cambria Math" panose="02040503050406030204" pitchFamily="18" charset="0"/>
                          </a:rPr>
                        </m:ctrlPr>
                      </m:dPr>
                      <m:e>
                        <m:r>
                          <a:rPr lang="en-US" sz="2000" b="1" i="1">
                            <a:latin typeface="Cambria Math"/>
                          </a:rPr>
                          <m:t>𝑽</m:t>
                        </m:r>
                        <m:r>
                          <a:rPr lang="en-US" sz="2000" b="1" i="1">
                            <a:latin typeface="Cambria Math"/>
                          </a:rPr>
                          <m:t>,</m:t>
                        </m:r>
                        <m:r>
                          <a:rPr lang="en-US" sz="2000" b="1" i="1">
                            <a:latin typeface="Cambria Math"/>
                          </a:rPr>
                          <m:t>𝑪</m:t>
                        </m:r>
                        <m:r>
                          <a:rPr lang="en-US" sz="2000" b="1" i="1">
                            <a:latin typeface="Cambria Math"/>
                          </a:rPr>
                          <m:t>,</m:t>
                        </m:r>
                        <m:r>
                          <a:rPr lang="en-US" sz="2000" b="1" i="1">
                            <a:latin typeface="Cambria Math"/>
                          </a:rPr>
                          <m:t>𝑴</m:t>
                        </m:r>
                        <m:r>
                          <a:rPr lang="en-US" sz="2000" b="1" i="1">
                            <a:latin typeface="Cambria Math"/>
                          </a:rPr>
                          <m:t>,</m:t>
                        </m:r>
                        <m:d>
                          <m:dPr>
                            <m:begChr m:val="{"/>
                            <m:endChr m:val="}"/>
                            <m:ctrlPr>
                              <a:rPr lang="en-US" sz="2000" b="1" i="1">
                                <a:latin typeface="Cambria Math" panose="02040503050406030204" pitchFamily="18" charset="0"/>
                              </a:rPr>
                            </m:ctrlPr>
                          </m:dPr>
                          <m:e>
                            <m:sSub>
                              <m:sSubPr>
                                <m:ctrlPr>
                                  <a:rPr lang="en-US" sz="2000" b="1" i="1">
                                    <a:latin typeface="Cambria Math" panose="02040503050406030204" pitchFamily="18" charset="0"/>
                                  </a:rPr>
                                </m:ctrlPr>
                              </m:sSubPr>
                              <m:e>
                                <m:r>
                                  <a:rPr lang="en-US" sz="2000" b="1" i="1">
                                    <a:latin typeface="Cambria Math"/>
                                  </a:rPr>
                                  <m:t>𝒑</m:t>
                                </m:r>
                              </m:e>
                              <m:sub>
                                <m:r>
                                  <a:rPr lang="en-US" sz="2000" b="1" i="1">
                                    <a:latin typeface="Cambria Math"/>
                                  </a:rPr>
                                  <m:t>𝑪</m:t>
                                </m:r>
                              </m:sub>
                            </m:sSub>
                          </m:e>
                        </m:d>
                      </m:e>
                    </m:d>
                  </m:oMath>
                </a14:m>
                <a:r>
                  <a:rPr lang="en-US" sz="2000" b="1" dirty="0">
                    <a:solidFill>
                      <a:srgbClr val="FF0066"/>
                    </a:solidFill>
                  </a:rPr>
                  <a:t> such that:</a:t>
                </a:r>
              </a:p>
              <a:p>
                <a:pPr marL="89154" lvl="1" indent="0">
                  <a:spcBef>
                    <a:spcPts val="0"/>
                  </a:spcBef>
                  <a:buClr>
                    <a:schemeClr val="accent1"/>
                  </a:buClr>
                  <a:buSzPct val="80000"/>
                  <a:buNone/>
                </a:pPr>
                <a14:m>
                  <m:oMathPara xmlns:m="http://schemas.openxmlformats.org/officeDocument/2006/math">
                    <m:oMathParaPr>
                      <m:jc m:val="centerGroup"/>
                    </m:oMathParaPr>
                    <m:oMath xmlns:m="http://schemas.openxmlformats.org/officeDocument/2006/math">
                      <m:func>
                        <m:funcPr>
                          <m:ctrlPr>
                            <a:rPr lang="en-US" sz="2000" b="1" i="1">
                              <a:latin typeface="Cambria Math" panose="02040503050406030204" pitchFamily="18" charset="0"/>
                            </a:rPr>
                          </m:ctrlPr>
                        </m:funcPr>
                        <m:fName>
                          <m:limLow>
                            <m:limLowPr>
                              <m:ctrlPr>
                                <a:rPr lang="en-US" sz="2000" b="1" i="1">
                                  <a:latin typeface="Cambria Math" panose="02040503050406030204" pitchFamily="18" charset="0"/>
                                </a:rPr>
                              </m:ctrlPr>
                            </m:limLowPr>
                            <m:e>
                              <m:r>
                                <m:rPr>
                                  <m:sty m:val="p"/>
                                </m:rPr>
                                <a:rPr lang="en-US" sz="2000">
                                  <a:latin typeface="Cambria Math"/>
                                </a:rPr>
                                <m:t>arg</m:t>
                              </m:r>
                              <m:r>
                                <a:rPr lang="en-US" sz="2000">
                                  <a:latin typeface="Cambria Math"/>
                                </a:rPr>
                                <m:t> </m:t>
                              </m:r>
                              <m:r>
                                <m:rPr>
                                  <m:sty m:val="p"/>
                                </m:rPr>
                                <a:rPr lang="en-US" sz="2000">
                                  <a:latin typeface="Cambria Math"/>
                                </a:rPr>
                                <m:t>max</m:t>
                              </m:r>
                            </m:e>
                            <m:lim>
                              <m:r>
                                <a:rPr lang="en-US" sz="2000" i="1">
                                  <a:latin typeface="Cambria Math"/>
                                </a:rPr>
                                <m:t>𝐵</m:t>
                              </m:r>
                              <m:r>
                                <a:rPr lang="en-US" sz="2000" i="1">
                                  <a:latin typeface="Cambria Math"/>
                                </a:rPr>
                                <m:t>(</m:t>
                              </m:r>
                              <m:r>
                                <a:rPr lang="en-US" sz="2000" b="1" i="1">
                                  <a:latin typeface="Cambria Math"/>
                                </a:rPr>
                                <m:t>𝑽</m:t>
                              </m:r>
                              <m:r>
                                <a:rPr lang="en-US" sz="2000" b="1" i="1">
                                  <a:latin typeface="Cambria Math"/>
                                </a:rPr>
                                <m:t>,</m:t>
                              </m:r>
                              <m:r>
                                <a:rPr lang="en-US" sz="2000" b="1" i="1">
                                  <a:latin typeface="Cambria Math"/>
                                </a:rPr>
                                <m:t>𝑪</m:t>
                              </m:r>
                              <m:r>
                                <a:rPr lang="en-US" sz="2000" b="1" i="1">
                                  <a:latin typeface="Cambria Math"/>
                                </a:rPr>
                                <m:t>,</m:t>
                              </m:r>
                              <m:r>
                                <a:rPr lang="en-US" sz="2000" b="1" i="1">
                                  <a:latin typeface="Cambria Math"/>
                                </a:rPr>
                                <m:t>𝑴</m:t>
                              </m:r>
                              <m:r>
                                <a:rPr lang="en-US" sz="2000" b="1" i="1">
                                  <a:latin typeface="Cambria Math"/>
                                </a:rPr>
                                <m:t>,</m:t>
                              </m:r>
                              <m:d>
                                <m:dPr>
                                  <m:begChr m:val="{"/>
                                  <m:endChr m:val="}"/>
                                  <m:ctrlPr>
                                    <a:rPr lang="en-US" sz="2000" b="1" i="1">
                                      <a:latin typeface="Cambria Math" panose="02040503050406030204" pitchFamily="18" charset="0"/>
                                    </a:rPr>
                                  </m:ctrlPr>
                                </m:dPr>
                                <m:e>
                                  <m:sSub>
                                    <m:sSubPr>
                                      <m:ctrlPr>
                                        <a:rPr lang="en-US" sz="2000" b="1" i="1">
                                          <a:latin typeface="Cambria Math" panose="02040503050406030204" pitchFamily="18" charset="0"/>
                                        </a:rPr>
                                      </m:ctrlPr>
                                    </m:sSubPr>
                                    <m:e>
                                      <m:r>
                                        <a:rPr lang="en-US" sz="2000" b="1" i="1">
                                          <a:latin typeface="Cambria Math"/>
                                        </a:rPr>
                                        <m:t>𝒑</m:t>
                                      </m:r>
                                    </m:e>
                                    <m:sub>
                                      <m:r>
                                        <a:rPr lang="en-US" sz="2000" b="1" i="1">
                                          <a:latin typeface="Cambria Math"/>
                                        </a:rPr>
                                        <m:t>𝑪</m:t>
                                      </m:r>
                                    </m:sub>
                                  </m:sSub>
                                </m:e>
                              </m:d>
                              <m:r>
                                <a:rPr lang="en-US" sz="2000" b="1" i="1">
                                  <a:latin typeface="Cambria Math"/>
                                </a:rPr>
                                <m:t>)</m:t>
                              </m:r>
                            </m:lim>
                          </m:limLow>
                        </m:fName>
                        <m:e>
                          <m:nary>
                            <m:naryPr>
                              <m:chr m:val="∏"/>
                              <m:supHide m:val="on"/>
                              <m:ctrlPr>
                                <a:rPr lang="en-US" sz="2000" b="1" i="1">
                                  <a:latin typeface="Cambria Math" panose="02040503050406030204" pitchFamily="18" charset="0"/>
                                </a:rPr>
                              </m:ctrlPr>
                            </m:naryPr>
                            <m:sub>
                              <m:r>
                                <a:rPr lang="en-US" sz="2000" b="1" i="1">
                                  <a:latin typeface="Cambria Math"/>
                                </a:rPr>
                                <m:t>𝒖</m:t>
                              </m:r>
                              <m:r>
                                <a:rPr lang="en-US" sz="2000" b="1" i="1" smtClean="0">
                                  <a:latin typeface="Cambria Math"/>
                                </a:rPr>
                                <m:t>,</m:t>
                              </m:r>
                              <m:r>
                                <a:rPr lang="en-US" sz="2000" b="1" i="1">
                                  <a:latin typeface="Cambria Math"/>
                                </a:rPr>
                                <m:t>𝒗</m:t>
                              </m:r>
                              <m:r>
                                <a:rPr lang="en-US" sz="2000" b="1" i="1" smtClean="0">
                                  <a:latin typeface="Cambria Math"/>
                                </a:rPr>
                                <m:t>∈</m:t>
                              </m:r>
                              <m:r>
                                <a:rPr lang="en-US" sz="2000" b="1" i="1" smtClean="0">
                                  <a:latin typeface="Cambria Math"/>
                                </a:rPr>
                                <m:t>𝑬</m:t>
                              </m:r>
                            </m:sub>
                            <m:sup/>
                            <m:e>
                              <m:r>
                                <a:rPr lang="en-US" sz="2000" b="1" i="1" smtClean="0">
                                  <a:latin typeface="Cambria Math"/>
                                </a:rPr>
                                <m:t>𝑷</m:t>
                              </m:r>
                              <m:r>
                                <a:rPr lang="en-US" sz="2000" b="1" i="1" smtClean="0">
                                  <a:latin typeface="Cambria Math"/>
                                </a:rPr>
                                <m:t>(</m:t>
                              </m:r>
                              <m:r>
                                <a:rPr lang="en-US" sz="2000" b="1" i="1" smtClean="0">
                                  <a:latin typeface="Cambria Math"/>
                                </a:rPr>
                                <m:t>𝒖</m:t>
                              </m:r>
                              <m:r>
                                <a:rPr lang="en-US" sz="2000" b="1" i="1" smtClean="0">
                                  <a:latin typeface="Cambria Math"/>
                                </a:rPr>
                                <m:t>,</m:t>
                              </m:r>
                              <m:r>
                                <a:rPr lang="en-US" sz="2000" b="1" i="1" smtClean="0">
                                  <a:latin typeface="Cambria Math"/>
                                </a:rPr>
                                <m:t>𝒗</m:t>
                              </m:r>
                              <m:r>
                                <a:rPr lang="en-US" sz="2000" b="1" i="1" smtClean="0">
                                  <a:latin typeface="Cambria Math"/>
                                </a:rPr>
                                <m:t>)</m:t>
                              </m:r>
                              <m:sSup>
                                <m:sSupPr>
                                  <m:ctrlPr>
                                    <a:rPr lang="en-US" sz="2000" b="1" i="1">
                                      <a:latin typeface="Cambria Math" panose="02040503050406030204" pitchFamily="18" charset="0"/>
                                    </a:rPr>
                                  </m:ctrlPr>
                                </m:sSupPr>
                                <m:e>
                                  <m:nary>
                                    <m:naryPr>
                                      <m:chr m:val="∏"/>
                                      <m:supHide m:val="on"/>
                                      <m:ctrlPr>
                                        <a:rPr lang="en-US" sz="2000" b="1" i="1" smtClean="0">
                                          <a:latin typeface="Cambria Math" panose="02040503050406030204" pitchFamily="18" charset="0"/>
                                        </a:rPr>
                                      </m:ctrlPr>
                                    </m:naryPr>
                                    <m:sub>
                                      <m:r>
                                        <a:rPr lang="en-US" sz="2000" b="1" i="1" smtClean="0">
                                          <a:latin typeface="Cambria Math"/>
                                        </a:rPr>
                                        <m:t>𝒖𝒗</m:t>
                                      </m:r>
                                      <m:r>
                                        <a:rPr lang="en-US" sz="2000" b="1" i="1" smtClean="0">
                                          <a:latin typeface="Cambria Math"/>
                                        </a:rPr>
                                        <m:t>∉</m:t>
                                      </m:r>
                                      <m:r>
                                        <a:rPr lang="en-US" sz="2000" b="1" i="1" smtClean="0">
                                          <a:latin typeface="Cambria Math"/>
                                        </a:rPr>
                                        <m:t>𝑬</m:t>
                                      </m:r>
                                    </m:sub>
                                    <m:sup/>
                                    <m:e>
                                      <m:r>
                                        <a:rPr lang="en-US" sz="2000" b="1" i="1" smtClean="0">
                                          <a:latin typeface="Cambria Math"/>
                                        </a:rPr>
                                        <m:t>(</m:t>
                                      </m:r>
                                      <m:r>
                                        <a:rPr lang="en-US" sz="2000" b="1" i="1">
                                          <a:latin typeface="Cambria Math"/>
                                        </a:rPr>
                                        <m:t>𝟏</m:t>
                                      </m:r>
                                      <m:r>
                                        <a:rPr lang="en-US" sz="2000" b="1" i="1">
                                          <a:latin typeface="Cambria Math"/>
                                        </a:rPr>
                                        <m:t>−</m:t>
                                      </m:r>
                                      <m:r>
                                        <a:rPr lang="en-US" sz="2000" b="1" i="1">
                                          <a:latin typeface="Cambria Math"/>
                                        </a:rPr>
                                        <m:t>𝑷</m:t>
                                      </m:r>
                                      <m:d>
                                        <m:dPr>
                                          <m:ctrlPr>
                                            <a:rPr lang="en-US" sz="2000" b="1" i="1">
                                              <a:latin typeface="Cambria Math" panose="02040503050406030204" pitchFamily="18" charset="0"/>
                                            </a:rPr>
                                          </m:ctrlPr>
                                        </m:dPr>
                                        <m:e>
                                          <m:r>
                                            <a:rPr lang="en-US" sz="2000" b="1" i="1">
                                              <a:latin typeface="Cambria Math"/>
                                            </a:rPr>
                                            <m:t>𝒖</m:t>
                                          </m:r>
                                          <m:r>
                                            <a:rPr lang="en-US" sz="2000" b="1" i="1">
                                              <a:latin typeface="Cambria Math"/>
                                            </a:rPr>
                                            <m:t>,</m:t>
                                          </m:r>
                                          <m:r>
                                            <a:rPr lang="en-US" sz="2000" b="1" i="1">
                                              <a:latin typeface="Cambria Math"/>
                                            </a:rPr>
                                            <m:t>𝒗</m:t>
                                          </m:r>
                                        </m:e>
                                      </m:d>
                                    </m:e>
                                  </m:nary>
                                  <m:r>
                                    <a:rPr lang="en-US" sz="2000" b="1" i="1" smtClean="0">
                                      <a:latin typeface="Cambria Math"/>
                                    </a:rPr>
                                    <m:t>)</m:t>
                                  </m:r>
                                </m:e>
                                <m:sup/>
                              </m:sSup>
                            </m:e>
                          </m:nary>
                        </m:e>
                      </m:func>
                    </m:oMath>
                  </m:oMathPara>
                </a14:m>
                <a:endParaRPr lang="en-US" sz="2000" b="1" dirty="0">
                  <a:solidFill>
                    <a:srgbClr val="FF0066"/>
                  </a:solidFill>
                </a:endParaRPr>
              </a:p>
              <a:p>
                <a:endParaRPr lang="en-US" sz="2000" b="1" dirty="0">
                  <a:solidFill>
                    <a:srgbClr val="0000FF"/>
                  </a:solidFill>
                </a:endParaRPr>
              </a:p>
              <a:p>
                <a:r>
                  <a:rPr lang="en-US" sz="2000" b="1" dirty="0">
                    <a:solidFill>
                      <a:srgbClr val="0000FF"/>
                    </a:solidFill>
                  </a:rPr>
                  <a:t>Problem: </a:t>
                </a:r>
                <a:r>
                  <a:rPr lang="en-US" sz="2000" dirty="0"/>
                  <a:t>Finding </a:t>
                </a:r>
                <a:r>
                  <a:rPr lang="en-US" sz="2000" b="1" dirty="0"/>
                  <a:t>B</a:t>
                </a:r>
                <a:r>
                  <a:rPr lang="en-US" sz="2000" dirty="0"/>
                  <a:t> means finding the bipartite affiliation network.</a:t>
                </a:r>
              </a:p>
              <a:p>
                <a:pPr lvl="1"/>
                <a:r>
                  <a:rPr lang="en-US" sz="2000" b="1" dirty="0">
                    <a:solidFill>
                      <a:srgbClr val="0000FF"/>
                    </a:solidFill>
                  </a:rPr>
                  <a:t>There is no nice way to do this.</a:t>
                </a:r>
              </a:p>
              <a:p>
                <a:pPr lvl="1"/>
                <a:r>
                  <a:rPr lang="en-US" sz="2000" b="1" dirty="0">
                    <a:solidFill>
                      <a:srgbClr val="FF0066"/>
                    </a:solidFill>
                  </a:rPr>
                  <a:t>Fitting </a:t>
                </a:r>
                <a14:m>
                  <m:oMath xmlns:m="http://schemas.openxmlformats.org/officeDocument/2006/math">
                    <m:r>
                      <a:rPr lang="en-US" sz="2000" b="1" i="1">
                        <a:latin typeface="Cambria Math"/>
                      </a:rPr>
                      <m:t>𝑩</m:t>
                    </m:r>
                    <m:r>
                      <a:rPr lang="en-US" sz="2000" b="1" i="1">
                        <a:latin typeface="Cambria Math"/>
                      </a:rPr>
                      <m:t>(</m:t>
                    </m:r>
                    <m:r>
                      <a:rPr lang="en-US" sz="2000" b="1" i="1">
                        <a:latin typeface="Cambria Math"/>
                      </a:rPr>
                      <m:t>𝑽</m:t>
                    </m:r>
                    <m:r>
                      <a:rPr lang="en-US" sz="2000" b="1" i="1">
                        <a:latin typeface="Cambria Math"/>
                      </a:rPr>
                      <m:t>,</m:t>
                    </m:r>
                    <m:r>
                      <a:rPr lang="en-US" sz="2000" b="1" i="1">
                        <a:latin typeface="Cambria Math"/>
                      </a:rPr>
                      <m:t>𝑪</m:t>
                    </m:r>
                    <m:r>
                      <a:rPr lang="en-US" sz="2000" b="1" i="1">
                        <a:latin typeface="Cambria Math"/>
                      </a:rPr>
                      <m:t>,</m:t>
                    </m:r>
                    <m:r>
                      <a:rPr lang="en-US" sz="2000" b="1" i="1">
                        <a:latin typeface="Cambria Math"/>
                      </a:rPr>
                      <m:t>𝑴</m:t>
                    </m:r>
                    <m:r>
                      <a:rPr lang="en-US" sz="2000" b="1" i="1">
                        <a:latin typeface="Cambria Math"/>
                      </a:rPr>
                      <m:t>,</m:t>
                    </m:r>
                    <m:d>
                      <m:dPr>
                        <m:begChr m:val="{"/>
                        <m:endChr m:val="}"/>
                        <m:ctrlPr>
                          <a:rPr lang="en-US" sz="2000" b="1" i="1">
                            <a:latin typeface="Cambria Math" panose="02040503050406030204" pitchFamily="18" charset="0"/>
                          </a:rPr>
                        </m:ctrlPr>
                      </m:dPr>
                      <m:e>
                        <m:sSub>
                          <m:sSubPr>
                            <m:ctrlPr>
                              <a:rPr lang="en-US" sz="2000" b="1" i="1">
                                <a:latin typeface="Cambria Math" panose="02040503050406030204" pitchFamily="18" charset="0"/>
                              </a:rPr>
                            </m:ctrlPr>
                          </m:sSubPr>
                          <m:e>
                            <m:r>
                              <a:rPr lang="en-US" sz="2000" b="1" i="1">
                                <a:latin typeface="Cambria Math"/>
                              </a:rPr>
                              <m:t>𝒑</m:t>
                            </m:r>
                          </m:e>
                          <m:sub>
                            <m:r>
                              <a:rPr lang="en-US" sz="2000" b="1" i="1">
                                <a:latin typeface="Cambria Math"/>
                              </a:rPr>
                              <m:t>𝑪</m:t>
                            </m:r>
                          </m:sub>
                        </m:sSub>
                      </m:e>
                    </m:d>
                    <m:r>
                      <a:rPr lang="en-US" sz="2000" b="1" i="1">
                        <a:latin typeface="Cambria Math"/>
                      </a:rPr>
                      <m:t>)</m:t>
                    </m:r>
                  </m:oMath>
                </a14:m>
                <a:r>
                  <a:rPr lang="en-US" sz="2000" b="1" dirty="0"/>
                  <a:t> is too hard, </a:t>
                </a:r>
                <a:br>
                  <a:rPr lang="en-US" sz="2000" b="1" dirty="0"/>
                </a:br>
                <a:r>
                  <a:rPr lang="en-US" sz="2000" b="1" dirty="0"/>
                  <a:t>let’s change the model (so it is easier to fit)!</a:t>
                </a:r>
                <a:endParaRPr lang="en-US" sz="2000" b="1" dirty="0">
                  <a:solidFill>
                    <a:srgbClr val="FF0066"/>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3639" y="1455883"/>
                <a:ext cx="7886700" cy="3263504"/>
              </a:xfrm>
              <a:blipFill>
                <a:blip r:embed="rId2"/>
                <a:stretch>
                  <a:fillRect l="-643" t="-25581"/>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3880" y="874535"/>
            <a:ext cx="2253315" cy="122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线连接符 6">
            <a:extLst>
              <a:ext uri="{FF2B5EF4-FFF2-40B4-BE49-F238E27FC236}">
                <a16:creationId xmlns:a16="http://schemas.microsoft.com/office/drawing/2014/main" id="{27FEEF70-B76C-F847-8A84-6E77FC5770CB}"/>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A6D9D2B2-539C-6C4E-9AC9-DA9BB40B3611}"/>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1636833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118" y="32570"/>
            <a:ext cx="7886700" cy="644566"/>
          </a:xfrm>
        </p:spPr>
        <p:txBody>
          <a:bodyPr vert="horz" lIns="91440" tIns="45720" rIns="91440" bIns="45720" rtlCol="0" anchor="ctr">
            <a:normAutofit/>
          </a:bodyPr>
          <a:lstStyle/>
          <a:p>
            <a:r>
              <a:rPr lang="en-US" sz="2400" dirty="0">
                <a:ea typeface="宋体" charset="-122"/>
              </a:rPr>
              <a:t>From AGM to </a:t>
            </a:r>
            <a:r>
              <a:rPr lang="en-US" sz="2400" dirty="0" err="1">
                <a:ea typeface="宋体" charset="-122"/>
              </a:rPr>
              <a:t>BigCLAM</a:t>
            </a:r>
            <a:endParaRPr lang="en-US" sz="2400" dirty="0">
              <a:ea typeface="宋体" charset="-12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9016" y="967746"/>
                <a:ext cx="6515100" cy="3636544"/>
              </a:xfrm>
            </p:spPr>
            <p:txBody>
              <a:bodyPr>
                <a:noAutofit/>
              </a:bodyPr>
              <a:lstStyle/>
              <a:p>
                <a:r>
                  <a:rPr lang="en-US" sz="2000" b="1" dirty="0">
                    <a:solidFill>
                      <a:srgbClr val="FF0066"/>
                    </a:solidFill>
                  </a:rPr>
                  <a:t>Relaxation: </a:t>
                </a:r>
                <a:r>
                  <a:rPr lang="en-US" sz="2000" b="1" dirty="0">
                    <a:solidFill>
                      <a:srgbClr val="0000FF"/>
                    </a:solidFill>
                  </a:rPr>
                  <a:t>Memberships have strengths</a:t>
                </a:r>
                <a:endParaRPr lang="en-US" sz="2000" b="1" i="1" dirty="0">
                  <a:solidFill>
                    <a:srgbClr val="0000FF"/>
                  </a:solidFill>
                  <a:latin typeface="Cambria Math"/>
                </a:endParaRPr>
              </a:p>
              <a:p>
                <a:pPr lvl="3"/>
                <a:endParaRPr lang="en-US" sz="2000" b="1" dirty="0">
                  <a:solidFill>
                    <a:srgbClr val="FF0066"/>
                  </a:solidFill>
                </a:endParaRPr>
              </a:p>
              <a:p>
                <a:pPr lvl="6"/>
                <a:endParaRPr lang="en-US" sz="2000" dirty="0"/>
              </a:p>
              <a:p>
                <a:pPr lvl="6"/>
                <a:endParaRPr lang="en-US" sz="2000" dirty="0"/>
              </a:p>
              <a:p>
                <a:pPr marL="1083564" lvl="5" indent="0">
                  <a:buNone/>
                </a:pPr>
                <a:endParaRPr lang="en-US" sz="2000" dirty="0"/>
              </a:p>
              <a:p>
                <a:pPr marL="1083564" lvl="5" indent="0">
                  <a:buNone/>
                </a:pPr>
                <a:endParaRPr lang="en-US" sz="2000" dirty="0"/>
              </a:p>
              <a:p>
                <a:pPr marL="342900" lvl="1" indent="0">
                  <a:buNone/>
                </a:pPr>
                <a:endParaRPr lang="en-US" sz="2000" b="1" i="1" dirty="0">
                  <a:latin typeface="Cambria Math" panose="02040503050406030204" pitchFamily="18" charset="0"/>
                </a:endParaRPr>
              </a:p>
              <a:p>
                <a:pPr lvl="1"/>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𝑭</m:t>
                        </m:r>
                      </m:e>
                      <m:sub>
                        <m:r>
                          <a:rPr lang="en-US" sz="2000" b="1" i="1" smtClean="0">
                            <a:latin typeface="Cambria Math"/>
                          </a:rPr>
                          <m:t>𝒖𝑨</m:t>
                        </m:r>
                      </m:sub>
                    </m:sSub>
                    <m:r>
                      <a:rPr lang="en-US" sz="2000" b="1" i="1" smtClean="0">
                        <a:latin typeface="Cambria Math"/>
                      </a:rPr>
                      <m:t>:</m:t>
                    </m:r>
                  </m:oMath>
                </a14:m>
                <a:r>
                  <a:rPr lang="en-US" sz="2000" b="1" dirty="0"/>
                  <a:t> </a:t>
                </a:r>
                <a:r>
                  <a:rPr lang="en-US" sz="2000" dirty="0"/>
                  <a:t>The membership strength of node </a:t>
                </a:r>
                <a14:m>
                  <m:oMath xmlns:m="http://schemas.openxmlformats.org/officeDocument/2006/math">
                    <m:r>
                      <a:rPr lang="en-US" sz="2000" b="1" i="1" dirty="0" smtClean="0">
                        <a:latin typeface="Cambria Math"/>
                      </a:rPr>
                      <m:t>𝒖</m:t>
                    </m:r>
                  </m:oMath>
                </a14:m>
                <a:r>
                  <a:rPr lang="en-US" sz="2000" dirty="0"/>
                  <a:t> </a:t>
                </a:r>
                <a:br>
                  <a:rPr lang="en-US" sz="2000" dirty="0"/>
                </a:br>
                <a:r>
                  <a:rPr lang="en-US" sz="2000" dirty="0"/>
                  <a:t>to community </a:t>
                </a:r>
                <a14:m>
                  <m:oMath xmlns:m="http://schemas.openxmlformats.org/officeDocument/2006/math">
                    <m:r>
                      <a:rPr lang="en-US" sz="2000" b="1" i="1" dirty="0" smtClean="0">
                        <a:latin typeface="Cambria Math"/>
                      </a:rPr>
                      <m:t>𝑨</m:t>
                    </m:r>
                  </m:oMath>
                </a14:m>
                <a:r>
                  <a:rPr lang="en-US" sz="2000" dirty="0"/>
                  <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a:rPr>
                          <m:t>𝑭</m:t>
                        </m:r>
                      </m:e>
                      <m:sub>
                        <m:r>
                          <a:rPr lang="en-US" sz="2000" b="1" i="1" dirty="0">
                            <a:latin typeface="Cambria Math"/>
                          </a:rPr>
                          <m:t>𝒖𝑨</m:t>
                        </m:r>
                      </m:sub>
                    </m:sSub>
                    <m:r>
                      <a:rPr lang="en-US" sz="2000" b="1" i="1" dirty="0">
                        <a:latin typeface="Cambria Math"/>
                      </a:rPr>
                      <m:t>=</m:t>
                    </m:r>
                    <m:r>
                      <a:rPr lang="en-US" sz="2000" b="1" i="1" dirty="0">
                        <a:latin typeface="Cambria Math"/>
                      </a:rPr>
                      <m:t>𝟎</m:t>
                    </m:r>
                  </m:oMath>
                </a14:m>
                <a:r>
                  <a:rPr lang="en-US" sz="2000" dirty="0"/>
                  <a:t>: no membership) </a:t>
                </a:r>
              </a:p>
              <a:p>
                <a:pPr lvl="1"/>
                <a:r>
                  <a:rPr lang="en-US" sz="2000" b="1" dirty="0"/>
                  <a:t>Each community </a:t>
                </a:r>
                <a14:m>
                  <m:oMath xmlns:m="http://schemas.openxmlformats.org/officeDocument/2006/math">
                    <m:r>
                      <a:rPr lang="en-US" sz="2000" b="1" i="1" dirty="0" smtClean="0">
                        <a:solidFill>
                          <a:srgbClr val="0000FF"/>
                        </a:solidFill>
                        <a:latin typeface="Cambria Math"/>
                      </a:rPr>
                      <m:t>𝑨</m:t>
                    </m:r>
                  </m:oMath>
                </a14:m>
                <a:r>
                  <a:rPr lang="en-US" sz="2000" b="1" dirty="0"/>
                  <a:t> links nodes independently:</a:t>
                </a:r>
                <a:endParaRPr lang="en-US" sz="2000" b="1" i="1" dirty="0">
                  <a:solidFill>
                    <a:srgbClr val="0000FF"/>
                  </a:solidFill>
                  <a:latin typeface="Cambria Math"/>
                </a:endParaRPr>
              </a:p>
              <a:p>
                <a:pPr marL="342900" lvl="1" indent="0">
                  <a:buNone/>
                </a:pPr>
                <a14:m>
                  <m:oMathPara xmlns:m="http://schemas.openxmlformats.org/officeDocument/2006/math">
                    <m:oMathParaPr>
                      <m:jc m:val="centerGroup"/>
                    </m:oMathParaPr>
                    <m:oMath xmlns:m="http://schemas.openxmlformats.org/officeDocument/2006/math">
                      <m:sSub>
                        <m:sSubPr>
                          <m:ctrlPr>
                            <a:rPr lang="en-US" sz="2000" b="1" i="1" dirty="0" smtClean="0">
                              <a:solidFill>
                                <a:srgbClr val="0000FF"/>
                              </a:solidFill>
                              <a:latin typeface="Cambria Math" panose="02040503050406030204" pitchFamily="18" charset="0"/>
                            </a:rPr>
                          </m:ctrlPr>
                        </m:sSubPr>
                        <m:e>
                          <m:r>
                            <a:rPr lang="en-US" sz="2000" b="1" i="1" dirty="0">
                              <a:solidFill>
                                <a:srgbClr val="0000FF"/>
                              </a:solidFill>
                              <a:latin typeface="Cambria Math"/>
                            </a:rPr>
                            <m:t>𝑷</m:t>
                          </m:r>
                        </m:e>
                        <m:sub>
                          <m:r>
                            <a:rPr lang="en-US" sz="2000" b="1" i="1" dirty="0" smtClean="0">
                              <a:solidFill>
                                <a:srgbClr val="0000FF"/>
                              </a:solidFill>
                              <a:latin typeface="Cambria Math"/>
                            </a:rPr>
                            <m:t>𝑨</m:t>
                          </m:r>
                        </m:sub>
                      </m:sSub>
                      <m:d>
                        <m:dPr>
                          <m:ctrlPr>
                            <a:rPr lang="en-US" sz="2000" b="1" i="1" dirty="0">
                              <a:solidFill>
                                <a:srgbClr val="0000FF"/>
                              </a:solidFill>
                              <a:latin typeface="Cambria Math" panose="02040503050406030204" pitchFamily="18" charset="0"/>
                            </a:rPr>
                          </m:ctrlPr>
                        </m:dPr>
                        <m:e>
                          <m:r>
                            <a:rPr lang="en-US" sz="2000" b="1" i="1" dirty="0">
                              <a:solidFill>
                                <a:srgbClr val="0000FF"/>
                              </a:solidFill>
                              <a:latin typeface="Cambria Math"/>
                            </a:rPr>
                            <m:t>𝒖</m:t>
                          </m:r>
                          <m:r>
                            <a:rPr lang="en-US" sz="2000" b="1" i="1" dirty="0" err="1">
                              <a:solidFill>
                                <a:srgbClr val="0000FF"/>
                              </a:solidFill>
                              <a:latin typeface="Cambria Math"/>
                            </a:rPr>
                            <m:t>,</m:t>
                          </m:r>
                          <m:r>
                            <a:rPr lang="en-US" sz="2000" b="1" i="1" dirty="0">
                              <a:solidFill>
                                <a:srgbClr val="0000FF"/>
                              </a:solidFill>
                              <a:latin typeface="Cambria Math"/>
                            </a:rPr>
                            <m:t>𝒗</m:t>
                          </m:r>
                        </m:e>
                      </m:d>
                      <m:r>
                        <a:rPr lang="en-US" sz="2000" b="1" i="1" dirty="0">
                          <a:solidFill>
                            <a:srgbClr val="0000FF"/>
                          </a:solidFill>
                          <a:latin typeface="Cambria Math"/>
                        </a:rPr>
                        <m:t>=</m:t>
                      </m:r>
                      <m:r>
                        <a:rPr lang="en-US" sz="2000" b="1" i="1" dirty="0">
                          <a:solidFill>
                            <a:srgbClr val="0000FF"/>
                          </a:solidFill>
                          <a:latin typeface="Cambria Math"/>
                        </a:rPr>
                        <m:t>𝟏</m:t>
                      </m:r>
                      <m:r>
                        <a:rPr lang="en-US" sz="2000" b="1" i="1" dirty="0">
                          <a:solidFill>
                            <a:srgbClr val="0000FF"/>
                          </a:solidFill>
                          <a:latin typeface="Cambria Math"/>
                        </a:rPr>
                        <m:t>−</m:t>
                      </m:r>
                      <m:r>
                        <a:rPr lang="en-US" sz="2000" b="1" dirty="0">
                          <a:solidFill>
                            <a:srgbClr val="0000FF"/>
                          </a:solidFill>
                          <a:latin typeface="Cambria Math"/>
                        </a:rPr>
                        <m:t>𝐞𝐱𝐩</m:t>
                      </m:r>
                      <m:r>
                        <a:rPr lang="en-US" sz="2000" b="1" i="1" dirty="0">
                          <a:solidFill>
                            <a:srgbClr val="0000FF"/>
                          </a:solidFill>
                          <a:latin typeface="Cambria Math"/>
                        </a:rPr>
                        <m:t>⁡(−</m:t>
                      </m:r>
                      <m:sSub>
                        <m:sSubPr>
                          <m:ctrlPr>
                            <a:rPr lang="en-US" sz="2000" b="1" i="1" dirty="0">
                              <a:solidFill>
                                <a:srgbClr val="0000FF"/>
                              </a:solidFill>
                              <a:latin typeface="Cambria Math" panose="02040503050406030204" pitchFamily="18" charset="0"/>
                            </a:rPr>
                          </m:ctrlPr>
                        </m:sSubPr>
                        <m:e>
                          <m:r>
                            <a:rPr lang="en-US" sz="2000" b="1" i="1" dirty="0">
                              <a:solidFill>
                                <a:srgbClr val="0000FF"/>
                              </a:solidFill>
                              <a:latin typeface="Cambria Math"/>
                            </a:rPr>
                            <m:t>𝑭</m:t>
                          </m:r>
                        </m:e>
                        <m:sub>
                          <m:r>
                            <a:rPr lang="en-US" sz="2000" b="1" i="1" dirty="0">
                              <a:solidFill>
                                <a:srgbClr val="0000FF"/>
                              </a:solidFill>
                              <a:latin typeface="Cambria Math"/>
                            </a:rPr>
                            <m:t>𝒖</m:t>
                          </m:r>
                          <m:r>
                            <a:rPr lang="en-US" sz="2000" b="1" i="1" dirty="0" smtClean="0">
                              <a:solidFill>
                                <a:srgbClr val="0000FF"/>
                              </a:solidFill>
                              <a:latin typeface="Cambria Math"/>
                            </a:rPr>
                            <m:t>𝑨</m:t>
                          </m:r>
                        </m:sub>
                      </m:sSub>
                      <m:r>
                        <a:rPr lang="en-US" sz="2000" b="1" i="1" dirty="0">
                          <a:solidFill>
                            <a:srgbClr val="0000FF"/>
                          </a:solidFill>
                          <a:latin typeface="Cambria Math"/>
                        </a:rPr>
                        <m:t>⋅</m:t>
                      </m:r>
                      <m:sSubSup>
                        <m:sSubSupPr>
                          <m:ctrlPr>
                            <a:rPr lang="en-US" sz="2000" b="1" i="1" dirty="0">
                              <a:solidFill>
                                <a:srgbClr val="0000FF"/>
                              </a:solidFill>
                              <a:latin typeface="Cambria Math" panose="02040503050406030204" pitchFamily="18" charset="0"/>
                            </a:rPr>
                          </m:ctrlPr>
                        </m:sSubSupPr>
                        <m:e>
                          <m:r>
                            <a:rPr lang="en-US" sz="2000" b="1" i="1" dirty="0">
                              <a:solidFill>
                                <a:srgbClr val="0000FF"/>
                              </a:solidFill>
                              <a:latin typeface="Cambria Math"/>
                            </a:rPr>
                            <m:t>𝑭</m:t>
                          </m:r>
                        </m:e>
                        <m:sub>
                          <m:r>
                            <a:rPr lang="en-US" sz="2000" b="1" i="1" dirty="0">
                              <a:solidFill>
                                <a:srgbClr val="0000FF"/>
                              </a:solidFill>
                              <a:latin typeface="Cambria Math"/>
                            </a:rPr>
                            <m:t>𝒗</m:t>
                          </m:r>
                          <m:r>
                            <a:rPr lang="en-US" sz="2000" b="1" i="1" dirty="0" smtClean="0">
                              <a:solidFill>
                                <a:srgbClr val="0000FF"/>
                              </a:solidFill>
                              <a:latin typeface="Cambria Math"/>
                            </a:rPr>
                            <m:t>𝑨</m:t>
                          </m:r>
                        </m:sub>
                        <m:sup/>
                      </m:sSubSup>
                      <m:r>
                        <a:rPr lang="en-US" sz="2000" b="1" i="1" dirty="0">
                          <a:solidFill>
                            <a:srgbClr val="0000FF"/>
                          </a:solidFill>
                          <a:latin typeface="Cambria Math"/>
                        </a:rPr>
                        <m:t>)</m:t>
                      </m:r>
                    </m:oMath>
                  </m:oMathPara>
                </a14:m>
                <a:endParaRPr lang="en-US" sz="2000" b="1"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9016" y="967746"/>
                <a:ext cx="6515100" cy="3636544"/>
              </a:xfrm>
              <a:blipFill>
                <a:blip r:embed="rId3"/>
                <a:stretch>
                  <a:fillRect l="-778" t="-2091"/>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53</a:t>
            </a:fld>
            <a:endParaRPr lang="en-US" dirty="0"/>
          </a:p>
        </p:txBody>
      </p:sp>
      <p:grpSp>
        <p:nvGrpSpPr>
          <p:cNvPr id="10" name="组合 9">
            <a:extLst>
              <a:ext uri="{FF2B5EF4-FFF2-40B4-BE49-F238E27FC236}">
                <a16:creationId xmlns:a16="http://schemas.microsoft.com/office/drawing/2014/main" id="{74A3423E-BAE6-4A4A-BC8F-576811BA9122}"/>
              </a:ext>
            </a:extLst>
          </p:cNvPr>
          <p:cNvGrpSpPr/>
          <p:nvPr/>
        </p:nvGrpSpPr>
        <p:grpSpPr>
          <a:xfrm>
            <a:off x="2541669" y="1565560"/>
            <a:ext cx="3018233" cy="1577690"/>
            <a:chOff x="3143251" y="1565560"/>
            <a:chExt cx="3018233" cy="1577690"/>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550" y="1565560"/>
              <a:ext cx="2903934" cy="157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371850" y="1679861"/>
              <a:ext cx="285750" cy="2286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4972050" y="1679861"/>
              <a:ext cx="285750" cy="2286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8" name="TextBox 7"/>
                <p:cNvSpPr txBox="1"/>
                <p:nvPr/>
              </p:nvSpPr>
              <p:spPr>
                <a:xfrm>
                  <a:off x="3143251" y="2079910"/>
                  <a:ext cx="684739"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b="1" i="1">
                                <a:latin typeface="Cambria Math" panose="02040503050406030204" pitchFamily="18" charset="0"/>
                              </a:rPr>
                            </m:ctrlPr>
                          </m:sSubPr>
                          <m:e>
                            <m:r>
                              <a:rPr lang="en-US" sz="2100" b="1" i="1">
                                <a:latin typeface="Cambria Math"/>
                              </a:rPr>
                              <m:t>𝑭</m:t>
                            </m:r>
                          </m:e>
                          <m:sub>
                            <m:r>
                              <a:rPr lang="en-US" sz="2100" b="1" i="1">
                                <a:latin typeface="Cambria Math"/>
                              </a:rPr>
                              <m:t>𝒖𝑨</m:t>
                            </m:r>
                          </m:sub>
                        </m:sSub>
                      </m:oMath>
                    </m:oMathPara>
                  </a14:m>
                  <a:endParaRPr lang="en-US" sz="21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3143251" y="2079910"/>
                  <a:ext cx="684739" cy="415498"/>
                </a:xfrm>
                <a:prstGeom prst="rect">
                  <a:avLst/>
                </a:prstGeom>
                <a:blipFill>
                  <a:blip r:embed="rId5"/>
                  <a:stretch>
                    <a:fillRect b="-2941"/>
                  </a:stretch>
                </a:blipFill>
              </p:spPr>
              <p:txBody>
                <a:bodyPr/>
                <a:lstStyle/>
                <a:p>
                  <a:r>
                    <a:rPr lang="zh-CN" altLang="en-US">
                      <a:noFill/>
                    </a:rPr>
                    <a:t> </a:t>
                  </a:r>
                </a:p>
              </p:txBody>
            </p:sp>
          </mc:Fallback>
        </mc:AlternateContent>
        <p:sp>
          <p:nvSpPr>
            <p:cNvPr id="4" name="TextBox 3"/>
            <p:cNvSpPr txBox="1"/>
            <p:nvPr/>
          </p:nvSpPr>
          <p:spPr>
            <a:xfrm>
              <a:off x="3290843" y="2774458"/>
              <a:ext cx="292068" cy="323165"/>
            </a:xfrm>
            <a:prstGeom prst="rect">
              <a:avLst/>
            </a:prstGeom>
            <a:noFill/>
          </p:spPr>
          <p:txBody>
            <a:bodyPr wrap="none" rtlCol="0">
              <a:spAutoFit/>
            </a:bodyPr>
            <a:lstStyle/>
            <a:p>
              <a:r>
                <a:rPr lang="en-US" sz="1500" b="1" i="1" dirty="0">
                  <a:latin typeface="Times New Roman" pitchFamily="18" charset="0"/>
                  <a:cs typeface="Times New Roman" pitchFamily="18" charset="0"/>
                </a:rPr>
                <a:t>u</a:t>
              </a:r>
            </a:p>
          </p:txBody>
        </p:sp>
        <p:sp>
          <p:nvSpPr>
            <p:cNvPr id="13" name="TextBox 12"/>
            <p:cNvSpPr txBox="1"/>
            <p:nvPr/>
          </p:nvSpPr>
          <p:spPr>
            <a:xfrm>
              <a:off x="3615814" y="2786018"/>
              <a:ext cx="269626" cy="323165"/>
            </a:xfrm>
            <a:prstGeom prst="rect">
              <a:avLst/>
            </a:prstGeom>
            <a:noFill/>
          </p:spPr>
          <p:txBody>
            <a:bodyPr wrap="none" rtlCol="0">
              <a:spAutoFit/>
            </a:bodyPr>
            <a:lstStyle/>
            <a:p>
              <a:r>
                <a:rPr lang="en-US" sz="1500" b="1" i="1" dirty="0">
                  <a:latin typeface="Times New Roman" pitchFamily="18" charset="0"/>
                  <a:cs typeface="Times New Roman" pitchFamily="18" charset="0"/>
                </a:rPr>
                <a:t>v</a:t>
              </a:r>
            </a:p>
          </p:txBody>
        </p:sp>
      </p:grpSp>
      <p:cxnSp>
        <p:nvCxnSpPr>
          <p:cNvPr id="12" name="直线连接符 11">
            <a:extLst>
              <a:ext uri="{FF2B5EF4-FFF2-40B4-BE49-F238E27FC236}">
                <a16:creationId xmlns:a16="http://schemas.microsoft.com/office/drawing/2014/main" id="{2F273046-6C21-DB47-8A0F-5B08E13C5E54}"/>
              </a:ext>
            </a:extLst>
          </p:cNvPr>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1358D897-1572-2F41-9B40-419196B2F8D5}"/>
              </a:ext>
            </a:extLst>
          </p:cNvPr>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13114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15820" y="77328"/>
                <a:ext cx="7886700" cy="565450"/>
              </a:xfrm>
            </p:spPr>
            <p:txBody>
              <a:bodyPr vert="horz" lIns="91440" tIns="45720" rIns="91440" bIns="45720" rtlCol="0" anchor="ctr">
                <a:normAutofit/>
              </a:bodyPr>
              <a:lstStyle/>
              <a:p>
                <a:r>
                  <a:rPr lang="en-US" sz="2400" dirty="0">
                    <a:ea typeface="宋体" charset="-122"/>
                  </a:rPr>
                  <a:t>Factor Matrix </a:t>
                </a:r>
                <a14:m>
                  <m:oMath xmlns:m="http://schemas.openxmlformats.org/officeDocument/2006/math">
                    <m:r>
                      <a:rPr lang="en-US" sz="2400" dirty="0">
                        <a:latin typeface="Cambria Math" panose="02040503050406030204" pitchFamily="18" charset="0"/>
                      </a:rPr>
                      <m:t>𝑭</m:t>
                    </m:r>
                  </m:oMath>
                </a14:m>
                <a:endParaRPr lang="en-US" sz="2400" dirty="0">
                  <a:ea typeface="宋体" charset="-12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15820" y="77328"/>
                <a:ext cx="7886700" cy="565450"/>
              </a:xfrm>
              <a:blipFill>
                <a:blip r:embed="rId3"/>
                <a:stretch>
                  <a:fillRect l="-1124" t="-2222"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81300" y="852586"/>
                <a:ext cx="6172200" cy="628650"/>
              </a:xfrm>
            </p:spPr>
            <p:txBody>
              <a:bodyPr/>
              <a:lstStyle/>
              <a:p>
                <a:r>
                  <a:rPr lang="en-US" b="1" dirty="0">
                    <a:solidFill>
                      <a:srgbClr val="FF0066"/>
                    </a:solidFill>
                  </a:rPr>
                  <a:t>Community membership strength matrix </a:t>
                </a:r>
                <a14:m>
                  <m:oMath xmlns:m="http://schemas.openxmlformats.org/officeDocument/2006/math">
                    <m:r>
                      <a:rPr lang="en-US" b="1" i="1" dirty="0" smtClean="0">
                        <a:solidFill>
                          <a:srgbClr val="FF0066"/>
                        </a:solidFill>
                        <a:latin typeface="Cambria Math"/>
                      </a:rPr>
                      <m:t>𝑭</m:t>
                    </m:r>
                  </m:oMath>
                </a14:m>
                <a:endParaRPr lang="en-US" b="1" dirty="0">
                  <a:solidFill>
                    <a:srgbClr val="FF0066"/>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81300" y="852586"/>
                <a:ext cx="6172200" cy="628650"/>
              </a:xfrm>
              <a:blipFill>
                <a:blip r:embed="rId4"/>
                <a:stretch>
                  <a:fillRect l="-1027" t="-12000"/>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54</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938450" y="2532275"/>
                <a:ext cx="856325"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700" b="1" i="1">
                          <a:latin typeface="Cambria Math"/>
                          <a:cs typeface="Arial" pitchFamily="34" charset="0"/>
                        </a:rPr>
                        <m:t>𝑭</m:t>
                      </m:r>
                      <m:r>
                        <a:rPr lang="en-US" sz="2700" b="1" i="1">
                          <a:latin typeface="Cambria Math"/>
                          <a:cs typeface="Arial" pitchFamily="34" charset="0"/>
                        </a:rPr>
                        <m:t>=</m:t>
                      </m:r>
                    </m:oMath>
                  </m:oMathPara>
                </a14:m>
                <a:endParaRPr lang="en-US" sz="2700" b="1"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38450" y="2532275"/>
                <a:ext cx="856325" cy="507831"/>
              </a:xfrm>
              <a:prstGeom prst="rect">
                <a:avLst/>
              </a:prstGeom>
              <a:blipFill>
                <a:blip r:embed="rId5"/>
                <a:stretch>
                  <a:fillRect/>
                </a:stretch>
              </a:blipFill>
            </p:spPr>
            <p:txBody>
              <a:bodyPr/>
              <a:lstStyle/>
              <a:p>
                <a:r>
                  <a:rPr lang="zh-CN" altLang="en-US">
                    <a:noFill/>
                  </a:rPr>
                  <a:t> </a:t>
                </a:r>
              </a:p>
            </p:txBody>
          </p:sp>
        </mc:Fallback>
      </mc:AlternateContent>
      <p:graphicFrame>
        <p:nvGraphicFramePr>
          <p:cNvPr id="8" name="Table 7"/>
          <p:cNvGraphicFramePr>
            <a:graphicFrameLocks noGrp="1"/>
          </p:cNvGraphicFramePr>
          <p:nvPr>
            <p:extLst>
              <p:ext uri="{D42A27DB-BD31-4B8C-83A1-F6EECF244321}">
                <p14:modId xmlns:p14="http://schemas.microsoft.com/office/powerpoint/2010/main" val="973671542"/>
              </p:ext>
            </p:extLst>
          </p:nvPr>
        </p:nvGraphicFramePr>
        <p:xfrm>
          <a:off x="1681400" y="1521302"/>
          <a:ext cx="1418292" cy="2979420"/>
        </p:xfrm>
        <a:graphic>
          <a:graphicData uri="http://schemas.openxmlformats.org/drawingml/2006/table">
            <a:tbl>
              <a:tblPr bandRow="1">
                <a:tableStyleId>{2D5ABB26-0587-4C30-8999-92F81FD0307C}</a:tableStyleId>
              </a:tblPr>
              <a:tblGrid>
                <a:gridCol w="157588">
                  <a:extLst>
                    <a:ext uri="{9D8B030D-6E8A-4147-A177-3AD203B41FA5}">
                      <a16:colId xmlns:a16="http://schemas.microsoft.com/office/drawing/2014/main" val="20000"/>
                    </a:ext>
                  </a:extLst>
                </a:gridCol>
                <a:gridCol w="157588">
                  <a:extLst>
                    <a:ext uri="{9D8B030D-6E8A-4147-A177-3AD203B41FA5}">
                      <a16:colId xmlns:a16="http://schemas.microsoft.com/office/drawing/2014/main" val="20001"/>
                    </a:ext>
                  </a:extLst>
                </a:gridCol>
                <a:gridCol w="157588">
                  <a:extLst>
                    <a:ext uri="{9D8B030D-6E8A-4147-A177-3AD203B41FA5}">
                      <a16:colId xmlns:a16="http://schemas.microsoft.com/office/drawing/2014/main" val="20002"/>
                    </a:ext>
                  </a:extLst>
                </a:gridCol>
                <a:gridCol w="157588">
                  <a:extLst>
                    <a:ext uri="{9D8B030D-6E8A-4147-A177-3AD203B41FA5}">
                      <a16:colId xmlns:a16="http://schemas.microsoft.com/office/drawing/2014/main" val="20003"/>
                    </a:ext>
                  </a:extLst>
                </a:gridCol>
                <a:gridCol w="157588">
                  <a:extLst>
                    <a:ext uri="{9D8B030D-6E8A-4147-A177-3AD203B41FA5}">
                      <a16:colId xmlns:a16="http://schemas.microsoft.com/office/drawing/2014/main" val="20004"/>
                    </a:ext>
                  </a:extLst>
                </a:gridCol>
                <a:gridCol w="157588">
                  <a:extLst>
                    <a:ext uri="{9D8B030D-6E8A-4147-A177-3AD203B41FA5}">
                      <a16:colId xmlns:a16="http://schemas.microsoft.com/office/drawing/2014/main" val="20005"/>
                    </a:ext>
                  </a:extLst>
                </a:gridCol>
                <a:gridCol w="157588">
                  <a:extLst>
                    <a:ext uri="{9D8B030D-6E8A-4147-A177-3AD203B41FA5}">
                      <a16:colId xmlns:a16="http://schemas.microsoft.com/office/drawing/2014/main" val="20006"/>
                    </a:ext>
                  </a:extLst>
                </a:gridCol>
                <a:gridCol w="157588">
                  <a:extLst>
                    <a:ext uri="{9D8B030D-6E8A-4147-A177-3AD203B41FA5}">
                      <a16:colId xmlns:a16="http://schemas.microsoft.com/office/drawing/2014/main" val="20007"/>
                    </a:ext>
                  </a:extLst>
                </a:gridCol>
                <a:gridCol w="157588">
                  <a:extLst>
                    <a:ext uri="{9D8B030D-6E8A-4147-A177-3AD203B41FA5}">
                      <a16:colId xmlns:a16="http://schemas.microsoft.com/office/drawing/2014/main" val="20008"/>
                    </a:ext>
                  </a:extLst>
                </a:gridCol>
              </a:tblGrid>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5260">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8"/>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00" dirty="0"/>
                        <a:t>j</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7526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9" name="TextBox 8"/>
          <p:cNvSpPr txBox="1"/>
          <p:nvPr/>
        </p:nvSpPr>
        <p:spPr>
          <a:xfrm>
            <a:off x="1676009" y="1226847"/>
            <a:ext cx="1194558" cy="300082"/>
          </a:xfrm>
          <a:prstGeom prst="rect">
            <a:avLst/>
          </a:prstGeom>
          <a:noFill/>
        </p:spPr>
        <p:txBody>
          <a:bodyPr wrap="none" rtlCol="0">
            <a:spAutoFit/>
          </a:bodyPr>
          <a:lstStyle/>
          <a:p>
            <a:r>
              <a:rPr lang="en-US" sz="1350" dirty="0">
                <a:latin typeface="Arial" pitchFamily="34" charset="0"/>
                <a:cs typeface="Arial" pitchFamily="34" charset="0"/>
              </a:rPr>
              <a:t>Communities</a:t>
            </a:r>
          </a:p>
        </p:txBody>
      </p:sp>
      <p:sp>
        <p:nvSpPr>
          <p:cNvPr id="10" name="TextBox 9"/>
          <p:cNvSpPr txBox="1"/>
          <p:nvPr/>
        </p:nvSpPr>
        <p:spPr>
          <a:xfrm rot="16200000">
            <a:off x="1183885" y="1583899"/>
            <a:ext cx="684803" cy="300082"/>
          </a:xfrm>
          <a:prstGeom prst="rect">
            <a:avLst/>
          </a:prstGeom>
          <a:noFill/>
        </p:spPr>
        <p:txBody>
          <a:bodyPr wrap="none" rtlCol="0">
            <a:spAutoFit/>
          </a:bodyPr>
          <a:lstStyle/>
          <a:p>
            <a:r>
              <a:rPr lang="en-US" sz="1350" dirty="0">
                <a:latin typeface="Arial" pitchFamily="34" charset="0"/>
                <a:cs typeface="Arial" pitchFamily="34" charset="0"/>
              </a:rPr>
              <a:t>Nodes</a:t>
            </a:r>
          </a:p>
        </p:txBody>
      </p:sp>
      <p:cxnSp>
        <p:nvCxnSpPr>
          <p:cNvPr id="12" name="Straight Arrow Connector 11"/>
          <p:cNvCxnSpPr/>
          <p:nvPr/>
        </p:nvCxnSpPr>
        <p:spPr>
          <a:xfrm flipV="1">
            <a:off x="1219716" y="3814922"/>
            <a:ext cx="456293" cy="45413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881300" y="4189625"/>
                <a:ext cx="1491114" cy="778483"/>
              </a:xfrm>
              <a:prstGeom prst="rect">
                <a:avLst/>
              </a:prstGeom>
              <a:noFill/>
            </p:spPr>
            <p:txBody>
              <a:bodyPr wrap="none" rtlCol="0">
                <a:spAutoFit/>
              </a:bodyPr>
              <a:lstStyle/>
              <a:p>
                <a14:m>
                  <m:oMath xmlns:m="http://schemas.openxmlformats.org/officeDocument/2006/math">
                    <m:sSub>
                      <m:sSubPr>
                        <m:ctrlPr>
                          <a:rPr lang="en-US" b="1" i="1" dirty="0">
                            <a:solidFill>
                              <a:srgbClr val="008000"/>
                            </a:solidFill>
                            <a:latin typeface="Cambria Math" panose="02040503050406030204" pitchFamily="18" charset="0"/>
                            <a:cs typeface="Arial" pitchFamily="34" charset="0"/>
                          </a:rPr>
                        </m:ctrlPr>
                      </m:sSubPr>
                      <m:e>
                        <m:r>
                          <a:rPr lang="en-US" b="1" i="1" dirty="0">
                            <a:solidFill>
                              <a:srgbClr val="008000"/>
                            </a:solidFill>
                            <a:latin typeface="Cambria Math"/>
                            <a:cs typeface="Arial" pitchFamily="34" charset="0"/>
                          </a:rPr>
                          <m:t>𝑭</m:t>
                        </m:r>
                      </m:e>
                      <m:sub>
                        <m:r>
                          <a:rPr lang="en-US" b="1" i="1" dirty="0">
                            <a:solidFill>
                              <a:srgbClr val="008000"/>
                            </a:solidFill>
                            <a:latin typeface="Cambria Math"/>
                            <a:cs typeface="Arial" pitchFamily="34" charset="0"/>
                          </a:rPr>
                          <m:t>𝒗𝑨</m:t>
                        </m:r>
                      </m:sub>
                    </m:sSub>
                  </m:oMath>
                </a14:m>
                <a:r>
                  <a:rPr lang="en-US" sz="1350" dirty="0">
                    <a:solidFill>
                      <a:srgbClr val="008000"/>
                    </a:solidFill>
                    <a:latin typeface="Arial" pitchFamily="34" charset="0"/>
                    <a:cs typeface="Arial" pitchFamily="34" charset="0"/>
                  </a:rPr>
                  <a:t> … </a:t>
                </a:r>
              </a:p>
              <a:p>
                <a:r>
                  <a:rPr lang="en-US" sz="1350" dirty="0">
                    <a:solidFill>
                      <a:srgbClr val="008000"/>
                    </a:solidFill>
                    <a:latin typeface="Arial" pitchFamily="34" charset="0"/>
                    <a:cs typeface="Arial" pitchFamily="34" charset="0"/>
                  </a:rPr>
                  <a:t>strength of </a:t>
                </a:r>
                <a14:m>
                  <m:oMath xmlns:m="http://schemas.openxmlformats.org/officeDocument/2006/math">
                    <m:r>
                      <a:rPr lang="en-US" sz="1350" b="1" i="1" dirty="0">
                        <a:solidFill>
                          <a:srgbClr val="008000"/>
                        </a:solidFill>
                        <a:latin typeface="Cambria Math"/>
                        <a:cs typeface="Arial" pitchFamily="34" charset="0"/>
                      </a:rPr>
                      <m:t>𝒖</m:t>
                    </m:r>
                  </m:oMath>
                </a14:m>
                <a:r>
                  <a:rPr lang="en-US" sz="1350" dirty="0">
                    <a:solidFill>
                      <a:srgbClr val="008000"/>
                    </a:solidFill>
                    <a:latin typeface="Arial" pitchFamily="34" charset="0"/>
                    <a:cs typeface="Arial" pitchFamily="34" charset="0"/>
                  </a:rPr>
                  <a:t>’s </a:t>
                </a:r>
                <a:br>
                  <a:rPr lang="en-US" sz="1350" dirty="0">
                    <a:solidFill>
                      <a:srgbClr val="008000"/>
                    </a:solidFill>
                    <a:latin typeface="Arial" pitchFamily="34" charset="0"/>
                    <a:cs typeface="Arial" pitchFamily="34" charset="0"/>
                  </a:rPr>
                </a:br>
                <a:r>
                  <a:rPr lang="en-US" sz="1350" dirty="0">
                    <a:solidFill>
                      <a:srgbClr val="008000"/>
                    </a:solidFill>
                    <a:latin typeface="Arial" pitchFamily="34" charset="0"/>
                    <a:cs typeface="Arial" pitchFamily="34" charset="0"/>
                  </a:rPr>
                  <a:t>membership to </a:t>
                </a:r>
                <a14:m>
                  <m:oMath xmlns:m="http://schemas.openxmlformats.org/officeDocument/2006/math">
                    <m:r>
                      <a:rPr lang="en-US" sz="1350" b="1" i="1" dirty="0">
                        <a:solidFill>
                          <a:srgbClr val="008000"/>
                        </a:solidFill>
                        <a:latin typeface="Cambria Math"/>
                        <a:cs typeface="Arial" pitchFamily="34" charset="0"/>
                      </a:rPr>
                      <m:t>𝑨</m:t>
                    </m:r>
                  </m:oMath>
                </a14:m>
                <a:endParaRPr lang="en-US" sz="1350" b="1" dirty="0">
                  <a:solidFill>
                    <a:srgbClr val="008000"/>
                  </a:solidFill>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81300" y="4189625"/>
                <a:ext cx="1491114" cy="778483"/>
              </a:xfrm>
              <a:prstGeom prst="rect">
                <a:avLst/>
              </a:prstGeom>
              <a:blipFill>
                <a:blip r:embed="rId6"/>
                <a:stretch>
                  <a:fillRect l="-847" b="-4762"/>
                </a:stretch>
              </a:blipFill>
            </p:spPr>
            <p:txBody>
              <a:bodyPr/>
              <a:lstStyle/>
              <a:p>
                <a:r>
                  <a:rPr lang="zh-CN" altLang="en-US">
                    <a:noFill/>
                  </a:rPr>
                  <a:t> </a:t>
                </a:r>
              </a:p>
            </p:txBody>
          </p:sp>
        </mc:Fallback>
      </mc:AlternateContent>
      <p:cxnSp>
        <p:nvCxnSpPr>
          <p:cNvPr id="18" name="Straight Arrow Connector 17"/>
          <p:cNvCxnSpPr/>
          <p:nvPr/>
        </p:nvCxnSpPr>
        <p:spPr>
          <a:xfrm flipH="1" flipV="1">
            <a:off x="2995850" y="3103775"/>
            <a:ext cx="742950" cy="104110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3110151" y="4030576"/>
                <a:ext cx="1431739" cy="986232"/>
              </a:xfrm>
              <a:prstGeom prst="rect">
                <a:avLst/>
              </a:prstGeom>
              <a:noFill/>
            </p:spPr>
            <p:txBody>
              <a:bodyPr wrap="none" rtlCol="0">
                <a:spAutoFit/>
              </a:bodyPr>
              <a:lstStyle/>
              <a:p>
                <a14:m>
                  <m:oMath xmlns:m="http://schemas.openxmlformats.org/officeDocument/2006/math">
                    <m:sSub>
                      <m:sSubPr>
                        <m:ctrlPr>
                          <a:rPr lang="en-US" b="1" i="1" dirty="0">
                            <a:solidFill>
                              <a:srgbClr val="008000"/>
                            </a:solidFill>
                            <a:latin typeface="Cambria Math" panose="02040503050406030204" pitchFamily="18" charset="0"/>
                            <a:cs typeface="Arial" pitchFamily="34" charset="0"/>
                          </a:rPr>
                        </m:ctrlPr>
                      </m:sSubPr>
                      <m:e>
                        <m:r>
                          <a:rPr lang="en-US" b="1" i="1" dirty="0">
                            <a:solidFill>
                              <a:srgbClr val="008000"/>
                            </a:solidFill>
                            <a:latin typeface="Cambria Math"/>
                            <a:cs typeface="Arial" pitchFamily="34" charset="0"/>
                          </a:rPr>
                          <m:t>𝑭</m:t>
                        </m:r>
                      </m:e>
                      <m:sub>
                        <m:r>
                          <a:rPr lang="en-US" b="1" i="1" dirty="0">
                            <a:solidFill>
                              <a:srgbClr val="008000"/>
                            </a:solidFill>
                            <a:latin typeface="Cambria Math"/>
                            <a:cs typeface="Arial" pitchFamily="34" charset="0"/>
                          </a:rPr>
                          <m:t>𝒖</m:t>
                        </m:r>
                      </m:sub>
                    </m:sSub>
                  </m:oMath>
                </a14:m>
                <a:r>
                  <a:rPr lang="en-US" sz="1350" dirty="0">
                    <a:solidFill>
                      <a:srgbClr val="008000"/>
                    </a:solidFill>
                    <a:latin typeface="Arial" pitchFamily="34" charset="0"/>
                    <a:cs typeface="Arial" pitchFamily="34" charset="0"/>
                  </a:rPr>
                  <a:t> … vector of </a:t>
                </a:r>
              </a:p>
              <a:p>
                <a:r>
                  <a:rPr lang="en-US" sz="1350" dirty="0">
                    <a:solidFill>
                      <a:srgbClr val="008000"/>
                    </a:solidFill>
                    <a:latin typeface="Arial" pitchFamily="34" charset="0"/>
                    <a:cs typeface="Arial" pitchFamily="34" charset="0"/>
                  </a:rPr>
                  <a:t>community </a:t>
                </a:r>
                <a:br>
                  <a:rPr lang="en-US" sz="1350" dirty="0">
                    <a:solidFill>
                      <a:srgbClr val="008000"/>
                    </a:solidFill>
                    <a:latin typeface="Arial" pitchFamily="34" charset="0"/>
                    <a:cs typeface="Arial" pitchFamily="34" charset="0"/>
                  </a:rPr>
                </a:br>
                <a:r>
                  <a:rPr lang="en-US" sz="1350" dirty="0">
                    <a:solidFill>
                      <a:srgbClr val="008000"/>
                    </a:solidFill>
                    <a:latin typeface="Arial" pitchFamily="34" charset="0"/>
                    <a:cs typeface="Arial" pitchFamily="34" charset="0"/>
                  </a:rPr>
                  <a:t>membership</a:t>
                </a:r>
                <a:br>
                  <a:rPr lang="en-US" sz="1350" dirty="0">
                    <a:solidFill>
                      <a:srgbClr val="008000"/>
                    </a:solidFill>
                    <a:latin typeface="Arial" pitchFamily="34" charset="0"/>
                    <a:cs typeface="Arial" pitchFamily="34" charset="0"/>
                  </a:rPr>
                </a:br>
                <a:r>
                  <a:rPr lang="en-US" sz="1350" dirty="0">
                    <a:solidFill>
                      <a:srgbClr val="008000"/>
                    </a:solidFill>
                    <a:latin typeface="Arial" pitchFamily="34" charset="0"/>
                    <a:cs typeface="Arial" pitchFamily="34" charset="0"/>
                  </a:rPr>
                  <a:t>strengths of </a:t>
                </a:r>
                <a14:m>
                  <m:oMath xmlns:m="http://schemas.openxmlformats.org/officeDocument/2006/math">
                    <m:r>
                      <a:rPr lang="en-US" sz="1350" b="1" i="1" dirty="0">
                        <a:solidFill>
                          <a:srgbClr val="008000"/>
                        </a:solidFill>
                        <a:latin typeface="Cambria Math"/>
                        <a:cs typeface="Arial" pitchFamily="34" charset="0"/>
                      </a:rPr>
                      <m:t>𝒖</m:t>
                    </m:r>
                  </m:oMath>
                </a14:m>
                <a:endParaRPr lang="en-US" sz="1350" b="1" dirty="0">
                  <a:solidFill>
                    <a:srgbClr val="008000"/>
                  </a:solidFill>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10151" y="4030576"/>
                <a:ext cx="1431739" cy="986232"/>
              </a:xfrm>
              <a:prstGeom prst="rect">
                <a:avLst/>
              </a:prstGeom>
              <a:blipFill>
                <a:blip r:embed="rId7"/>
                <a:stretch>
                  <a:fillRect l="-877" b="-5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Content Placeholder 2"/>
              <p:cNvSpPr txBox="1">
                <a:spLocks/>
              </p:cNvSpPr>
              <p:nvPr/>
            </p:nvSpPr>
            <p:spPr>
              <a:xfrm>
                <a:off x="3886199" y="1428749"/>
                <a:ext cx="4499811" cy="2924528"/>
              </a:xfrm>
              <a:prstGeom prst="rect">
                <a:avLst/>
              </a:prstGeom>
            </p:spPr>
            <p:txBody>
              <a:bodyPr vert="horz" lIns="41148" tIns="68580" rtlCol="0">
                <a:normAutofit fontScale="85000"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14:m>
                  <m:oMath xmlns:m="http://schemas.openxmlformats.org/officeDocument/2006/math">
                    <m:sSub>
                      <m:sSubPr>
                        <m:ctrlPr>
                          <a:rPr lang="en-US" sz="2400" b="1" i="1" dirty="0">
                            <a:solidFill>
                              <a:srgbClr val="0000FF"/>
                            </a:solidFill>
                            <a:latin typeface="Cambria Math" panose="02040503050406030204" pitchFamily="18" charset="0"/>
                          </a:rPr>
                        </m:ctrlPr>
                      </m:sSubPr>
                      <m:e>
                        <m:r>
                          <a:rPr lang="en-US" sz="2400" b="1" i="1" dirty="0">
                            <a:solidFill>
                              <a:srgbClr val="0000FF"/>
                            </a:solidFill>
                            <a:latin typeface="Cambria Math"/>
                          </a:rPr>
                          <m:t>𝑷</m:t>
                        </m:r>
                      </m:e>
                      <m:sub>
                        <m:r>
                          <a:rPr lang="en-US" sz="2400" b="1" i="1" dirty="0">
                            <a:solidFill>
                              <a:srgbClr val="0000FF"/>
                            </a:solidFill>
                            <a:latin typeface="Cambria Math"/>
                          </a:rPr>
                          <m:t>𝑨</m:t>
                        </m:r>
                      </m:sub>
                    </m:sSub>
                    <m:d>
                      <m:dPr>
                        <m:ctrlPr>
                          <a:rPr lang="en-US" sz="2400" b="1" i="1" dirty="0">
                            <a:solidFill>
                              <a:srgbClr val="0000FF"/>
                            </a:solidFill>
                            <a:latin typeface="Cambria Math" panose="02040503050406030204" pitchFamily="18" charset="0"/>
                          </a:rPr>
                        </m:ctrlPr>
                      </m:dPr>
                      <m:e>
                        <m:r>
                          <a:rPr lang="en-US" sz="2400" b="1" i="1" dirty="0">
                            <a:solidFill>
                              <a:srgbClr val="0000FF"/>
                            </a:solidFill>
                            <a:latin typeface="Cambria Math"/>
                          </a:rPr>
                          <m:t>𝒖</m:t>
                        </m:r>
                        <m:r>
                          <a:rPr lang="en-US" sz="2400" b="1" i="1" dirty="0" err="1">
                            <a:solidFill>
                              <a:srgbClr val="0000FF"/>
                            </a:solidFill>
                            <a:latin typeface="Cambria Math"/>
                          </a:rPr>
                          <m:t>,</m:t>
                        </m:r>
                        <m:r>
                          <a:rPr lang="en-US" sz="2400" b="1" i="1" dirty="0">
                            <a:solidFill>
                              <a:srgbClr val="0000FF"/>
                            </a:solidFill>
                            <a:latin typeface="Cambria Math"/>
                          </a:rPr>
                          <m:t>𝒗</m:t>
                        </m:r>
                      </m:e>
                    </m:d>
                    <m:r>
                      <a:rPr lang="en-US" sz="2400" b="1" i="1" dirty="0">
                        <a:solidFill>
                          <a:srgbClr val="0000FF"/>
                        </a:solidFill>
                        <a:latin typeface="Cambria Math"/>
                      </a:rPr>
                      <m:t>=</m:t>
                    </m:r>
                    <m:r>
                      <a:rPr lang="en-US" sz="2400" b="1" i="1" dirty="0">
                        <a:solidFill>
                          <a:srgbClr val="0000FF"/>
                        </a:solidFill>
                        <a:latin typeface="Cambria Math"/>
                      </a:rPr>
                      <m:t>𝟏</m:t>
                    </m:r>
                    <m:r>
                      <a:rPr lang="en-US" sz="2400" b="1" i="1" dirty="0">
                        <a:solidFill>
                          <a:srgbClr val="0000FF"/>
                        </a:solidFill>
                        <a:latin typeface="Cambria Math"/>
                      </a:rPr>
                      <m:t>−</m:t>
                    </m:r>
                    <m:r>
                      <a:rPr lang="en-US" sz="2400" b="1" dirty="0">
                        <a:solidFill>
                          <a:srgbClr val="0000FF"/>
                        </a:solidFill>
                        <a:latin typeface="Cambria Math"/>
                      </a:rPr>
                      <m:t>𝐞𝐱𝐩</m:t>
                    </m:r>
                    <m:r>
                      <a:rPr lang="en-US" sz="2400" b="1" i="1" dirty="0">
                        <a:solidFill>
                          <a:srgbClr val="0000FF"/>
                        </a:solidFill>
                        <a:latin typeface="Cambria Math"/>
                      </a:rPr>
                      <m:t>⁡(−</m:t>
                    </m:r>
                    <m:sSub>
                      <m:sSubPr>
                        <m:ctrlPr>
                          <a:rPr lang="en-US" sz="2400" b="1" i="1" dirty="0">
                            <a:solidFill>
                              <a:srgbClr val="0000FF"/>
                            </a:solidFill>
                            <a:latin typeface="Cambria Math" panose="02040503050406030204" pitchFamily="18" charset="0"/>
                          </a:rPr>
                        </m:ctrlPr>
                      </m:sSubPr>
                      <m:e>
                        <m:r>
                          <a:rPr lang="en-US" sz="2400" b="1" i="1" dirty="0">
                            <a:solidFill>
                              <a:srgbClr val="0000FF"/>
                            </a:solidFill>
                            <a:latin typeface="Cambria Math"/>
                          </a:rPr>
                          <m:t>𝑭</m:t>
                        </m:r>
                      </m:e>
                      <m:sub>
                        <m:r>
                          <a:rPr lang="en-US" sz="2400" b="1" i="1" dirty="0">
                            <a:solidFill>
                              <a:srgbClr val="0000FF"/>
                            </a:solidFill>
                            <a:latin typeface="Cambria Math"/>
                          </a:rPr>
                          <m:t>𝒖𝑨</m:t>
                        </m:r>
                      </m:sub>
                    </m:sSub>
                    <m:r>
                      <a:rPr lang="en-US" sz="2400" b="1" i="1" dirty="0">
                        <a:solidFill>
                          <a:srgbClr val="0000FF"/>
                        </a:solidFill>
                        <a:latin typeface="Cambria Math"/>
                      </a:rPr>
                      <m:t>⋅</m:t>
                    </m:r>
                    <m:sSubSup>
                      <m:sSubSupPr>
                        <m:ctrlPr>
                          <a:rPr lang="en-US" sz="2400" b="1" i="1" dirty="0">
                            <a:solidFill>
                              <a:srgbClr val="0000FF"/>
                            </a:solidFill>
                            <a:latin typeface="Cambria Math" panose="02040503050406030204" pitchFamily="18" charset="0"/>
                          </a:rPr>
                        </m:ctrlPr>
                      </m:sSubSupPr>
                      <m:e>
                        <m:r>
                          <a:rPr lang="en-US" sz="2400" b="1" i="1" dirty="0">
                            <a:solidFill>
                              <a:srgbClr val="0000FF"/>
                            </a:solidFill>
                            <a:latin typeface="Cambria Math"/>
                          </a:rPr>
                          <m:t>𝑭</m:t>
                        </m:r>
                      </m:e>
                      <m:sub>
                        <m:r>
                          <a:rPr lang="en-US" sz="2400" b="1" i="1" dirty="0">
                            <a:solidFill>
                              <a:srgbClr val="0000FF"/>
                            </a:solidFill>
                            <a:latin typeface="Cambria Math"/>
                          </a:rPr>
                          <m:t>𝒗𝑨</m:t>
                        </m:r>
                      </m:sub>
                      <m:sup/>
                    </m:sSubSup>
                    <m:r>
                      <a:rPr lang="en-US" sz="2400" b="1" i="1" dirty="0">
                        <a:solidFill>
                          <a:srgbClr val="0000FF"/>
                        </a:solidFill>
                        <a:latin typeface="Cambria Math"/>
                      </a:rPr>
                      <m:t>)</m:t>
                    </m:r>
                  </m:oMath>
                </a14:m>
                <a:endParaRPr lang="en-US" sz="2400" b="1" dirty="0">
                  <a:solidFill>
                    <a:srgbClr val="0000FF"/>
                  </a:solidFill>
                </a:endParaRPr>
              </a:p>
              <a:p>
                <a:pPr lvl="1"/>
                <a:r>
                  <a:rPr lang="en-US" sz="2100" b="1" dirty="0"/>
                  <a:t>Probability of connection is </a:t>
                </a:r>
                <a:br>
                  <a:rPr lang="en-US" sz="2100" b="1" dirty="0"/>
                </a:br>
                <a:r>
                  <a:rPr lang="en-US" sz="2100" b="1" dirty="0"/>
                  <a:t>proportional to the product of strengths</a:t>
                </a:r>
              </a:p>
              <a:p>
                <a:pPr lvl="2"/>
                <a:r>
                  <a:rPr lang="en-US" sz="1800" b="1" dirty="0"/>
                  <a:t>Notice: </a:t>
                </a:r>
                <a:r>
                  <a:rPr lang="en-US" sz="1800" dirty="0"/>
                  <a:t>If one node doesn’t belong to the community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rPr>
                          <m:t>𝐹</m:t>
                        </m:r>
                      </m:e>
                      <m:sub>
                        <m:r>
                          <a:rPr lang="en-US" sz="1800" i="1">
                            <a:latin typeface="Cambria Math"/>
                          </a:rPr>
                          <m:t>𝑢𝐶</m:t>
                        </m:r>
                      </m:sub>
                    </m:sSub>
                    <m:r>
                      <a:rPr lang="en-US" sz="1800" i="1">
                        <a:latin typeface="Cambria Math"/>
                      </a:rPr>
                      <m:t>=0</m:t>
                    </m:r>
                  </m:oMath>
                </a14:m>
                <a:r>
                  <a:rPr lang="en-US" sz="1800" dirty="0"/>
                  <a:t>) then </a:t>
                </a:r>
                <a14:m>
                  <m:oMath xmlns:m="http://schemas.openxmlformats.org/officeDocument/2006/math">
                    <m:r>
                      <a:rPr lang="en-US" sz="1800" b="1" i="1" dirty="0">
                        <a:latin typeface="Cambria Math"/>
                      </a:rPr>
                      <m:t>𝑷</m:t>
                    </m:r>
                    <m:r>
                      <a:rPr lang="en-US" sz="1800" b="1" i="1" dirty="0">
                        <a:latin typeface="Cambria Math"/>
                      </a:rPr>
                      <m:t>(</m:t>
                    </m:r>
                    <m:r>
                      <a:rPr lang="en-US" sz="1800" b="1" i="1" dirty="0" err="1">
                        <a:latin typeface="Cambria Math"/>
                      </a:rPr>
                      <m:t>𝒖</m:t>
                    </m:r>
                    <m:r>
                      <a:rPr lang="en-US" sz="1800" b="1" i="1" dirty="0" err="1">
                        <a:latin typeface="Cambria Math"/>
                      </a:rPr>
                      <m:t>,</m:t>
                    </m:r>
                    <m:r>
                      <a:rPr lang="en-US" sz="1800" b="1" i="1" dirty="0" err="1">
                        <a:latin typeface="Cambria Math"/>
                      </a:rPr>
                      <m:t>𝒗</m:t>
                    </m:r>
                    <m:r>
                      <a:rPr lang="en-US" sz="1800" b="1" i="1" dirty="0">
                        <a:latin typeface="Cambria Math"/>
                      </a:rPr>
                      <m:t>)=</m:t>
                    </m:r>
                    <m:r>
                      <a:rPr lang="en-US" sz="1800" b="1" i="1" dirty="0">
                        <a:latin typeface="Cambria Math"/>
                      </a:rPr>
                      <m:t>𝟎</m:t>
                    </m:r>
                  </m:oMath>
                </a14:m>
                <a:endParaRPr lang="en-US" sz="1800" b="1" dirty="0"/>
              </a:p>
              <a:p>
                <a:pPr lvl="2"/>
                <a:endParaRPr lang="en-US" sz="1800" b="1" dirty="0"/>
              </a:p>
              <a:p>
                <a:r>
                  <a:rPr lang="en-US" sz="2400" dirty="0"/>
                  <a:t>Prob. that </a:t>
                </a:r>
                <a:r>
                  <a:rPr lang="en-US" sz="2400" b="1" dirty="0">
                    <a:solidFill>
                      <a:srgbClr val="008000"/>
                    </a:solidFill>
                  </a:rPr>
                  <a:t>at least one </a:t>
                </a:r>
                <a:r>
                  <a:rPr lang="en-US" sz="2400" dirty="0"/>
                  <a:t>common community </a:t>
                </a:r>
                <a14:m>
                  <m:oMath xmlns:m="http://schemas.openxmlformats.org/officeDocument/2006/math">
                    <m:r>
                      <a:rPr lang="en-US" sz="2400" b="1" i="1" dirty="0">
                        <a:solidFill>
                          <a:srgbClr val="0000FF"/>
                        </a:solidFill>
                        <a:latin typeface="Cambria Math"/>
                      </a:rPr>
                      <m:t>𝑪</m:t>
                    </m:r>
                  </m:oMath>
                </a14:m>
                <a:r>
                  <a:rPr lang="en-US" sz="2400" dirty="0"/>
                  <a:t> links the nodes:</a:t>
                </a:r>
              </a:p>
              <a:p>
                <a:pPr lvl="1"/>
                <a14:m>
                  <m:oMath xmlns:m="http://schemas.openxmlformats.org/officeDocument/2006/math">
                    <m:r>
                      <a:rPr lang="en-US" sz="2100" b="1" i="1" dirty="0">
                        <a:latin typeface="Cambria Math"/>
                      </a:rPr>
                      <m:t>𝑷</m:t>
                    </m:r>
                    <m:d>
                      <m:dPr>
                        <m:ctrlPr>
                          <a:rPr lang="en-US" sz="2100" b="1" i="1" dirty="0">
                            <a:latin typeface="Cambria Math" panose="02040503050406030204" pitchFamily="18" charset="0"/>
                          </a:rPr>
                        </m:ctrlPr>
                      </m:dPr>
                      <m:e>
                        <m:r>
                          <a:rPr lang="en-US" sz="2100" b="1" i="1" dirty="0" err="1">
                            <a:latin typeface="Cambria Math"/>
                          </a:rPr>
                          <m:t>𝒖</m:t>
                        </m:r>
                        <m:r>
                          <a:rPr lang="en-US" sz="2100" b="1" i="1" dirty="0" err="1">
                            <a:latin typeface="Cambria Math"/>
                          </a:rPr>
                          <m:t>,</m:t>
                        </m:r>
                        <m:r>
                          <a:rPr lang="en-US" sz="2100" b="1" i="1" dirty="0" err="1">
                            <a:latin typeface="Cambria Math"/>
                          </a:rPr>
                          <m:t>𝒗</m:t>
                        </m:r>
                      </m:e>
                    </m:d>
                    <m:r>
                      <a:rPr lang="en-US" sz="2100" b="1" i="1" dirty="0">
                        <a:latin typeface="Cambria Math"/>
                      </a:rPr>
                      <m:t>=</m:t>
                    </m:r>
                    <m:r>
                      <a:rPr lang="en-US" sz="2100" b="1" i="1" dirty="0">
                        <a:latin typeface="Cambria Math"/>
                      </a:rPr>
                      <m:t>𝟏</m:t>
                    </m:r>
                    <m:r>
                      <a:rPr lang="en-US" sz="2100" b="1" i="1" dirty="0">
                        <a:latin typeface="Cambria Math"/>
                      </a:rPr>
                      <m:t>−</m:t>
                    </m:r>
                    <m:nary>
                      <m:naryPr>
                        <m:chr m:val="∏"/>
                        <m:limLoc m:val="subSup"/>
                        <m:supHide m:val="on"/>
                        <m:ctrlPr>
                          <a:rPr lang="en-US" sz="2100" b="1" i="1" dirty="0">
                            <a:latin typeface="Cambria Math" panose="02040503050406030204" pitchFamily="18" charset="0"/>
                          </a:rPr>
                        </m:ctrlPr>
                      </m:naryPr>
                      <m:sub>
                        <m:r>
                          <m:rPr>
                            <m:brk m:alnAt="9"/>
                          </m:rPr>
                          <a:rPr lang="en-US" sz="2100" b="1" i="1" dirty="0">
                            <a:latin typeface="Cambria Math"/>
                          </a:rPr>
                          <m:t>𝑪</m:t>
                        </m:r>
                      </m:sub>
                      <m:sup/>
                      <m:e>
                        <m:d>
                          <m:dPr>
                            <m:ctrlPr>
                              <a:rPr lang="en-US" sz="2100" b="1" i="1" dirty="0">
                                <a:latin typeface="Cambria Math" panose="02040503050406030204" pitchFamily="18" charset="0"/>
                              </a:rPr>
                            </m:ctrlPr>
                          </m:dPr>
                          <m:e>
                            <m:r>
                              <a:rPr lang="en-US" sz="2100" b="1" i="1" dirty="0">
                                <a:latin typeface="Cambria Math"/>
                              </a:rPr>
                              <m:t>𝟏</m:t>
                            </m:r>
                            <m:r>
                              <a:rPr lang="en-US" sz="2100" b="1" i="1" dirty="0">
                                <a:latin typeface="Cambria Math"/>
                              </a:rPr>
                              <m:t>−</m:t>
                            </m:r>
                            <m:sSub>
                              <m:sSubPr>
                                <m:ctrlPr>
                                  <a:rPr lang="en-US" sz="2100" b="1" i="1" dirty="0">
                                    <a:latin typeface="Cambria Math" panose="02040503050406030204" pitchFamily="18" charset="0"/>
                                  </a:rPr>
                                </m:ctrlPr>
                              </m:sSubPr>
                              <m:e>
                                <m:r>
                                  <a:rPr lang="en-US" sz="2100" b="1" i="1" dirty="0">
                                    <a:latin typeface="Cambria Math"/>
                                  </a:rPr>
                                  <m:t>𝑷</m:t>
                                </m:r>
                              </m:e>
                              <m:sub>
                                <m:r>
                                  <a:rPr lang="en-US" sz="2100" b="1" i="1" dirty="0">
                                    <a:latin typeface="Cambria Math"/>
                                  </a:rPr>
                                  <m:t>𝑪</m:t>
                                </m:r>
                              </m:sub>
                            </m:sSub>
                            <m:d>
                              <m:dPr>
                                <m:ctrlPr>
                                  <a:rPr lang="en-US" sz="2100" b="1" i="1" dirty="0">
                                    <a:latin typeface="Cambria Math" panose="02040503050406030204" pitchFamily="18" charset="0"/>
                                  </a:rPr>
                                </m:ctrlPr>
                              </m:dPr>
                              <m:e>
                                <m:r>
                                  <a:rPr lang="en-US" sz="2100" b="1" i="1" dirty="0">
                                    <a:latin typeface="Cambria Math"/>
                                  </a:rPr>
                                  <m:t>𝒖</m:t>
                                </m:r>
                                <m:r>
                                  <a:rPr lang="en-US" sz="2100" b="1" i="1" dirty="0">
                                    <a:latin typeface="Cambria Math"/>
                                  </a:rPr>
                                  <m:t>,</m:t>
                                </m:r>
                                <m:r>
                                  <a:rPr lang="en-US" sz="2100" b="1" i="1" dirty="0">
                                    <a:latin typeface="Cambria Math"/>
                                  </a:rPr>
                                  <m:t>𝒗</m:t>
                                </m:r>
                              </m:e>
                            </m:d>
                          </m:e>
                        </m:d>
                      </m:e>
                    </m:nary>
                  </m:oMath>
                </a14:m>
                <a:r>
                  <a:rPr lang="en-US" sz="2100" dirty="0"/>
                  <a:t> </a:t>
                </a:r>
                <a:endParaRPr lang="en-US" sz="2100" b="1" i="1" dirty="0">
                  <a:latin typeface="Cambria Math"/>
                </a:endParaRPr>
              </a:p>
              <a:p>
                <a:endParaRPr lang="en-US" sz="2400" b="1" dirty="0"/>
              </a:p>
            </p:txBody>
          </p:sp>
        </mc:Choice>
        <mc:Fallback xmlns="">
          <p:sp>
            <p:nvSpPr>
              <p:cNvPr id="22" name="Content Placeholder 2"/>
              <p:cNvSpPr txBox="1">
                <a:spLocks noRot="1" noChangeAspect="1" noMove="1" noResize="1" noEditPoints="1" noAdjustHandles="1" noChangeArrowheads="1" noChangeShapeType="1" noTextEdit="1"/>
              </p:cNvSpPr>
              <p:nvPr/>
            </p:nvSpPr>
            <p:spPr>
              <a:xfrm>
                <a:off x="3886199" y="1428749"/>
                <a:ext cx="4499811" cy="2924528"/>
              </a:xfrm>
              <a:prstGeom prst="rect">
                <a:avLst/>
              </a:prstGeom>
              <a:blipFill>
                <a:blip r:embed="rId8"/>
                <a:stretch>
                  <a:fillRect b="-19048"/>
                </a:stretch>
              </a:blipFill>
            </p:spPr>
            <p:txBody>
              <a:bodyPr/>
              <a:lstStyle/>
              <a:p>
                <a:r>
                  <a:rPr lang="zh-CN" altLang="en-US">
                    <a:noFill/>
                  </a:rPr>
                  <a:t> </a:t>
                </a:r>
              </a:p>
            </p:txBody>
          </p:sp>
        </mc:Fallback>
      </mc:AlternateContent>
      <p:cxnSp>
        <p:nvCxnSpPr>
          <p:cNvPr id="14" name="直线连接符 13">
            <a:extLst>
              <a:ext uri="{FF2B5EF4-FFF2-40B4-BE49-F238E27FC236}">
                <a16:creationId xmlns:a16="http://schemas.microsoft.com/office/drawing/2014/main" id="{FFB7F69F-312A-B148-B4C9-E1E279FC916C}"/>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9532C6A2-B679-7F4A-90E6-6887305BABBE}"/>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242784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877" y="50153"/>
            <a:ext cx="7886700" cy="744786"/>
          </a:xfrm>
        </p:spPr>
        <p:txBody>
          <a:bodyPr vert="horz" lIns="91440" tIns="45720" rIns="91440" bIns="45720" rtlCol="0" anchor="ctr">
            <a:normAutofit/>
          </a:bodyPr>
          <a:lstStyle/>
          <a:p>
            <a:r>
              <a:rPr lang="en-US" sz="2400" dirty="0">
                <a:ea typeface="宋体" charset="-122"/>
              </a:rPr>
              <a:t>From AGM to </a:t>
            </a:r>
            <a:r>
              <a:rPr lang="en-US" sz="2400" dirty="0" err="1">
                <a:ea typeface="宋体" charset="-122"/>
              </a:rPr>
              <a:t>BigCLAM</a:t>
            </a:r>
            <a:endParaRPr lang="en-US" sz="2400" dirty="0">
              <a:ea typeface="宋体" charset="-12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80352" y="783016"/>
                <a:ext cx="6515100" cy="2613285"/>
              </a:xfrm>
            </p:spPr>
            <p:txBody>
              <a:bodyPr>
                <a:normAutofit/>
              </a:bodyPr>
              <a:lstStyle/>
              <a:p>
                <a:r>
                  <a:rPr lang="en-US" dirty="0"/>
                  <a:t>Community </a:t>
                </a:r>
                <a14:m>
                  <m:oMath xmlns:m="http://schemas.openxmlformats.org/officeDocument/2006/math">
                    <m:r>
                      <a:rPr lang="en-US" b="1" i="1" dirty="0" smtClean="0">
                        <a:solidFill>
                          <a:srgbClr val="0000FF"/>
                        </a:solidFill>
                        <a:latin typeface="Cambria Math"/>
                      </a:rPr>
                      <m:t>𝑨</m:t>
                    </m:r>
                  </m:oMath>
                </a14:m>
                <a:r>
                  <a:rPr lang="en-US" dirty="0"/>
                  <a:t> links nodes </a:t>
                </a:r>
                <a14:m>
                  <m:oMath xmlns:m="http://schemas.openxmlformats.org/officeDocument/2006/math">
                    <m:r>
                      <a:rPr lang="en-US" b="1" i="1" dirty="0" smtClean="0">
                        <a:latin typeface="Cambria Math"/>
                      </a:rPr>
                      <m:t>𝒖</m:t>
                    </m:r>
                    <m:r>
                      <a:rPr lang="en-US" b="1" i="1" dirty="0" smtClean="0">
                        <a:latin typeface="Cambria Math"/>
                      </a:rPr>
                      <m:t>,</m:t>
                    </m:r>
                    <m:r>
                      <a:rPr lang="en-US" b="1" i="1" dirty="0" smtClean="0">
                        <a:latin typeface="Cambria Math"/>
                      </a:rPr>
                      <m:t>𝒗</m:t>
                    </m:r>
                  </m:oMath>
                </a14:m>
                <a:r>
                  <a:rPr lang="en-US" dirty="0"/>
                  <a:t> independently:</a:t>
                </a:r>
                <a:br>
                  <a:rPr lang="en-US" dirty="0"/>
                </a:b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smtClean="0">
                            <a:solidFill>
                              <a:srgbClr val="0000FF"/>
                            </a:solidFill>
                            <a:latin typeface="Cambria Math"/>
                          </a:rPr>
                          <m:t>𝑨</m:t>
                        </m:r>
                      </m:sub>
                    </m:sSub>
                    <m:d>
                      <m:dPr>
                        <m:ctrlPr>
                          <a:rPr lang="en-US" b="1" i="1" dirty="0">
                            <a:solidFill>
                              <a:srgbClr val="0000FF"/>
                            </a:solidFill>
                            <a:latin typeface="Cambria Math" panose="02040503050406030204" pitchFamily="18" charset="0"/>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𝑭</m:t>
                        </m:r>
                      </m:e>
                      <m:sub>
                        <m:r>
                          <a:rPr lang="en-US" b="1" i="1" dirty="0">
                            <a:solidFill>
                              <a:srgbClr val="0000FF"/>
                            </a:solidFill>
                            <a:latin typeface="Cambria Math"/>
                          </a:rPr>
                          <m:t>𝒖</m:t>
                        </m:r>
                        <m:r>
                          <a:rPr lang="en-US" b="1" i="1" dirty="0" smtClean="0">
                            <a:solidFill>
                              <a:srgbClr val="0000FF"/>
                            </a:solidFill>
                            <a:latin typeface="Cambria Math"/>
                          </a:rPr>
                          <m:t>𝑨</m:t>
                        </m:r>
                      </m:sub>
                    </m:sSub>
                    <m:r>
                      <a:rPr lang="en-US" b="1" i="1" dirty="0">
                        <a:solidFill>
                          <a:srgbClr val="0000FF"/>
                        </a:solidFill>
                        <a:latin typeface="Cambria Math"/>
                      </a:rPr>
                      <m:t>⋅</m:t>
                    </m:r>
                    <m:sSubSup>
                      <m:sSubSupPr>
                        <m:ctrlPr>
                          <a:rPr lang="en-US" b="1" i="1" dirty="0">
                            <a:solidFill>
                              <a:srgbClr val="0000FF"/>
                            </a:solidFill>
                            <a:latin typeface="Cambria Math" panose="02040503050406030204" pitchFamily="18" charset="0"/>
                          </a:rPr>
                        </m:ctrlPr>
                      </m:sSubSupPr>
                      <m:e>
                        <m:r>
                          <a:rPr lang="en-US" b="1" i="1" dirty="0">
                            <a:solidFill>
                              <a:srgbClr val="0000FF"/>
                            </a:solidFill>
                            <a:latin typeface="Cambria Math"/>
                          </a:rPr>
                          <m:t>𝑭</m:t>
                        </m:r>
                      </m:e>
                      <m:sub>
                        <m:r>
                          <a:rPr lang="en-US" b="1" i="1" dirty="0">
                            <a:solidFill>
                              <a:srgbClr val="0000FF"/>
                            </a:solidFill>
                            <a:latin typeface="Cambria Math"/>
                          </a:rPr>
                          <m:t>𝒗</m:t>
                        </m:r>
                        <m:r>
                          <a:rPr lang="en-US" b="1" i="1" dirty="0" smtClean="0">
                            <a:solidFill>
                              <a:srgbClr val="0000FF"/>
                            </a:solidFill>
                            <a:latin typeface="Cambria Math"/>
                          </a:rPr>
                          <m:t>𝑨</m:t>
                        </m:r>
                      </m:sub>
                      <m:sup/>
                    </m:sSubSup>
                    <m:r>
                      <a:rPr lang="en-US" b="1" i="1" dirty="0">
                        <a:solidFill>
                          <a:srgbClr val="0000FF"/>
                        </a:solidFill>
                        <a:latin typeface="Cambria Math"/>
                      </a:rPr>
                      <m:t>)</m:t>
                    </m:r>
                  </m:oMath>
                </a14:m>
                <a:endParaRPr lang="en-US" b="1" dirty="0">
                  <a:solidFill>
                    <a:srgbClr val="0000FF"/>
                  </a:solidFill>
                </a:endParaRPr>
              </a:p>
              <a:p>
                <a:r>
                  <a:rPr lang="en-US" dirty="0"/>
                  <a:t>Then prob. at least one common </a:t>
                </a:r>
                <a14:m>
                  <m:oMath xmlns:m="http://schemas.openxmlformats.org/officeDocument/2006/math">
                    <m:r>
                      <a:rPr lang="en-US" b="1" i="1" dirty="0" smtClean="0">
                        <a:solidFill>
                          <a:srgbClr val="0000FF"/>
                        </a:solidFill>
                        <a:latin typeface="Cambria Math"/>
                      </a:rPr>
                      <m:t>𝑪</m:t>
                    </m:r>
                  </m:oMath>
                </a14:m>
                <a:r>
                  <a:rPr lang="en-US" dirty="0"/>
                  <a:t> links them: </a:t>
                </a:r>
                <a:endParaRPr lang="en-US" b="1" i="1" dirty="0">
                  <a:latin typeface="Cambria Math"/>
                </a:endParaRPr>
              </a:p>
              <a:p>
                <a:pPr marL="89154" indent="0">
                  <a:buNone/>
                </a:pPr>
                <a:r>
                  <a:rPr lang="en-US" b="1" dirty="0"/>
                  <a:t>                  </a:t>
                </a:r>
                <a14:m>
                  <m:oMath xmlns:m="http://schemas.openxmlformats.org/officeDocument/2006/math">
                    <m:r>
                      <a:rPr lang="en-US" b="1" i="1" dirty="0" smtClean="0">
                        <a:latin typeface="Cambria Math"/>
                      </a:rPr>
                      <m:t>𝑷</m:t>
                    </m:r>
                    <m:d>
                      <m:dPr>
                        <m:ctrlPr>
                          <a:rPr lang="en-US" b="1" i="1" dirty="0" smtClean="0">
                            <a:latin typeface="Cambria Math" panose="02040503050406030204" pitchFamily="18" charset="0"/>
                          </a:rPr>
                        </m:ctrlPr>
                      </m:dPr>
                      <m:e>
                        <m:r>
                          <a:rPr lang="en-US" b="1" i="1" dirty="0" err="1" smtClean="0">
                            <a:latin typeface="Cambria Math"/>
                          </a:rPr>
                          <m:t>𝒖</m:t>
                        </m:r>
                        <m:r>
                          <a:rPr lang="en-US" b="1" i="1" dirty="0" err="1" smtClean="0">
                            <a:latin typeface="Cambria Math"/>
                          </a:rPr>
                          <m:t>,</m:t>
                        </m:r>
                        <m:r>
                          <a:rPr lang="en-US" b="1" i="1" dirty="0" err="1" smtClean="0">
                            <a:latin typeface="Cambria Math"/>
                          </a:rPr>
                          <m:t>𝒗</m:t>
                        </m:r>
                      </m:e>
                    </m:d>
                    <m:r>
                      <a:rPr lang="en-US" b="1" i="1" dirty="0" smtClean="0">
                        <a:latin typeface="Cambria Math"/>
                      </a:rPr>
                      <m:t>=</m:t>
                    </m:r>
                    <m:r>
                      <a:rPr lang="en-US" b="1" i="1" dirty="0" smtClean="0">
                        <a:latin typeface="Cambria Math"/>
                      </a:rPr>
                      <m:t>𝟏</m:t>
                    </m:r>
                    <m:r>
                      <a:rPr lang="en-US" b="1" i="1" dirty="0" smtClean="0">
                        <a:latin typeface="Cambria Math"/>
                      </a:rPr>
                      <m:t>−</m:t>
                    </m:r>
                    <m:nary>
                      <m:naryPr>
                        <m:chr m:val="∏"/>
                        <m:limLoc m:val="subSup"/>
                        <m:supHide m:val="on"/>
                        <m:ctrlPr>
                          <a:rPr lang="en-US" b="1" i="1" dirty="0" smtClean="0">
                            <a:latin typeface="Cambria Math" panose="02040503050406030204" pitchFamily="18" charset="0"/>
                          </a:rPr>
                        </m:ctrlPr>
                      </m:naryPr>
                      <m:sub>
                        <m:r>
                          <m:rPr>
                            <m:brk m:alnAt="9"/>
                          </m:rPr>
                          <a:rPr lang="en-US" b="1" i="1" dirty="0" smtClean="0">
                            <a:latin typeface="Cambria Math"/>
                          </a:rPr>
                          <m:t>𝑪</m:t>
                        </m:r>
                      </m:sub>
                      <m:sup/>
                      <m:e>
                        <m:d>
                          <m:dPr>
                            <m:ctrlPr>
                              <a:rPr lang="en-US" b="1" i="1" dirty="0" smtClean="0">
                                <a:latin typeface="Cambria Math" panose="02040503050406030204" pitchFamily="18" charset="0"/>
                              </a:rPr>
                            </m:ctrlPr>
                          </m:dPr>
                          <m:e>
                            <m:r>
                              <a:rPr lang="en-US" b="1" i="1" dirty="0" smtClean="0">
                                <a:latin typeface="Cambria Math"/>
                              </a:rPr>
                              <m:t>𝟏</m:t>
                            </m:r>
                            <m:r>
                              <a:rPr lang="en-US" b="1" i="1" dirty="0" smtClean="0">
                                <a:latin typeface="Cambria Math"/>
                              </a:rPr>
                              <m:t>−</m:t>
                            </m:r>
                            <m:sSub>
                              <m:sSubPr>
                                <m:ctrlPr>
                                  <a:rPr lang="en-US" b="1" i="1" dirty="0" smtClean="0">
                                    <a:latin typeface="Cambria Math" panose="02040503050406030204" pitchFamily="18" charset="0"/>
                                  </a:rPr>
                                </m:ctrlPr>
                              </m:sSubPr>
                              <m:e>
                                <m:r>
                                  <a:rPr lang="en-US" b="1" i="1" dirty="0" smtClean="0">
                                    <a:latin typeface="Cambria Math"/>
                                  </a:rPr>
                                  <m:t>𝑷</m:t>
                                </m:r>
                              </m:e>
                              <m:sub>
                                <m:r>
                                  <a:rPr lang="en-US" b="1" i="1" dirty="0" smtClean="0">
                                    <a:latin typeface="Cambria Math"/>
                                  </a:rPr>
                                  <m:t>𝑪</m:t>
                                </m:r>
                              </m:sub>
                            </m:sSub>
                            <m:d>
                              <m:dPr>
                                <m:ctrlPr>
                                  <a:rPr lang="en-US" b="1" i="1" dirty="0" smtClean="0">
                                    <a:latin typeface="Cambria Math" panose="02040503050406030204" pitchFamily="18" charset="0"/>
                                  </a:rPr>
                                </m:ctrlPr>
                              </m:dPr>
                              <m:e>
                                <m:r>
                                  <a:rPr lang="en-US" b="1" i="1" dirty="0" smtClean="0">
                                    <a:latin typeface="Cambria Math"/>
                                  </a:rPr>
                                  <m:t>𝒖</m:t>
                                </m:r>
                                <m:r>
                                  <a:rPr lang="en-US" b="1" i="1" dirty="0" smtClean="0">
                                    <a:latin typeface="Cambria Math"/>
                                  </a:rPr>
                                  <m:t>,</m:t>
                                </m:r>
                                <m:r>
                                  <a:rPr lang="en-US" b="1" i="1" dirty="0" smtClean="0">
                                    <a:latin typeface="Cambria Math"/>
                                  </a:rPr>
                                  <m:t>𝒗</m:t>
                                </m:r>
                              </m:e>
                            </m:d>
                          </m:e>
                        </m:d>
                      </m:e>
                    </m:nary>
                    <m:r>
                      <a:rPr lang="en-US" b="1" i="0" dirty="0" smtClean="0">
                        <a:latin typeface="Cambria Math"/>
                      </a:rPr>
                      <m:t>          </m:t>
                    </m:r>
                  </m:oMath>
                </a14:m>
                <a:endParaRPr lang="en-US" b="1" i="0" dirty="0">
                  <a:latin typeface="Cambria Math"/>
                </a:endParaRPr>
              </a:p>
              <a:p>
                <a:pPr marL="89154" indent="0">
                  <a:buNone/>
                </a:pPr>
                <a:r>
                  <a:rPr lang="en-US" b="1" dirty="0">
                    <a:solidFill>
                      <a:srgbClr val="0000FF"/>
                    </a:solidFill>
                  </a:rPr>
                  <a:t>                                 </a:t>
                </a:r>
                <a14:m>
                  <m:oMath xmlns:m="http://schemas.openxmlformats.org/officeDocument/2006/math">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nary>
                      <m:naryPr>
                        <m:chr m:val="∑"/>
                        <m:supHide m:val="on"/>
                        <m:ctrlPr>
                          <a:rPr lang="en-US" b="1" i="1" dirty="0" smtClean="0">
                            <a:solidFill>
                              <a:srgbClr val="0000FF"/>
                            </a:solidFill>
                            <a:latin typeface="Cambria Math" panose="02040503050406030204" pitchFamily="18" charset="0"/>
                          </a:rPr>
                        </m:ctrlPr>
                      </m:naryPr>
                      <m:sub>
                        <m:r>
                          <a:rPr lang="en-US" b="1" i="1" dirty="0" smtClean="0">
                            <a:solidFill>
                              <a:srgbClr val="0000FF"/>
                            </a:solidFill>
                            <a:latin typeface="Cambria Math"/>
                          </a:rPr>
                          <m:t>𝑪</m:t>
                        </m:r>
                      </m:sub>
                      <m:sup/>
                      <m:e>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𝒖𝑪</m:t>
                            </m:r>
                          </m:sub>
                        </m:sSub>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𝒗𝑪</m:t>
                            </m:r>
                          </m:sub>
                        </m:sSub>
                      </m:e>
                    </m:nary>
                    <m:r>
                      <a:rPr lang="en-US" b="1" i="1" dirty="0">
                        <a:solidFill>
                          <a:srgbClr val="0000FF"/>
                        </a:solidFill>
                        <a:latin typeface="Cambria Math"/>
                      </a:rPr>
                      <m:t>)</m:t>
                    </m:r>
                  </m:oMath>
                </a14:m>
                <a:endParaRPr lang="en-US" b="1" dirty="0">
                  <a:solidFill>
                    <a:srgbClr val="0000FF"/>
                  </a:solidFill>
                </a:endParaRPr>
              </a:p>
              <a:p>
                <a:pPr marL="89154" indent="0">
                  <a:buNone/>
                </a:pPr>
                <a14:m>
                  <m:oMathPara xmlns:m="http://schemas.openxmlformats.org/officeDocument/2006/math">
                    <m:oMathParaPr>
                      <m:jc m:val="centerGroup"/>
                    </m:oMathParaPr>
                    <m:oMath xmlns:m="http://schemas.openxmlformats.org/officeDocument/2006/math">
                      <m:r>
                        <a:rPr lang="en-US" b="1" dirty="0">
                          <a:solidFill>
                            <a:srgbClr val="0000FF"/>
                          </a:solidFill>
                          <a:latin typeface="Cambria Math"/>
                        </a:rPr>
                        <m:t> </m:t>
                      </m:r>
                      <m:r>
                        <a:rPr lang="en-US" b="1" i="0" dirty="0" smtClean="0">
                          <a:solidFill>
                            <a:srgbClr val="0000FF"/>
                          </a:solidFill>
                          <a:latin typeface="Cambria Math"/>
                        </a:rPr>
                        <m:t>  </m:t>
                      </m:r>
                      <m:r>
                        <a:rPr lang="en-US" b="1" i="1" dirty="0" smtClean="0">
                          <a:solidFill>
                            <a:srgbClr val="0000FF"/>
                          </a:solidFill>
                          <a:latin typeface="Cambria Math"/>
                        </a:rPr>
                        <m:t>               =</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𝒖</m:t>
                          </m:r>
                        </m:sub>
                      </m:sSub>
                      <m:r>
                        <a:rPr lang="en-US" b="1" i="1" dirty="0">
                          <a:solidFill>
                            <a:srgbClr val="0000FF"/>
                          </a:solidFill>
                          <a:latin typeface="Cambria Math"/>
                        </a:rPr>
                        <m:t>⋅</m:t>
                      </m:r>
                      <m:sSubSup>
                        <m:sSubSupPr>
                          <m:ctrlPr>
                            <a:rPr lang="en-US" b="1" i="1" dirty="0" smtClean="0">
                              <a:solidFill>
                                <a:srgbClr val="0000FF"/>
                              </a:solidFill>
                              <a:latin typeface="Cambria Math" panose="02040503050406030204" pitchFamily="18" charset="0"/>
                            </a:rPr>
                          </m:ctrlPr>
                        </m:sSubSupPr>
                        <m:e>
                          <m:r>
                            <a:rPr lang="en-US" b="1" i="1" dirty="0" smtClean="0">
                              <a:solidFill>
                                <a:srgbClr val="0000FF"/>
                              </a:solidFill>
                              <a:latin typeface="Cambria Math"/>
                            </a:rPr>
                            <m:t>𝑭</m:t>
                          </m:r>
                        </m:e>
                        <m:sub>
                          <m:r>
                            <a:rPr lang="en-US" b="1" i="1" dirty="0" smtClean="0">
                              <a:solidFill>
                                <a:srgbClr val="0000FF"/>
                              </a:solidFill>
                              <a:latin typeface="Cambria Math"/>
                            </a:rPr>
                            <m:t>𝒗</m:t>
                          </m:r>
                        </m:sub>
                        <m:sup>
                          <m:r>
                            <a:rPr lang="en-US" b="1" i="1" dirty="0" smtClean="0">
                              <a:solidFill>
                                <a:srgbClr val="0000FF"/>
                              </a:solidFill>
                              <a:latin typeface="Cambria Math"/>
                            </a:rPr>
                            <m:t>𝑻</m:t>
                          </m:r>
                        </m:sup>
                      </m:sSubSup>
                      <m:r>
                        <a:rPr lang="en-US" b="1" i="1" dirty="0">
                          <a:solidFill>
                            <a:srgbClr val="0000FF"/>
                          </a:solidFill>
                          <a:latin typeface="Cambria Math"/>
                        </a:rPr>
                        <m:t>)</m:t>
                      </m:r>
                    </m:oMath>
                  </m:oMathPara>
                </a14:m>
                <a:endParaRPr lang="en-US" b="1" dirty="0">
                  <a:solidFill>
                    <a:srgbClr val="0000FF"/>
                  </a:solidFill>
                </a:endParaRPr>
              </a:p>
              <a:p>
                <a:r>
                  <a:rPr lang="en-US" b="1" dirty="0">
                    <a:solidFill>
                      <a:srgbClr val="D60093"/>
                    </a:solidFill>
                  </a:rPr>
                  <a:t>Example </a:t>
                </a:r>
                <a14:m>
                  <m:oMath xmlns:m="http://schemas.openxmlformats.org/officeDocument/2006/math">
                    <m:r>
                      <a:rPr lang="en-US" b="1" i="1" dirty="0" smtClean="0">
                        <a:solidFill>
                          <a:srgbClr val="D60093"/>
                        </a:solidFill>
                        <a:latin typeface="Cambria Math"/>
                      </a:rPr>
                      <m:t>𝑭</m:t>
                    </m:r>
                  </m:oMath>
                </a14:m>
                <a:r>
                  <a:rPr lang="en-US" b="1" dirty="0">
                    <a:solidFill>
                      <a:srgbClr val="D60093"/>
                    </a:solidFill>
                  </a:rPr>
                  <a:t>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80352" y="783016"/>
                <a:ext cx="6515100" cy="2613285"/>
              </a:xfrm>
              <a:blipFill>
                <a:blip r:embed="rId2"/>
                <a:stretch>
                  <a:fillRect l="-778" t="-2899" b="-3865"/>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9B12225-5612-419B-A8D5-4B8EEE4C217E}" type="slidenum">
              <a:rPr lang="en-US" smtClean="0"/>
              <a:pPr/>
              <a:t>55</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280352" y="3411711"/>
                <a:ext cx="622222"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1" i="1" dirty="0">
                              <a:latin typeface="Cambria Math" panose="02040503050406030204" pitchFamily="18" charset="0"/>
                              <a:cs typeface="Arial" pitchFamily="34" charset="0"/>
                            </a:rPr>
                          </m:ctrlPr>
                        </m:sSubSupPr>
                        <m:e>
                          <m:r>
                            <a:rPr lang="en-US" b="1" i="1" dirty="0">
                              <a:latin typeface="Cambria Math"/>
                              <a:cs typeface="Arial" pitchFamily="34" charset="0"/>
                            </a:rPr>
                            <m:t>𝑭</m:t>
                          </m:r>
                        </m:e>
                        <m:sub>
                          <m:r>
                            <a:rPr lang="en-US" b="1" i="1" dirty="0">
                              <a:latin typeface="Cambria Math"/>
                              <a:cs typeface="Arial" pitchFamily="34" charset="0"/>
                            </a:rPr>
                            <m:t>𝒖</m:t>
                          </m:r>
                        </m:sub>
                        <m:sup/>
                      </m:sSubSup>
                      <m:r>
                        <a:rPr lang="en-US" b="1" i="1" dirty="0">
                          <a:latin typeface="Cambria Math"/>
                          <a:cs typeface="Arial" pitchFamily="34" charset="0"/>
                        </a:rPr>
                        <m:t>:</m:t>
                      </m:r>
                    </m:oMath>
                  </m:oMathPara>
                </a14:m>
                <a:endParaRPr lang="en-US" b="1"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280352" y="3411711"/>
                <a:ext cx="622222" cy="3929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280352" y="3825483"/>
                <a:ext cx="622222"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1" i="1" dirty="0">
                              <a:latin typeface="Cambria Math" panose="02040503050406030204" pitchFamily="18" charset="0"/>
                              <a:cs typeface="Arial" pitchFamily="34" charset="0"/>
                            </a:rPr>
                          </m:ctrlPr>
                        </m:sSubSupPr>
                        <m:e>
                          <m:r>
                            <a:rPr lang="en-US" b="1" i="1" dirty="0">
                              <a:latin typeface="Cambria Math"/>
                              <a:cs typeface="Arial" pitchFamily="34" charset="0"/>
                            </a:rPr>
                            <m:t>𝑭</m:t>
                          </m:r>
                        </m:e>
                        <m:sub>
                          <m:r>
                            <a:rPr lang="en-US" b="1" i="1" dirty="0">
                              <a:latin typeface="Cambria Math"/>
                              <a:cs typeface="Arial" pitchFamily="34" charset="0"/>
                            </a:rPr>
                            <m:t>𝒗</m:t>
                          </m:r>
                        </m:sub>
                        <m:sup/>
                      </m:sSubSup>
                      <m:r>
                        <a:rPr lang="en-US" b="1" i="1" dirty="0">
                          <a:latin typeface="Cambria Math"/>
                          <a:cs typeface="Arial" pitchFamily="34" charset="0"/>
                        </a:rPr>
                        <m:t>:</m:t>
                      </m:r>
                    </m:oMath>
                  </m:oMathPara>
                </a14:m>
                <a:endParaRPr lang="en-US" b="1" dirty="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280352" y="3825483"/>
                <a:ext cx="622222" cy="3929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628766" y="3446999"/>
                <a:ext cx="4195444" cy="1205266"/>
              </a:xfrm>
              <a:prstGeom prst="rect">
                <a:avLst/>
              </a:prstGeom>
              <a:noFill/>
            </p:spPr>
            <p:txBody>
              <a:bodyPr wrap="none" rtlCol="0">
                <a:spAutoFit/>
              </a:bodyPr>
              <a:lstStyle/>
              <a:p>
                <a:r>
                  <a:rPr lang="en-US" b="1" dirty="0">
                    <a:latin typeface="Calibri" pitchFamily="34" charset="0"/>
                    <a:cs typeface="Arial" pitchFamily="34" charset="0"/>
                  </a:rPr>
                  <a:t>Then: </a:t>
                </a:r>
                <a14:m>
                  <m:oMath xmlns:m="http://schemas.openxmlformats.org/officeDocument/2006/math">
                    <m:sSub>
                      <m:sSubPr>
                        <m:ctrlPr>
                          <a:rPr lang="en-US" b="1" i="1">
                            <a:latin typeface="Cambria Math" panose="02040503050406030204" pitchFamily="18" charset="0"/>
                            <a:cs typeface="Arial" pitchFamily="34" charset="0"/>
                          </a:rPr>
                        </m:ctrlPr>
                      </m:sSubPr>
                      <m:e>
                        <m:r>
                          <a:rPr lang="en-US" b="1" i="1">
                            <a:latin typeface="Cambria Math"/>
                            <a:cs typeface="Arial" pitchFamily="34" charset="0"/>
                          </a:rPr>
                          <m:t>𝑭</m:t>
                        </m:r>
                      </m:e>
                      <m:sub>
                        <m:r>
                          <a:rPr lang="en-US" b="1" i="1">
                            <a:latin typeface="Cambria Math"/>
                            <a:cs typeface="Arial" pitchFamily="34" charset="0"/>
                          </a:rPr>
                          <m:t>𝒖</m:t>
                        </m:r>
                      </m:sub>
                    </m:sSub>
                    <m:r>
                      <a:rPr lang="en-US" b="1" i="1">
                        <a:latin typeface="Cambria Math"/>
                        <a:cs typeface="Arial" pitchFamily="34" charset="0"/>
                      </a:rPr>
                      <m:t>⋅</m:t>
                    </m:r>
                    <m:sSubSup>
                      <m:sSubSupPr>
                        <m:ctrlPr>
                          <a:rPr lang="en-US" b="1" i="1">
                            <a:latin typeface="Cambria Math" panose="02040503050406030204" pitchFamily="18" charset="0"/>
                            <a:cs typeface="Arial" pitchFamily="34" charset="0"/>
                          </a:rPr>
                        </m:ctrlPr>
                      </m:sSubSupPr>
                      <m:e>
                        <m:r>
                          <a:rPr lang="en-US" b="1" i="1">
                            <a:latin typeface="Cambria Math"/>
                            <a:cs typeface="Arial" pitchFamily="34" charset="0"/>
                          </a:rPr>
                          <m:t>𝑭</m:t>
                        </m:r>
                      </m:e>
                      <m:sub>
                        <m:r>
                          <a:rPr lang="en-US" b="1" i="1">
                            <a:latin typeface="Cambria Math"/>
                            <a:cs typeface="Arial" pitchFamily="34" charset="0"/>
                          </a:rPr>
                          <m:t>𝒗</m:t>
                        </m:r>
                      </m:sub>
                      <m:sup>
                        <m:r>
                          <a:rPr lang="en-US" b="1" i="1">
                            <a:latin typeface="Cambria Math"/>
                            <a:cs typeface="Arial" pitchFamily="34" charset="0"/>
                          </a:rPr>
                          <m:t>𝑻</m:t>
                        </m:r>
                      </m:sup>
                    </m:sSubSup>
                    <m:r>
                      <a:rPr lang="en-US" b="1" i="1">
                        <a:latin typeface="Cambria Math"/>
                        <a:cs typeface="Arial" pitchFamily="34" charset="0"/>
                      </a:rPr>
                      <m:t>=</m:t>
                    </m:r>
                    <m:r>
                      <a:rPr lang="en-US" b="1" i="1">
                        <a:latin typeface="Cambria Math"/>
                        <a:cs typeface="Arial" pitchFamily="34" charset="0"/>
                      </a:rPr>
                      <m:t>𝟎</m:t>
                    </m:r>
                    <m:r>
                      <a:rPr lang="en-US" b="1" i="1">
                        <a:latin typeface="Cambria Math"/>
                        <a:cs typeface="Arial" pitchFamily="34" charset="0"/>
                      </a:rPr>
                      <m:t>.</m:t>
                    </m:r>
                    <m:r>
                      <a:rPr lang="en-US" b="1" i="1">
                        <a:latin typeface="Cambria Math"/>
                        <a:cs typeface="Arial" pitchFamily="34" charset="0"/>
                      </a:rPr>
                      <m:t>𝟏𝟔</m:t>
                    </m:r>
                  </m:oMath>
                </a14:m>
                <a:endParaRPr lang="en-US" b="1" dirty="0">
                  <a:latin typeface="Arial" pitchFamily="34" charset="0"/>
                  <a:cs typeface="Arial" pitchFamily="34" charset="0"/>
                </a:endParaRPr>
              </a:p>
              <a:p>
                <a:r>
                  <a:rPr lang="en-US" b="1" dirty="0">
                    <a:latin typeface="Calibri" pitchFamily="34" charset="0"/>
                    <a:cs typeface="Arial" pitchFamily="34" charset="0"/>
                  </a:rPr>
                  <a:t>And: </a:t>
                </a:r>
                <a14:m>
                  <m:oMath xmlns:m="http://schemas.openxmlformats.org/officeDocument/2006/math">
                    <m:r>
                      <a:rPr lang="en-US" b="1" i="1">
                        <a:latin typeface="Cambria Math"/>
                        <a:cs typeface="Arial" pitchFamily="34" charset="0"/>
                      </a:rPr>
                      <m:t>𝑷</m:t>
                    </m:r>
                    <m:d>
                      <m:dPr>
                        <m:ctrlPr>
                          <a:rPr lang="en-US" b="1" i="1">
                            <a:latin typeface="Cambria Math" panose="02040503050406030204" pitchFamily="18" charset="0"/>
                            <a:cs typeface="Arial" pitchFamily="34" charset="0"/>
                          </a:rPr>
                        </m:ctrlPr>
                      </m:dPr>
                      <m:e>
                        <m:r>
                          <a:rPr lang="en-US" b="1" i="1">
                            <a:latin typeface="Cambria Math"/>
                            <a:cs typeface="Arial" pitchFamily="34" charset="0"/>
                          </a:rPr>
                          <m:t>𝒖</m:t>
                        </m:r>
                        <m:r>
                          <a:rPr lang="en-US" b="1" i="1">
                            <a:latin typeface="Cambria Math"/>
                            <a:cs typeface="Arial" pitchFamily="34" charset="0"/>
                          </a:rPr>
                          <m:t>,</m:t>
                        </m:r>
                        <m:r>
                          <a:rPr lang="en-US" b="1" i="1">
                            <a:latin typeface="Cambria Math"/>
                            <a:cs typeface="Arial" pitchFamily="34" charset="0"/>
                          </a:rPr>
                          <m:t>𝒗</m:t>
                        </m:r>
                      </m:e>
                    </m:d>
                    <m:r>
                      <a:rPr lang="en-US" b="1" i="1">
                        <a:latin typeface="Cambria Math"/>
                        <a:cs typeface="Arial" pitchFamily="34" charset="0"/>
                      </a:rPr>
                      <m:t>=</m:t>
                    </m:r>
                    <m:r>
                      <a:rPr lang="en-US" b="1" i="1">
                        <a:latin typeface="Cambria Math"/>
                        <a:cs typeface="Arial" pitchFamily="34" charset="0"/>
                      </a:rPr>
                      <m:t>𝟏</m:t>
                    </m:r>
                    <m:r>
                      <a:rPr lang="en-US" b="1" i="1">
                        <a:latin typeface="Cambria Math"/>
                        <a:cs typeface="Arial" pitchFamily="34" charset="0"/>
                      </a:rPr>
                      <m:t>−</m:t>
                    </m:r>
                    <m:r>
                      <a:rPr lang="en-US" b="1" i="1">
                        <a:latin typeface="Cambria Math"/>
                        <a:cs typeface="Arial" pitchFamily="34" charset="0"/>
                      </a:rPr>
                      <m:t>𝒆𝒙𝒑</m:t>
                    </m:r>
                    <m:d>
                      <m:dPr>
                        <m:ctrlPr>
                          <a:rPr lang="en-US" b="1" i="1">
                            <a:latin typeface="Cambria Math" panose="02040503050406030204" pitchFamily="18" charset="0"/>
                            <a:cs typeface="Arial" pitchFamily="34" charset="0"/>
                          </a:rPr>
                        </m:ctrlPr>
                      </m:dPr>
                      <m:e>
                        <m:r>
                          <a:rPr lang="en-US" b="1" i="1">
                            <a:latin typeface="Cambria Math"/>
                            <a:cs typeface="Arial" pitchFamily="34" charset="0"/>
                          </a:rPr>
                          <m:t>−</m:t>
                        </m:r>
                        <m:r>
                          <a:rPr lang="en-US" b="1" i="1">
                            <a:latin typeface="Cambria Math"/>
                            <a:cs typeface="Arial" pitchFamily="34" charset="0"/>
                          </a:rPr>
                          <m:t>𝟎</m:t>
                        </m:r>
                        <m:r>
                          <a:rPr lang="en-US" b="1" i="1">
                            <a:latin typeface="Cambria Math"/>
                            <a:cs typeface="Arial" pitchFamily="34" charset="0"/>
                          </a:rPr>
                          <m:t>.</m:t>
                        </m:r>
                        <m:r>
                          <a:rPr lang="en-US" b="1" i="1">
                            <a:latin typeface="Cambria Math"/>
                            <a:cs typeface="Arial" pitchFamily="34" charset="0"/>
                          </a:rPr>
                          <m:t>𝟏𝟔</m:t>
                        </m:r>
                      </m:e>
                    </m:d>
                    <m:r>
                      <a:rPr lang="en-US" b="1" i="1">
                        <a:latin typeface="Cambria Math"/>
                        <a:cs typeface="Arial" pitchFamily="34" charset="0"/>
                      </a:rPr>
                      <m:t>=</m:t>
                    </m:r>
                    <m:r>
                      <a:rPr lang="en-US" b="1" i="1">
                        <a:latin typeface="Cambria Math"/>
                        <a:cs typeface="Arial" pitchFamily="34" charset="0"/>
                      </a:rPr>
                      <m:t>𝟎</m:t>
                    </m:r>
                    <m:r>
                      <a:rPr lang="en-US" b="1" i="1">
                        <a:latin typeface="Cambria Math"/>
                        <a:cs typeface="Arial" pitchFamily="34" charset="0"/>
                      </a:rPr>
                      <m:t>.</m:t>
                    </m:r>
                    <m:r>
                      <a:rPr lang="en-US" b="1" i="1">
                        <a:latin typeface="Cambria Math"/>
                        <a:cs typeface="Arial" pitchFamily="34" charset="0"/>
                      </a:rPr>
                      <m:t>𝟏𝟒</m:t>
                    </m:r>
                  </m:oMath>
                </a14:m>
                <a:endParaRPr lang="en-US" b="1" dirty="0">
                  <a:latin typeface="Calibri" pitchFamily="34" charset="0"/>
                  <a:cs typeface="Arial" pitchFamily="34" charset="0"/>
                </a:endParaRPr>
              </a:p>
              <a:p>
                <a:r>
                  <a:rPr lang="en-US" b="1" dirty="0">
                    <a:latin typeface="Calibri" pitchFamily="34" charset="0"/>
                    <a:cs typeface="Arial" pitchFamily="34" charset="0"/>
                  </a:rPr>
                  <a:t>But: </a:t>
                </a:r>
                <a14:m>
                  <m:oMath xmlns:m="http://schemas.openxmlformats.org/officeDocument/2006/math">
                    <m:r>
                      <a:rPr lang="en-US" b="1" i="1">
                        <a:latin typeface="Cambria Math"/>
                        <a:cs typeface="Arial" pitchFamily="34" charset="0"/>
                      </a:rPr>
                      <m:t>𝑷</m:t>
                    </m:r>
                    <m:d>
                      <m:dPr>
                        <m:ctrlPr>
                          <a:rPr lang="en-US" b="1" i="1">
                            <a:latin typeface="Cambria Math" panose="02040503050406030204" pitchFamily="18" charset="0"/>
                            <a:cs typeface="Arial" pitchFamily="34" charset="0"/>
                          </a:rPr>
                        </m:ctrlPr>
                      </m:dPr>
                      <m:e>
                        <m:r>
                          <a:rPr lang="en-US" b="1" i="1">
                            <a:latin typeface="Cambria Math"/>
                            <a:cs typeface="Arial" pitchFamily="34" charset="0"/>
                          </a:rPr>
                          <m:t>𝒖</m:t>
                        </m:r>
                        <m:r>
                          <a:rPr lang="en-US" b="1" i="1">
                            <a:latin typeface="Cambria Math"/>
                            <a:cs typeface="Arial" pitchFamily="34" charset="0"/>
                          </a:rPr>
                          <m:t>,</m:t>
                        </m:r>
                        <m:r>
                          <a:rPr lang="en-US" b="1" i="1">
                            <a:latin typeface="Cambria Math"/>
                            <a:cs typeface="Arial" pitchFamily="34" charset="0"/>
                          </a:rPr>
                          <m:t>𝒘</m:t>
                        </m:r>
                      </m:e>
                    </m:d>
                    <m:r>
                      <a:rPr lang="en-US" b="1" i="1">
                        <a:latin typeface="Cambria Math"/>
                        <a:cs typeface="Arial" pitchFamily="34" charset="0"/>
                      </a:rPr>
                      <m:t>=</m:t>
                    </m:r>
                    <m:r>
                      <a:rPr lang="en-US" b="1" i="1">
                        <a:latin typeface="Cambria Math"/>
                        <a:cs typeface="Arial" pitchFamily="34" charset="0"/>
                      </a:rPr>
                      <m:t>𝟎</m:t>
                    </m:r>
                    <m:r>
                      <a:rPr lang="en-US" b="1" i="1">
                        <a:latin typeface="Cambria Math"/>
                        <a:cs typeface="Arial" pitchFamily="34" charset="0"/>
                      </a:rPr>
                      <m:t>.</m:t>
                    </m:r>
                    <m:r>
                      <a:rPr lang="en-US" b="1" i="1">
                        <a:latin typeface="Cambria Math"/>
                        <a:cs typeface="Arial" pitchFamily="34" charset="0"/>
                      </a:rPr>
                      <m:t>𝟖𝟖</m:t>
                    </m:r>
                  </m:oMath>
                </a14:m>
                <a:endParaRPr lang="en-US" b="1" dirty="0">
                  <a:latin typeface="Calibri" pitchFamily="34" charset="0"/>
                  <a:cs typeface="Arial" pitchFamily="34" charset="0"/>
                </a:endParaRPr>
              </a:p>
              <a:p>
                <a:r>
                  <a:rPr lang="en-US" b="1" dirty="0">
                    <a:latin typeface="Calibri" pitchFamily="34" charset="0"/>
                    <a:cs typeface="Arial" pitchFamily="34" charset="0"/>
                  </a:rPr>
                  <a:t>        </a:t>
                </a:r>
                <a14:m>
                  <m:oMath xmlns:m="http://schemas.openxmlformats.org/officeDocument/2006/math">
                    <m:r>
                      <a:rPr lang="en-US" b="1" i="1">
                        <a:latin typeface="Cambria Math"/>
                        <a:cs typeface="Arial" pitchFamily="34" charset="0"/>
                      </a:rPr>
                      <m:t>𝑷</m:t>
                    </m:r>
                    <m:d>
                      <m:dPr>
                        <m:ctrlPr>
                          <a:rPr lang="en-US" b="1" i="1">
                            <a:latin typeface="Cambria Math" panose="02040503050406030204" pitchFamily="18" charset="0"/>
                            <a:cs typeface="Arial" pitchFamily="34" charset="0"/>
                          </a:rPr>
                        </m:ctrlPr>
                      </m:dPr>
                      <m:e>
                        <m:r>
                          <a:rPr lang="en-US" b="1" i="1">
                            <a:latin typeface="Cambria Math"/>
                            <a:cs typeface="Arial" pitchFamily="34" charset="0"/>
                          </a:rPr>
                          <m:t>𝒗</m:t>
                        </m:r>
                        <m:r>
                          <a:rPr lang="en-US" b="1" i="1">
                            <a:latin typeface="Cambria Math"/>
                            <a:cs typeface="Arial" pitchFamily="34" charset="0"/>
                          </a:rPr>
                          <m:t>,</m:t>
                        </m:r>
                        <m:r>
                          <a:rPr lang="en-US" b="1" i="1">
                            <a:latin typeface="Cambria Math"/>
                            <a:cs typeface="Arial" pitchFamily="34" charset="0"/>
                          </a:rPr>
                          <m:t>𝒘</m:t>
                        </m:r>
                      </m:e>
                    </m:d>
                    <m:r>
                      <a:rPr lang="en-US" b="1" i="1">
                        <a:latin typeface="Cambria Math"/>
                        <a:cs typeface="Arial" pitchFamily="34" charset="0"/>
                      </a:rPr>
                      <m:t>=</m:t>
                    </m:r>
                    <m:r>
                      <a:rPr lang="en-US" b="1">
                        <a:latin typeface="Cambria Math"/>
                        <a:cs typeface="Arial" pitchFamily="34" charset="0"/>
                      </a:rPr>
                      <m:t>𝟎</m:t>
                    </m:r>
                  </m:oMath>
                </a14:m>
                <a:endParaRPr lang="en-US" b="1" dirty="0">
                  <a:latin typeface="Calibri"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628766" y="3446999"/>
                <a:ext cx="4195444" cy="1205266"/>
              </a:xfrm>
              <a:prstGeom prst="rect">
                <a:avLst/>
              </a:prstGeom>
              <a:blipFill>
                <a:blip r:embed="rId5"/>
                <a:stretch>
                  <a:fillRect l="-1208" t="-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280352" y="4239255"/>
                <a:ext cx="622222"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1" i="1" dirty="0">
                              <a:latin typeface="Cambria Math" panose="02040503050406030204" pitchFamily="18" charset="0"/>
                              <a:cs typeface="Arial" pitchFamily="34" charset="0"/>
                            </a:rPr>
                          </m:ctrlPr>
                        </m:sSubSupPr>
                        <m:e>
                          <m:r>
                            <a:rPr lang="en-US" b="1" i="1" dirty="0">
                              <a:latin typeface="Cambria Math"/>
                              <a:cs typeface="Arial" pitchFamily="34" charset="0"/>
                            </a:rPr>
                            <m:t>𝑭</m:t>
                          </m:r>
                        </m:e>
                        <m:sub>
                          <m:r>
                            <a:rPr lang="en-US" b="1" i="1" dirty="0">
                              <a:latin typeface="Cambria Math"/>
                              <a:cs typeface="Arial" pitchFamily="34" charset="0"/>
                            </a:rPr>
                            <m:t>𝒘</m:t>
                          </m:r>
                        </m:sub>
                        <m:sup/>
                      </m:sSubSup>
                      <m:r>
                        <a:rPr lang="en-US" b="1" i="1" dirty="0">
                          <a:latin typeface="Cambria Math"/>
                          <a:cs typeface="Arial" pitchFamily="34" charset="0"/>
                        </a:rPr>
                        <m:t>:</m:t>
                      </m:r>
                    </m:oMath>
                  </m:oMathPara>
                </a14:m>
                <a:endParaRPr lang="en-US" b="1" dirty="0">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80352" y="4239255"/>
                <a:ext cx="622222" cy="392993"/>
              </a:xfrm>
              <a:prstGeom prst="rect">
                <a:avLst/>
              </a:prstGeom>
              <a:blipFill>
                <a:blip r:embed="rId6"/>
                <a:stretch>
                  <a:fillRect/>
                </a:stretch>
              </a:blipFill>
            </p:spPr>
            <p:txBody>
              <a:bodyPr/>
              <a:lstStyle/>
              <a:p>
                <a:r>
                  <a:rPr lang="zh-CN" altLang="en-US">
                    <a:noFill/>
                  </a:rPr>
                  <a:t> </a:t>
                </a:r>
              </a:p>
            </p:txBody>
          </p:sp>
        </mc:Fallback>
      </mc:AlternateContent>
      <p:sp>
        <p:nvSpPr>
          <p:cNvPr id="12" name="TextBox 11"/>
          <p:cNvSpPr txBox="1"/>
          <p:nvPr/>
        </p:nvSpPr>
        <p:spPr>
          <a:xfrm>
            <a:off x="1634267" y="4601602"/>
            <a:ext cx="1896673" cy="507831"/>
          </a:xfrm>
          <a:prstGeom prst="rect">
            <a:avLst/>
          </a:prstGeom>
          <a:noFill/>
        </p:spPr>
        <p:txBody>
          <a:bodyPr wrap="none" rtlCol="0">
            <a:spAutoFit/>
          </a:bodyPr>
          <a:lstStyle/>
          <a:p>
            <a:pPr algn="ctr"/>
            <a:r>
              <a:rPr lang="en-US" sz="1350" dirty="0">
                <a:solidFill>
                  <a:srgbClr val="008000"/>
                </a:solidFill>
                <a:latin typeface="Arial" pitchFamily="34" charset="0"/>
                <a:cs typeface="Arial" pitchFamily="34" charset="0"/>
              </a:rPr>
              <a:t>Node community </a:t>
            </a:r>
            <a:br>
              <a:rPr lang="en-US" sz="1350" dirty="0">
                <a:solidFill>
                  <a:srgbClr val="008000"/>
                </a:solidFill>
                <a:latin typeface="Arial" pitchFamily="34" charset="0"/>
                <a:cs typeface="Arial" pitchFamily="34" charset="0"/>
              </a:rPr>
            </a:br>
            <a:r>
              <a:rPr lang="en-US" sz="1350" dirty="0">
                <a:solidFill>
                  <a:srgbClr val="008000"/>
                </a:solidFill>
                <a:latin typeface="Arial" pitchFamily="34" charset="0"/>
                <a:cs typeface="Arial" pitchFamily="34" charset="0"/>
              </a:rPr>
              <a:t>membership strengths</a:t>
            </a:r>
          </a:p>
        </p:txBody>
      </p:sp>
      <p:graphicFrame>
        <p:nvGraphicFramePr>
          <p:cNvPr id="16" name="Table 15"/>
          <p:cNvGraphicFramePr>
            <a:graphicFrameLocks noGrp="1"/>
          </p:cNvGraphicFramePr>
          <p:nvPr/>
        </p:nvGraphicFramePr>
        <p:xfrm>
          <a:off x="1771650" y="3458706"/>
          <a:ext cx="1651532" cy="278130"/>
        </p:xfrm>
        <a:graphic>
          <a:graphicData uri="http://schemas.openxmlformats.org/drawingml/2006/table">
            <a:tbl>
              <a:tblPr bandRow="1">
                <a:tableStyleId>{073A0DAA-6AF3-43AB-8588-CEC1D06C72B9}</a:tableStyleId>
              </a:tblPr>
              <a:tblGrid>
                <a:gridCol w="412883">
                  <a:extLst>
                    <a:ext uri="{9D8B030D-6E8A-4147-A177-3AD203B41FA5}">
                      <a16:colId xmlns:a16="http://schemas.microsoft.com/office/drawing/2014/main" val="20000"/>
                    </a:ext>
                  </a:extLst>
                </a:gridCol>
                <a:gridCol w="412883">
                  <a:extLst>
                    <a:ext uri="{9D8B030D-6E8A-4147-A177-3AD203B41FA5}">
                      <a16:colId xmlns:a16="http://schemas.microsoft.com/office/drawing/2014/main" val="20001"/>
                    </a:ext>
                  </a:extLst>
                </a:gridCol>
                <a:gridCol w="412883">
                  <a:extLst>
                    <a:ext uri="{9D8B030D-6E8A-4147-A177-3AD203B41FA5}">
                      <a16:colId xmlns:a16="http://schemas.microsoft.com/office/drawing/2014/main" val="20002"/>
                    </a:ext>
                  </a:extLst>
                </a:gridCol>
                <a:gridCol w="412883">
                  <a:extLst>
                    <a:ext uri="{9D8B030D-6E8A-4147-A177-3AD203B41FA5}">
                      <a16:colId xmlns:a16="http://schemas.microsoft.com/office/drawing/2014/main" val="20003"/>
                    </a:ext>
                  </a:extLst>
                </a:gridCol>
              </a:tblGrid>
              <a:tr h="278130">
                <a:tc>
                  <a:txBody>
                    <a:bodyPr/>
                    <a:lstStyle/>
                    <a:p>
                      <a:pPr algn="ctr"/>
                      <a:r>
                        <a:rPr lang="en-US" sz="1000" dirty="0">
                          <a:latin typeface="Arial" pitchFamily="34" charset="0"/>
                          <a:cs typeface="Arial" pitchFamily="34" charset="0"/>
                        </a:rPr>
                        <a:t>0</a:t>
                      </a:r>
                    </a:p>
                  </a:txBody>
                  <a:tcPr marL="68580" marR="68580" marT="34290" marB="34290"/>
                </a:tc>
                <a:tc>
                  <a:txBody>
                    <a:bodyPr/>
                    <a:lstStyle/>
                    <a:p>
                      <a:pPr algn="ctr"/>
                      <a:r>
                        <a:rPr lang="en-US" sz="1000" dirty="0">
                          <a:latin typeface="Arial" pitchFamily="34" charset="0"/>
                          <a:cs typeface="Arial" pitchFamily="34" charset="0"/>
                        </a:rPr>
                        <a:t>1.2</a:t>
                      </a:r>
                    </a:p>
                  </a:txBody>
                  <a:tcPr marL="68580" marR="68580" marT="34290" marB="34290"/>
                </a:tc>
                <a:tc>
                  <a:txBody>
                    <a:bodyPr/>
                    <a:lstStyle/>
                    <a:p>
                      <a:pPr algn="ctr"/>
                      <a:r>
                        <a:rPr lang="en-US" sz="1000" dirty="0">
                          <a:latin typeface="Arial" pitchFamily="34" charset="0"/>
                          <a:cs typeface="Arial" pitchFamily="34" charset="0"/>
                        </a:rPr>
                        <a:t>0</a:t>
                      </a:r>
                    </a:p>
                  </a:txBody>
                  <a:tcPr marL="68580" marR="68580" marT="34290" marB="34290"/>
                </a:tc>
                <a:tc>
                  <a:txBody>
                    <a:bodyPr/>
                    <a:lstStyle/>
                    <a:p>
                      <a:pPr algn="ctr"/>
                      <a:r>
                        <a:rPr lang="en-US" sz="1000" dirty="0">
                          <a:latin typeface="Arial" pitchFamily="34" charset="0"/>
                          <a:cs typeface="Arial" pitchFamily="34" charset="0"/>
                        </a:rPr>
                        <a:t>0.2</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1771650" y="3886200"/>
          <a:ext cx="1651532" cy="278130"/>
        </p:xfrm>
        <a:graphic>
          <a:graphicData uri="http://schemas.openxmlformats.org/drawingml/2006/table">
            <a:tbl>
              <a:tblPr bandRow="1">
                <a:tableStyleId>{073A0DAA-6AF3-43AB-8588-CEC1D06C72B9}</a:tableStyleId>
              </a:tblPr>
              <a:tblGrid>
                <a:gridCol w="412883">
                  <a:extLst>
                    <a:ext uri="{9D8B030D-6E8A-4147-A177-3AD203B41FA5}">
                      <a16:colId xmlns:a16="http://schemas.microsoft.com/office/drawing/2014/main" val="20000"/>
                    </a:ext>
                  </a:extLst>
                </a:gridCol>
                <a:gridCol w="412883">
                  <a:extLst>
                    <a:ext uri="{9D8B030D-6E8A-4147-A177-3AD203B41FA5}">
                      <a16:colId xmlns:a16="http://schemas.microsoft.com/office/drawing/2014/main" val="20001"/>
                    </a:ext>
                  </a:extLst>
                </a:gridCol>
                <a:gridCol w="412883">
                  <a:extLst>
                    <a:ext uri="{9D8B030D-6E8A-4147-A177-3AD203B41FA5}">
                      <a16:colId xmlns:a16="http://schemas.microsoft.com/office/drawing/2014/main" val="20002"/>
                    </a:ext>
                  </a:extLst>
                </a:gridCol>
                <a:gridCol w="412883">
                  <a:extLst>
                    <a:ext uri="{9D8B030D-6E8A-4147-A177-3AD203B41FA5}">
                      <a16:colId xmlns:a16="http://schemas.microsoft.com/office/drawing/2014/main" val="20003"/>
                    </a:ext>
                  </a:extLst>
                </a:gridCol>
              </a:tblGrid>
              <a:tr h="278130">
                <a:tc>
                  <a:txBody>
                    <a:bodyPr/>
                    <a:lstStyle/>
                    <a:p>
                      <a:pPr algn="ctr"/>
                      <a:r>
                        <a:rPr lang="en-US" sz="1000" dirty="0">
                          <a:latin typeface="Arial" pitchFamily="34" charset="0"/>
                          <a:cs typeface="Arial" pitchFamily="34" charset="0"/>
                        </a:rPr>
                        <a:t>0.5</a:t>
                      </a:r>
                    </a:p>
                  </a:txBody>
                  <a:tcPr marL="68580" marR="68580" marT="34290" marB="34290"/>
                </a:tc>
                <a:tc>
                  <a:txBody>
                    <a:bodyPr/>
                    <a:lstStyle/>
                    <a:p>
                      <a:pPr algn="ctr"/>
                      <a:r>
                        <a:rPr lang="en-US" sz="1000" dirty="0">
                          <a:latin typeface="Arial" pitchFamily="34" charset="0"/>
                          <a:cs typeface="Arial" pitchFamily="34" charset="0"/>
                        </a:rPr>
                        <a:t>0</a:t>
                      </a:r>
                    </a:p>
                  </a:txBody>
                  <a:tcPr marL="68580" marR="68580" marT="34290" marB="34290"/>
                </a:tc>
                <a:tc>
                  <a:txBody>
                    <a:bodyPr/>
                    <a:lstStyle/>
                    <a:p>
                      <a:pPr algn="ctr"/>
                      <a:r>
                        <a:rPr lang="en-US" sz="1000" dirty="0">
                          <a:latin typeface="Arial" pitchFamily="34" charset="0"/>
                          <a:cs typeface="Arial" pitchFamily="34" charset="0"/>
                        </a:rPr>
                        <a:t>0</a:t>
                      </a:r>
                    </a:p>
                  </a:txBody>
                  <a:tcPr marL="68580" marR="68580" marT="34290" marB="34290"/>
                </a:tc>
                <a:tc>
                  <a:txBody>
                    <a:bodyPr/>
                    <a:lstStyle/>
                    <a:p>
                      <a:pPr algn="ctr"/>
                      <a:r>
                        <a:rPr lang="en-US" sz="1000" dirty="0">
                          <a:latin typeface="Arial" pitchFamily="34" charset="0"/>
                          <a:cs typeface="Arial" pitchFamily="34" charset="0"/>
                        </a:rPr>
                        <a:t>0.8</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nvGraphicFramePr>
        <p:xfrm>
          <a:off x="1771650" y="4351020"/>
          <a:ext cx="1651532" cy="278130"/>
        </p:xfrm>
        <a:graphic>
          <a:graphicData uri="http://schemas.openxmlformats.org/drawingml/2006/table">
            <a:tbl>
              <a:tblPr bandRow="1">
                <a:tableStyleId>{073A0DAA-6AF3-43AB-8588-CEC1D06C72B9}</a:tableStyleId>
              </a:tblPr>
              <a:tblGrid>
                <a:gridCol w="412883">
                  <a:extLst>
                    <a:ext uri="{9D8B030D-6E8A-4147-A177-3AD203B41FA5}">
                      <a16:colId xmlns:a16="http://schemas.microsoft.com/office/drawing/2014/main" val="20000"/>
                    </a:ext>
                  </a:extLst>
                </a:gridCol>
                <a:gridCol w="412883">
                  <a:extLst>
                    <a:ext uri="{9D8B030D-6E8A-4147-A177-3AD203B41FA5}">
                      <a16:colId xmlns:a16="http://schemas.microsoft.com/office/drawing/2014/main" val="20001"/>
                    </a:ext>
                  </a:extLst>
                </a:gridCol>
                <a:gridCol w="412883">
                  <a:extLst>
                    <a:ext uri="{9D8B030D-6E8A-4147-A177-3AD203B41FA5}">
                      <a16:colId xmlns:a16="http://schemas.microsoft.com/office/drawing/2014/main" val="20002"/>
                    </a:ext>
                  </a:extLst>
                </a:gridCol>
                <a:gridCol w="412883">
                  <a:extLst>
                    <a:ext uri="{9D8B030D-6E8A-4147-A177-3AD203B41FA5}">
                      <a16:colId xmlns:a16="http://schemas.microsoft.com/office/drawing/2014/main" val="20003"/>
                    </a:ext>
                  </a:extLst>
                </a:gridCol>
              </a:tblGrid>
              <a:tr h="278130">
                <a:tc>
                  <a:txBody>
                    <a:bodyPr/>
                    <a:lstStyle/>
                    <a:p>
                      <a:pPr algn="ctr"/>
                      <a:r>
                        <a:rPr lang="en-US" sz="1000" dirty="0">
                          <a:latin typeface="Arial" pitchFamily="34" charset="0"/>
                          <a:cs typeface="Arial" pitchFamily="34" charset="0"/>
                        </a:rPr>
                        <a:t>0</a:t>
                      </a:r>
                    </a:p>
                  </a:txBody>
                  <a:tcPr marL="68580" marR="68580" marT="34290" marB="34290"/>
                </a:tc>
                <a:tc>
                  <a:txBody>
                    <a:bodyPr/>
                    <a:lstStyle/>
                    <a:p>
                      <a:pPr algn="ctr"/>
                      <a:r>
                        <a:rPr lang="en-US" sz="1000" dirty="0">
                          <a:latin typeface="Arial" pitchFamily="34" charset="0"/>
                          <a:cs typeface="Arial" pitchFamily="34" charset="0"/>
                        </a:rPr>
                        <a:t>1.8</a:t>
                      </a:r>
                    </a:p>
                  </a:txBody>
                  <a:tcPr marL="68580" marR="68580" marT="34290" marB="34290"/>
                </a:tc>
                <a:tc>
                  <a:txBody>
                    <a:bodyPr/>
                    <a:lstStyle/>
                    <a:p>
                      <a:pPr algn="ctr"/>
                      <a:r>
                        <a:rPr lang="en-US" sz="1000" dirty="0">
                          <a:latin typeface="Arial" pitchFamily="34" charset="0"/>
                          <a:cs typeface="Arial" pitchFamily="34" charset="0"/>
                        </a:rPr>
                        <a:t>1</a:t>
                      </a:r>
                    </a:p>
                  </a:txBody>
                  <a:tcPr marL="68580" marR="68580" marT="34290" marB="34290"/>
                </a:tc>
                <a:tc>
                  <a:txBody>
                    <a:bodyPr/>
                    <a:lstStyle/>
                    <a:p>
                      <a:pPr algn="ctr"/>
                      <a:r>
                        <a:rPr lang="en-US" sz="1000" dirty="0">
                          <a:latin typeface="Arial" pitchFamily="34" charset="0"/>
                          <a:cs typeface="Arial" pitchFamily="34" charset="0"/>
                        </a:rPr>
                        <a:t>0</a:t>
                      </a:r>
                    </a:p>
                  </a:txBody>
                  <a:tcPr marL="68580" marR="68580" marT="34290" marB="34290"/>
                </a:tc>
                <a:extLst>
                  <a:ext uri="{0D108BD9-81ED-4DB2-BD59-A6C34878D82A}">
                    <a16:rowId xmlns:a16="http://schemas.microsoft.com/office/drawing/2014/main" val="10000"/>
                  </a:ext>
                </a:extLst>
              </a:tr>
            </a:tbl>
          </a:graphicData>
        </a:graphic>
      </p:graphicFrame>
      <p:cxnSp>
        <p:nvCxnSpPr>
          <p:cNvPr id="13" name="直线连接符 12">
            <a:extLst>
              <a:ext uri="{FF2B5EF4-FFF2-40B4-BE49-F238E27FC236}">
                <a16:creationId xmlns:a16="http://schemas.microsoft.com/office/drawing/2014/main" id="{5CA417D9-82FA-1643-BBA3-CE7A831AA40C}"/>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48232F07-A3CB-4F4F-94BA-3AD890D7251D}"/>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49438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03784" y="3390428"/>
            <a:ext cx="5965032" cy="1376835"/>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endParaRPr lang="en-US" sz="2100" b="1" dirty="0">
              <a:latin typeface="Arial" pitchFamily="34" charset="0"/>
              <a:cs typeface="Arial" pitchFamily="34" charset="0"/>
            </a:endParaRPr>
          </a:p>
        </p:txBody>
      </p:sp>
      <p:sp>
        <p:nvSpPr>
          <p:cNvPr id="2" name="Title 1"/>
          <p:cNvSpPr>
            <a:spLocks noGrp="1"/>
          </p:cNvSpPr>
          <p:nvPr>
            <p:ph type="title"/>
          </p:nvPr>
        </p:nvSpPr>
        <p:spPr>
          <a:xfrm>
            <a:off x="424113" y="0"/>
            <a:ext cx="7886700" cy="656647"/>
          </a:xfrm>
        </p:spPr>
        <p:txBody>
          <a:bodyPr vert="horz" lIns="91440" tIns="45720" rIns="91440" bIns="45720" rtlCol="0" anchor="ctr">
            <a:normAutofit/>
          </a:bodyPr>
          <a:lstStyle/>
          <a:p>
            <a:r>
              <a:rPr lang="en-US" sz="2400" dirty="0" err="1">
                <a:ea typeface="宋体" charset="-122"/>
              </a:rPr>
              <a:t>BigCLAM</a:t>
            </a:r>
            <a:r>
              <a:rPr lang="en-US" sz="2400" dirty="0">
                <a:ea typeface="宋体" charset="-122"/>
              </a:rPr>
              <a:t>: How to find 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4450" y="800099"/>
                <a:ext cx="6515100" cy="3943351"/>
              </a:xfrm>
            </p:spPr>
            <p:txBody>
              <a:bodyPr vert="horz" lIns="0" tIns="45720" rIns="0" bIns="45720" rtlCol="0">
                <a:normAutofit/>
              </a:bodyPr>
              <a:lstStyle/>
              <a:p>
                <a:r>
                  <a:rPr lang="en-US" b="1" dirty="0">
                    <a:solidFill>
                      <a:srgbClr val="FF0066"/>
                    </a:solidFill>
                  </a:rPr>
                  <a:t>Task: </a:t>
                </a:r>
                <a:r>
                  <a:rPr lang="en-US" b="1" dirty="0"/>
                  <a:t>Given a network </a:t>
                </a:r>
                <a14:m>
                  <m:oMath xmlns:m="http://schemas.openxmlformats.org/officeDocument/2006/math">
                    <m:r>
                      <a:rPr lang="en-US" b="1" i="1" dirty="0" smtClean="0">
                        <a:latin typeface="Cambria Math"/>
                      </a:rPr>
                      <m:t>𝑮</m:t>
                    </m:r>
                    <m:r>
                      <a:rPr lang="en-US" b="1" i="1" dirty="0" smtClean="0">
                        <a:latin typeface="Cambria Math"/>
                      </a:rPr>
                      <m:t>(</m:t>
                    </m:r>
                    <m:r>
                      <a:rPr lang="en-US" b="1" i="1" dirty="0" smtClean="0">
                        <a:latin typeface="Cambria Math"/>
                      </a:rPr>
                      <m:t>𝑽</m:t>
                    </m:r>
                    <m:r>
                      <a:rPr lang="en-US" b="1" i="1" dirty="0" smtClean="0">
                        <a:latin typeface="Cambria Math"/>
                      </a:rPr>
                      <m:t>,</m:t>
                    </m:r>
                    <m:r>
                      <a:rPr lang="en-US" b="1" i="1" dirty="0" smtClean="0">
                        <a:latin typeface="Cambria Math"/>
                      </a:rPr>
                      <m:t>𝑬</m:t>
                    </m:r>
                    <m:r>
                      <a:rPr lang="en-US" b="1" i="1" dirty="0" smtClean="0">
                        <a:latin typeface="Cambria Math"/>
                      </a:rPr>
                      <m:t>)</m:t>
                    </m:r>
                  </m:oMath>
                </a14:m>
                <a:r>
                  <a:rPr lang="en-US" b="1" dirty="0"/>
                  <a:t>, estimate </a:t>
                </a:r>
                <a14:m>
                  <m:oMath xmlns:m="http://schemas.openxmlformats.org/officeDocument/2006/math">
                    <m:r>
                      <a:rPr lang="en-US" b="1" i="1" dirty="0">
                        <a:latin typeface="Cambria Math"/>
                      </a:rPr>
                      <m:t>𝑭</m:t>
                    </m:r>
                  </m:oMath>
                </a14:m>
                <a:endParaRPr lang="en-US" b="1" dirty="0"/>
              </a:p>
              <a:p>
                <a:pPr lvl="1"/>
                <a:r>
                  <a:rPr lang="en-US" b="1" dirty="0">
                    <a:solidFill>
                      <a:srgbClr val="0000FF"/>
                    </a:solidFill>
                  </a:rPr>
                  <a:t>Find </a:t>
                </a:r>
                <a14:m>
                  <m:oMath xmlns:m="http://schemas.openxmlformats.org/officeDocument/2006/math">
                    <m:r>
                      <a:rPr lang="en-US" b="1" i="1" dirty="0" smtClean="0">
                        <a:solidFill>
                          <a:srgbClr val="0000FF"/>
                        </a:solidFill>
                        <a:latin typeface="Cambria Math"/>
                      </a:rPr>
                      <m:t>𝑭</m:t>
                    </m:r>
                  </m:oMath>
                </a14:m>
                <a:r>
                  <a:rPr lang="en-US" b="1" dirty="0">
                    <a:solidFill>
                      <a:srgbClr val="0000FF"/>
                    </a:solidFill>
                  </a:rPr>
                  <a:t> that maximizes the likelihood:</a:t>
                </a:r>
              </a:p>
              <a:p>
                <a:pPr marL="342900" lvl="1" indent="0">
                  <a:buNone/>
                </a:pPr>
                <a14:m>
                  <m:oMathPara xmlns:m="http://schemas.openxmlformats.org/officeDocument/2006/math">
                    <m:oMathParaPr>
                      <m:jc m:val="centerGroup"/>
                    </m:oMathParaPr>
                    <m:oMath xmlns:m="http://schemas.openxmlformats.org/officeDocument/2006/math">
                      <m:r>
                        <a:rPr lang="en-US" b="1" i="1" smtClean="0">
                          <a:solidFill>
                            <a:srgbClr val="0000FF"/>
                          </a:solidFill>
                          <a:latin typeface="Cambria Math"/>
                        </a:rPr>
                        <m:t>𝒂𝒓𝒈</m:t>
                      </m:r>
                      <m:r>
                        <a:rPr lang="en-US" b="1" i="1" smtClean="0">
                          <a:solidFill>
                            <a:srgbClr val="0000FF"/>
                          </a:solidFill>
                          <a:latin typeface="Cambria Math"/>
                        </a:rPr>
                        <m:t> </m:t>
                      </m:r>
                      <m:r>
                        <a:rPr lang="en-US" b="1" i="1" smtClean="0">
                          <a:solidFill>
                            <a:srgbClr val="0000FF"/>
                          </a:solidFill>
                          <a:latin typeface="Cambria Math"/>
                        </a:rPr>
                        <m:t>𝒎𝒂</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𝒙</m:t>
                          </m:r>
                        </m:e>
                        <m:sub>
                          <m:r>
                            <a:rPr lang="en-US" b="1" i="1" smtClean="0">
                              <a:solidFill>
                                <a:srgbClr val="0000FF"/>
                              </a:solidFill>
                              <a:latin typeface="Cambria Math"/>
                            </a:rPr>
                            <m:t>𝑭</m:t>
                          </m:r>
                        </m:sub>
                      </m:sSub>
                      <m:r>
                        <a:rPr lang="en-US" b="1" i="1" smtClean="0">
                          <a:solidFill>
                            <a:srgbClr val="0000FF"/>
                          </a:solidFill>
                          <a:latin typeface="Cambria Math"/>
                        </a:rPr>
                        <m:t> </m:t>
                      </m:r>
                      <m:nary>
                        <m:naryPr>
                          <m:chr m:val="∏"/>
                          <m:supHide m:val="on"/>
                          <m:ctrlPr>
                            <a:rPr lang="en-US" b="1" i="1" smtClean="0">
                              <a:solidFill>
                                <a:srgbClr val="0000FF"/>
                              </a:solidFill>
                              <a:latin typeface="Cambria Math" panose="02040503050406030204" pitchFamily="18" charset="0"/>
                            </a:rPr>
                          </m:ctrlPr>
                        </m:naryPr>
                        <m:sub>
                          <m:r>
                            <m:rPr>
                              <m:brk m:alnAt="7"/>
                            </m:rPr>
                            <a:rPr lang="en-US" b="1" i="1" smtClean="0">
                              <a:solidFill>
                                <a:srgbClr val="0000FF"/>
                              </a:solidFill>
                              <a:latin typeface="Cambria Math"/>
                            </a:rPr>
                            <m:t>(</m:t>
                          </m:r>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r>
                            <a:rPr lang="en-US" b="1" i="1" smtClean="0">
                              <a:solidFill>
                                <a:srgbClr val="0000FF"/>
                              </a:solidFill>
                              <a:latin typeface="Cambria Math"/>
                            </a:rPr>
                            <m:t>)∈</m:t>
                          </m:r>
                          <m:r>
                            <a:rPr lang="en-US" b="1" i="1" smtClean="0">
                              <a:solidFill>
                                <a:srgbClr val="0000FF"/>
                              </a:solidFill>
                              <a:latin typeface="Cambria Math"/>
                            </a:rPr>
                            <m:t>𝑬</m:t>
                          </m:r>
                        </m:sub>
                        <m:sup/>
                        <m:e>
                          <m:r>
                            <a:rPr lang="en-US" b="1" i="1" smtClean="0">
                              <a:solidFill>
                                <a:srgbClr val="0000FF"/>
                              </a:solidFill>
                              <a:latin typeface="Cambria Math"/>
                            </a:rPr>
                            <m:t>𝑷</m:t>
                          </m:r>
                          <m:r>
                            <a:rPr lang="en-US" b="1" i="1" smtClean="0">
                              <a:solidFill>
                                <a:srgbClr val="0000FF"/>
                              </a:solidFill>
                              <a:latin typeface="Cambria Math"/>
                            </a:rPr>
                            <m:t>(</m:t>
                          </m:r>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nary>
                      <m:r>
                        <a:rPr lang="en-US" b="1" i="1" smtClean="0">
                          <a:solidFill>
                            <a:srgbClr val="0000FF"/>
                          </a:solidFill>
                          <a:latin typeface="Cambria Math"/>
                        </a:rPr>
                        <m:t>)</m:t>
                      </m:r>
                      <m:nary>
                        <m:naryPr>
                          <m:chr m:val="∏"/>
                          <m:supHide m:val="on"/>
                          <m:ctrlPr>
                            <a:rPr lang="en-US" b="1" i="1" smtClean="0">
                              <a:solidFill>
                                <a:srgbClr val="0000FF"/>
                              </a:solidFill>
                              <a:latin typeface="Cambria Math" panose="02040503050406030204" pitchFamily="18" charset="0"/>
                            </a:rPr>
                          </m:ctrlPr>
                        </m:naryPr>
                        <m:sub>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r>
                            <a:rPr lang="en-US" b="1" i="1" smtClean="0">
                              <a:solidFill>
                                <a:srgbClr val="0000FF"/>
                              </a:solidFill>
                              <a:latin typeface="Cambria Math"/>
                            </a:rPr>
                            <m:t>𝑬</m:t>
                          </m:r>
                        </m:sub>
                        <m:sup/>
                        <m:e>
                          <m:r>
                            <a:rPr lang="en-US" b="1" i="1" smtClean="0">
                              <a:solidFill>
                                <a:srgbClr val="0000FF"/>
                              </a:solidFill>
                              <a:latin typeface="Cambria Math"/>
                            </a:rPr>
                            <m:t>(</m:t>
                          </m:r>
                          <m:r>
                            <a:rPr lang="en-US" b="1" i="1" smtClean="0">
                              <a:solidFill>
                                <a:srgbClr val="0000FF"/>
                              </a:solidFill>
                              <a:latin typeface="Cambria Math"/>
                            </a:rPr>
                            <m:t>𝟏</m:t>
                          </m:r>
                          <m:r>
                            <a:rPr lang="en-US" b="1" i="1" smtClean="0">
                              <a:solidFill>
                                <a:srgbClr val="0000FF"/>
                              </a:solidFill>
                              <a:latin typeface="Cambria Math"/>
                            </a:rPr>
                            <m:t>−</m:t>
                          </m:r>
                          <m:r>
                            <a:rPr lang="en-US" b="1" i="1" smtClean="0">
                              <a:solidFill>
                                <a:srgbClr val="0000FF"/>
                              </a:solidFill>
                              <a:latin typeface="Cambria Math"/>
                            </a:rPr>
                            <m:t>𝑷</m:t>
                          </m:r>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e>
                      </m:nary>
                    </m:oMath>
                  </m:oMathPara>
                </a14:m>
                <a:endParaRPr lang="en-US" b="1" dirty="0">
                  <a:solidFill>
                    <a:srgbClr val="0000FF"/>
                  </a:solidFill>
                </a:endParaRPr>
              </a:p>
              <a:p>
                <a:pPr lvl="2"/>
                <a:r>
                  <a:rPr lang="en-US" b="1" dirty="0">
                    <a:solidFill>
                      <a:schemeClr val="tx1"/>
                    </a:solidFill>
                  </a:rPr>
                  <a:t>where: </a:t>
                </a:r>
                <a14:m>
                  <m:oMath xmlns:m="http://schemas.openxmlformats.org/officeDocument/2006/math">
                    <m:r>
                      <a:rPr lang="en-US" b="1" i="1" dirty="0" smtClean="0">
                        <a:solidFill>
                          <a:schemeClr val="tx1"/>
                        </a:solidFill>
                        <a:latin typeface="Cambria Math"/>
                      </a:rPr>
                      <m:t>𝑷</m:t>
                    </m:r>
                    <m:r>
                      <a:rPr lang="en-US" b="1" i="1" dirty="0" smtClean="0">
                        <a:solidFill>
                          <a:schemeClr val="tx1"/>
                        </a:solidFill>
                        <a:latin typeface="Cambria Math"/>
                      </a:rPr>
                      <m:t>(</m:t>
                    </m:r>
                    <m:r>
                      <a:rPr lang="en-US" b="1" i="1" dirty="0" smtClean="0">
                        <a:solidFill>
                          <a:schemeClr val="tx1"/>
                        </a:solidFill>
                        <a:latin typeface="Cambria Math"/>
                      </a:rPr>
                      <m:t>𝒖</m:t>
                    </m:r>
                    <m:r>
                      <a:rPr lang="en-US" b="1" i="1" dirty="0" smtClean="0">
                        <a:solidFill>
                          <a:schemeClr val="tx1"/>
                        </a:solidFill>
                        <a:latin typeface="Cambria Math"/>
                      </a:rPr>
                      <m:t>,</m:t>
                    </m:r>
                    <m:r>
                      <a:rPr lang="en-US" b="1" i="1" dirty="0" smtClean="0">
                        <a:solidFill>
                          <a:schemeClr val="tx1"/>
                        </a:solidFill>
                        <a:latin typeface="Cambria Math"/>
                      </a:rPr>
                      <m:t>𝒗</m:t>
                    </m:r>
                    <m:r>
                      <a:rPr lang="en-US" b="1" i="1" dirty="0" smtClean="0">
                        <a:solidFill>
                          <a:schemeClr val="tx1"/>
                        </a:solidFill>
                        <a:latin typeface="Cambria Math"/>
                      </a:rPr>
                      <m:t>)=</m:t>
                    </m:r>
                    <m:r>
                      <a:rPr lang="en-US" b="1" i="1" dirty="0">
                        <a:solidFill>
                          <a:schemeClr val="tx1"/>
                        </a:solidFill>
                        <a:latin typeface="Cambria Math"/>
                      </a:rPr>
                      <m:t>𝟏</m:t>
                    </m:r>
                    <m:r>
                      <a:rPr lang="en-US" b="1" i="1" dirty="0">
                        <a:solidFill>
                          <a:schemeClr val="tx1"/>
                        </a:solidFill>
                        <a:latin typeface="Cambria Math"/>
                      </a:rPr>
                      <m:t>−</m:t>
                    </m:r>
                    <m:r>
                      <a:rPr lang="en-US" b="1" dirty="0">
                        <a:solidFill>
                          <a:schemeClr val="tx1"/>
                        </a:solidFill>
                        <a:latin typeface="Cambria Math"/>
                      </a:rPr>
                      <m:t>𝐞𝐱𝐩</m:t>
                    </m:r>
                    <m:r>
                      <a:rPr lang="en-US" b="1" i="1" dirty="0">
                        <a:solidFill>
                          <a:schemeClr val="tx1"/>
                        </a:solidFill>
                        <a:latin typeface="Cambria Math"/>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a:rPr>
                          <m:t>𝑭</m:t>
                        </m:r>
                      </m:e>
                      <m:sub>
                        <m:r>
                          <a:rPr lang="en-US" b="1" i="1" dirty="0">
                            <a:solidFill>
                              <a:schemeClr val="tx1"/>
                            </a:solidFill>
                            <a:latin typeface="Cambria Math"/>
                          </a:rPr>
                          <m:t>𝒖</m:t>
                        </m:r>
                      </m:sub>
                    </m:sSub>
                    <m:r>
                      <a:rPr lang="en-US" b="1" i="1" dirty="0">
                        <a:solidFill>
                          <a:schemeClr val="tx1"/>
                        </a:solidFill>
                        <a:latin typeface="Cambria Math"/>
                      </a:rPr>
                      <m:t>⋅</m:t>
                    </m:r>
                    <m:sSubSup>
                      <m:sSubSupPr>
                        <m:ctrlPr>
                          <a:rPr lang="en-US" b="1" i="1" dirty="0">
                            <a:solidFill>
                              <a:schemeClr val="tx1"/>
                            </a:solidFill>
                            <a:latin typeface="Cambria Math" panose="02040503050406030204" pitchFamily="18" charset="0"/>
                          </a:rPr>
                        </m:ctrlPr>
                      </m:sSubSupPr>
                      <m:e>
                        <m:r>
                          <a:rPr lang="en-US" b="1" i="1" dirty="0">
                            <a:solidFill>
                              <a:schemeClr val="tx1"/>
                            </a:solidFill>
                            <a:latin typeface="Cambria Math"/>
                          </a:rPr>
                          <m:t>𝑭</m:t>
                        </m:r>
                      </m:e>
                      <m:sub>
                        <m:r>
                          <a:rPr lang="en-US" b="1" i="1" dirty="0">
                            <a:solidFill>
                              <a:schemeClr val="tx1"/>
                            </a:solidFill>
                            <a:latin typeface="Cambria Math"/>
                          </a:rPr>
                          <m:t>𝒗</m:t>
                        </m:r>
                      </m:sub>
                      <m:sup>
                        <m:r>
                          <a:rPr lang="en-US" b="1" i="1" dirty="0">
                            <a:solidFill>
                              <a:schemeClr val="tx1"/>
                            </a:solidFill>
                            <a:latin typeface="Cambria Math"/>
                          </a:rPr>
                          <m:t>𝑻</m:t>
                        </m:r>
                      </m:sup>
                    </m:sSubSup>
                    <m:r>
                      <a:rPr lang="en-US" b="1" i="1" dirty="0">
                        <a:solidFill>
                          <a:schemeClr val="tx1"/>
                        </a:solidFill>
                        <a:latin typeface="Cambria Math"/>
                      </a:rPr>
                      <m:t>)</m:t>
                    </m:r>
                  </m:oMath>
                </a14:m>
                <a:endParaRPr lang="en-US" b="1" dirty="0">
                  <a:solidFill>
                    <a:schemeClr val="tx1"/>
                  </a:solidFill>
                </a:endParaRPr>
              </a:p>
              <a:p>
                <a:pPr lvl="2"/>
                <a:r>
                  <a:rPr lang="en-US" dirty="0"/>
                  <a:t>Many times we take the logarithm of the likelihood, </a:t>
                </a:r>
                <a:br>
                  <a:rPr lang="en-US" dirty="0"/>
                </a:br>
                <a:r>
                  <a:rPr lang="en-US" dirty="0"/>
                  <a:t>and call it log-likelihood: </a:t>
                </a:r>
                <a14:m>
                  <m:oMath xmlns:m="http://schemas.openxmlformats.org/officeDocument/2006/math">
                    <m:r>
                      <a:rPr lang="en-US" b="1" i="1" smtClean="0">
                        <a:solidFill>
                          <a:srgbClr val="FF0066"/>
                        </a:solidFill>
                        <a:latin typeface="Cambria Math"/>
                      </a:rPr>
                      <m:t>𝒍</m:t>
                    </m:r>
                    <m:d>
                      <m:dPr>
                        <m:ctrlPr>
                          <a:rPr lang="en-US" b="1" i="1">
                            <a:solidFill>
                              <a:srgbClr val="FF0066"/>
                            </a:solidFill>
                            <a:latin typeface="Cambria Math" panose="02040503050406030204" pitchFamily="18" charset="0"/>
                          </a:rPr>
                        </m:ctrlPr>
                      </m:dPr>
                      <m:e>
                        <m:r>
                          <a:rPr lang="en-US" b="1" i="1">
                            <a:solidFill>
                              <a:srgbClr val="FF0066"/>
                            </a:solidFill>
                            <a:latin typeface="Cambria Math"/>
                          </a:rPr>
                          <m:t>𝑭</m:t>
                        </m:r>
                      </m:e>
                    </m:d>
                    <m:r>
                      <a:rPr lang="en-US" b="1" i="1">
                        <a:solidFill>
                          <a:srgbClr val="FF0066"/>
                        </a:solidFill>
                        <a:latin typeface="Cambria Math"/>
                      </a:rPr>
                      <m:t>=</m:t>
                    </m:r>
                    <m:r>
                      <a:rPr lang="en-US" b="1">
                        <a:solidFill>
                          <a:srgbClr val="FF0066"/>
                        </a:solidFill>
                        <a:latin typeface="Cambria Math"/>
                      </a:rPr>
                      <m:t>𝐥𝐨𝐠</m:t>
                    </m:r>
                    <m:r>
                      <a:rPr lang="en-US" b="1" i="1">
                        <a:solidFill>
                          <a:srgbClr val="FF0066"/>
                        </a:solidFill>
                        <a:latin typeface="Cambria Math"/>
                      </a:rPr>
                      <m:t>⁡</m:t>
                    </m:r>
                    <m:r>
                      <a:rPr lang="en-US" b="1" i="1">
                        <a:solidFill>
                          <a:srgbClr val="FF0066"/>
                        </a:solidFill>
                        <a:latin typeface="Cambria Math"/>
                      </a:rPr>
                      <m:t>𝑷</m:t>
                    </m:r>
                    <m:r>
                      <a:rPr lang="en-US" b="1" i="1">
                        <a:solidFill>
                          <a:srgbClr val="FF0066"/>
                        </a:solidFill>
                        <a:latin typeface="Cambria Math"/>
                      </a:rPr>
                      <m:t>(</m:t>
                    </m:r>
                    <m:r>
                      <a:rPr lang="en-US" b="1" i="1" smtClean="0">
                        <a:solidFill>
                          <a:srgbClr val="FF0066"/>
                        </a:solidFill>
                        <a:latin typeface="Cambria Math"/>
                      </a:rPr>
                      <m:t>𝑮</m:t>
                    </m:r>
                    <m:r>
                      <a:rPr lang="en-US" b="1" i="1">
                        <a:solidFill>
                          <a:srgbClr val="FF0066"/>
                        </a:solidFill>
                        <a:latin typeface="Cambria Math"/>
                      </a:rPr>
                      <m:t>|</m:t>
                    </m:r>
                    <m:r>
                      <a:rPr lang="en-US" b="1" i="1">
                        <a:solidFill>
                          <a:srgbClr val="FF0066"/>
                        </a:solidFill>
                        <a:latin typeface="Cambria Math"/>
                      </a:rPr>
                      <m:t>𝑭</m:t>
                    </m:r>
                    <m:r>
                      <a:rPr lang="en-US" b="1" i="1">
                        <a:solidFill>
                          <a:srgbClr val="FF0066"/>
                        </a:solidFill>
                        <a:latin typeface="Cambria Math"/>
                      </a:rPr>
                      <m:t>)</m:t>
                    </m:r>
                  </m:oMath>
                </a14:m>
                <a:endParaRPr lang="en-US" b="1" dirty="0">
                  <a:solidFill>
                    <a:srgbClr val="FF0066"/>
                  </a:solidFill>
                </a:endParaRPr>
              </a:p>
              <a:p>
                <a:r>
                  <a:rPr lang="en-US" b="1" dirty="0">
                    <a:solidFill>
                      <a:srgbClr val="008000"/>
                    </a:solidFill>
                  </a:rPr>
                  <a:t>Goal: </a:t>
                </a:r>
                <a:r>
                  <a:rPr lang="en-US" dirty="0">
                    <a:solidFill>
                      <a:srgbClr val="008000"/>
                    </a:solidFill>
                  </a:rPr>
                  <a:t>Find </a:t>
                </a:r>
                <a14:m>
                  <m:oMath xmlns:m="http://schemas.openxmlformats.org/officeDocument/2006/math">
                    <m:r>
                      <a:rPr lang="en-US" b="1" i="1" dirty="0" smtClean="0">
                        <a:solidFill>
                          <a:srgbClr val="008000"/>
                        </a:solidFill>
                        <a:latin typeface="Cambria Math"/>
                      </a:rPr>
                      <m:t>𝑭</m:t>
                    </m:r>
                  </m:oMath>
                </a14:m>
                <a:r>
                  <a:rPr lang="en-US" dirty="0">
                    <a:solidFill>
                      <a:srgbClr val="008000"/>
                    </a:solidFill>
                  </a:rPr>
                  <a:t> that maximizes </a:t>
                </a:r>
                <a14:m>
                  <m:oMath xmlns:m="http://schemas.openxmlformats.org/officeDocument/2006/math">
                    <m:r>
                      <a:rPr lang="en-US" b="1" i="1" dirty="0" smtClean="0">
                        <a:solidFill>
                          <a:srgbClr val="008000"/>
                        </a:solidFill>
                        <a:latin typeface="Cambria Math"/>
                      </a:rPr>
                      <m:t>𝒍</m:t>
                    </m:r>
                    <m:r>
                      <a:rPr lang="en-US" b="1" i="1" dirty="0" smtClean="0">
                        <a:solidFill>
                          <a:srgbClr val="008000"/>
                        </a:solidFill>
                        <a:latin typeface="Cambria Math"/>
                      </a:rPr>
                      <m:t>(</m:t>
                    </m:r>
                    <m:r>
                      <a:rPr lang="en-US" b="1" i="1" dirty="0" smtClean="0">
                        <a:solidFill>
                          <a:srgbClr val="008000"/>
                        </a:solidFill>
                        <a:latin typeface="Cambria Math"/>
                      </a:rPr>
                      <m:t>𝑭</m:t>
                    </m:r>
                    <m:r>
                      <a:rPr lang="en-US" b="1" i="1" dirty="0" smtClean="0">
                        <a:solidFill>
                          <a:srgbClr val="008000"/>
                        </a:solidFill>
                        <a:latin typeface="Cambria Math"/>
                      </a:rPr>
                      <m:t>)</m:t>
                    </m:r>
                  </m:oMath>
                </a14:m>
                <a:r>
                  <a:rPr lang="en-US" dirty="0">
                    <a:solidFill>
                      <a:srgbClr val="008000"/>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4450" y="800099"/>
                <a:ext cx="6515100" cy="3943351"/>
              </a:xfrm>
              <a:blipFill>
                <a:blip r:embed="rId3"/>
                <a:stretch>
                  <a:fillRect l="-2335" t="-10256"/>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56</a:t>
            </a:fld>
            <a:endParaRPr lang="en-US" dirty="0"/>
          </a:p>
        </p:txBody>
      </p:sp>
      <p:sp>
        <p:nvSpPr>
          <p:cNvPr id="8" name="Content Placeholder 2"/>
          <p:cNvSpPr txBox="1">
            <a:spLocks/>
          </p:cNvSpPr>
          <p:nvPr/>
        </p:nvSpPr>
        <p:spPr>
          <a:xfrm>
            <a:off x="1543050" y="3143250"/>
            <a:ext cx="6372225" cy="1116013"/>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6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32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400" kern="120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endParaRPr lang="en-US" sz="2100" b="1" dirty="0">
              <a:solidFill>
                <a:srgbClr val="008000"/>
              </a:solidFill>
            </a:endParaRPr>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649806"/>
            <a:ext cx="5715000" cy="752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直线连接符 9">
            <a:extLst>
              <a:ext uri="{FF2B5EF4-FFF2-40B4-BE49-F238E27FC236}">
                <a16:creationId xmlns:a16="http://schemas.microsoft.com/office/drawing/2014/main" id="{7C0138DE-D031-A243-8384-72FDF3D096C1}"/>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2CDAD894-66B2-F147-B221-8E62E24E236D}"/>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428678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75740"/>
            <a:ext cx="7886700" cy="639678"/>
          </a:xfrm>
        </p:spPr>
        <p:txBody>
          <a:bodyPr vert="horz" lIns="91440" tIns="45720" rIns="91440" bIns="45720" rtlCol="0" anchor="ctr">
            <a:normAutofit/>
          </a:bodyPr>
          <a:lstStyle/>
          <a:p>
            <a:r>
              <a:rPr lang="en-US" sz="2400" dirty="0" err="1">
                <a:ea typeface="宋体" charset="-122"/>
              </a:rPr>
              <a:t>BigCLAM</a:t>
            </a:r>
            <a:r>
              <a:rPr lang="en-US" sz="2400" dirty="0">
                <a:ea typeface="宋体" charset="-122"/>
              </a:rPr>
              <a:t>: V1.0</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900" y="1583007"/>
                <a:ext cx="6509199" cy="3441628"/>
              </a:xfrm>
            </p:spPr>
            <p:txBody>
              <a:bodyPr>
                <a:normAutofit/>
              </a:bodyPr>
              <a:lstStyle/>
              <a:p>
                <a:r>
                  <a:rPr lang="en-US" b="1" dirty="0">
                    <a:solidFill>
                      <a:srgbClr val="FF0066"/>
                    </a:solidFill>
                  </a:rPr>
                  <a:t>Compute gradient of a single row </a:t>
                </a:r>
                <a14:m>
                  <m:oMath xmlns:m="http://schemas.openxmlformats.org/officeDocument/2006/math">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𝑭</m:t>
                        </m:r>
                      </m:e>
                      <m:sub>
                        <m:r>
                          <a:rPr lang="en-US" b="1" i="1" dirty="0" smtClean="0">
                            <a:solidFill>
                              <a:srgbClr val="FF0066"/>
                            </a:solidFill>
                            <a:latin typeface="Cambria Math"/>
                          </a:rPr>
                          <m:t>𝒖</m:t>
                        </m:r>
                      </m:sub>
                    </m:sSub>
                  </m:oMath>
                </a14:m>
                <a:r>
                  <a:rPr lang="en-US" b="1" dirty="0">
                    <a:solidFill>
                      <a:srgbClr val="FF0066"/>
                    </a:solidFill>
                  </a:rPr>
                  <a:t> of </a:t>
                </a:r>
                <a14:m>
                  <m:oMath xmlns:m="http://schemas.openxmlformats.org/officeDocument/2006/math">
                    <m:r>
                      <a:rPr lang="en-US" b="1" i="1" dirty="0" smtClean="0">
                        <a:solidFill>
                          <a:srgbClr val="FF0066"/>
                        </a:solidFill>
                        <a:latin typeface="Cambria Math"/>
                      </a:rPr>
                      <m:t>𝑭</m:t>
                    </m:r>
                  </m:oMath>
                </a14:m>
                <a:r>
                  <a:rPr lang="en-US" b="1" dirty="0">
                    <a:solidFill>
                      <a:srgbClr val="FF0066"/>
                    </a:solidFill>
                  </a:rPr>
                  <a:t>:</a:t>
                </a:r>
              </a:p>
              <a:p>
                <a:endParaRPr lang="en-US" b="1" dirty="0">
                  <a:solidFill>
                    <a:srgbClr val="FF0066"/>
                  </a:solidFill>
                </a:endParaRPr>
              </a:p>
              <a:p>
                <a:endParaRPr lang="en-US" b="1" dirty="0">
                  <a:solidFill>
                    <a:srgbClr val="FF0066"/>
                  </a:solidFill>
                </a:endParaRPr>
              </a:p>
              <a:p>
                <a:endParaRPr lang="en-US" b="1" dirty="0">
                  <a:solidFill>
                    <a:srgbClr val="FF0066"/>
                  </a:solidFill>
                </a:endParaRPr>
              </a:p>
              <a:p>
                <a:r>
                  <a:rPr lang="en-US" b="1" dirty="0">
                    <a:solidFill>
                      <a:srgbClr val="FF0066"/>
                    </a:solidFill>
                  </a:rPr>
                  <a:t>Coordinate gradient ascent:</a:t>
                </a:r>
              </a:p>
              <a:p>
                <a:pPr lvl="1"/>
                <a:r>
                  <a:rPr lang="en-US" b="1" dirty="0"/>
                  <a:t>Iterate over the rows of </a:t>
                </a:r>
                <a14:m>
                  <m:oMath xmlns:m="http://schemas.openxmlformats.org/officeDocument/2006/math">
                    <m:r>
                      <a:rPr lang="en-US" b="1" i="1" dirty="0" smtClean="0">
                        <a:latin typeface="Cambria Math"/>
                      </a:rPr>
                      <m:t>𝑭</m:t>
                    </m:r>
                  </m:oMath>
                </a14:m>
                <a:r>
                  <a:rPr lang="en-US" b="1" dirty="0"/>
                  <a:t>:</a:t>
                </a:r>
              </a:p>
              <a:p>
                <a:pPr lvl="2"/>
                <a:r>
                  <a:rPr lang="en-US" dirty="0"/>
                  <a:t>Compute gradient </a:t>
                </a:r>
                <a14:m>
                  <m:oMath xmlns:m="http://schemas.openxmlformats.org/officeDocument/2006/math">
                    <m:r>
                      <a:rPr lang="en-US" b="1" i="1" smtClean="0">
                        <a:latin typeface="Cambria Math"/>
                        <a:ea typeface="Cambria Math"/>
                      </a:rPr>
                      <m:t>𝜵</m:t>
                    </m:r>
                    <m:r>
                      <a:rPr lang="en-US" b="1" i="1" smtClean="0">
                        <a:latin typeface="Cambria Math"/>
                        <a:ea typeface="Cambria Math"/>
                      </a:rPr>
                      <m:t>𝒍</m:t>
                    </m:r>
                    <m:d>
                      <m:dPr>
                        <m:ctrlPr>
                          <a:rPr lang="en-US" b="1" i="1" smtClean="0">
                            <a:latin typeface="Cambria Math" panose="02040503050406030204" pitchFamily="18" charset="0"/>
                            <a:ea typeface="Cambria Math"/>
                          </a:rPr>
                        </m:ctrlPr>
                      </m:dPr>
                      <m:e>
                        <m:sSub>
                          <m:sSubPr>
                            <m:ctrlPr>
                              <a:rPr lang="en-US" b="1" i="1" smtClean="0">
                                <a:latin typeface="Cambria Math" panose="02040503050406030204" pitchFamily="18" charset="0"/>
                                <a:ea typeface="Cambria Math"/>
                              </a:rPr>
                            </m:ctrlPr>
                          </m:sSubPr>
                          <m:e>
                            <m:r>
                              <a:rPr lang="en-US" b="1" i="1" smtClean="0">
                                <a:latin typeface="Cambria Math"/>
                                <a:ea typeface="Cambria Math"/>
                              </a:rPr>
                              <m:t>𝑭</m:t>
                            </m:r>
                          </m:e>
                          <m:sub>
                            <m:r>
                              <a:rPr lang="en-US" b="1" i="1" smtClean="0">
                                <a:latin typeface="Cambria Math"/>
                                <a:ea typeface="Cambria Math"/>
                              </a:rPr>
                              <m:t>𝒖</m:t>
                            </m:r>
                          </m:sub>
                        </m:sSub>
                      </m:e>
                    </m:d>
                  </m:oMath>
                </a14:m>
                <a:r>
                  <a:rPr lang="en-US" dirty="0"/>
                  <a:t> of row </a:t>
                </a:r>
                <a14:m>
                  <m:oMath xmlns:m="http://schemas.openxmlformats.org/officeDocument/2006/math">
                    <m:r>
                      <a:rPr lang="en-US" b="1" i="1" dirty="0" smtClean="0">
                        <a:latin typeface="Cambria Math"/>
                      </a:rPr>
                      <m:t>𝒖</m:t>
                    </m:r>
                  </m:oMath>
                </a14:m>
                <a:r>
                  <a:rPr lang="en-US" dirty="0"/>
                  <a:t> (while keeping others fixed)</a:t>
                </a:r>
              </a:p>
              <a:p>
                <a:pPr lvl="2"/>
                <a:r>
                  <a:rPr lang="en-US" dirty="0"/>
                  <a:t>Update the row </a:t>
                </a:r>
                <a14:m>
                  <m:oMath xmlns:m="http://schemas.openxmlformats.org/officeDocument/2006/math">
                    <m:sSub>
                      <m:sSubPr>
                        <m:ctrlPr>
                          <a:rPr lang="en-US" b="1" i="1">
                            <a:latin typeface="Cambria Math" panose="02040503050406030204" pitchFamily="18" charset="0"/>
                            <a:ea typeface="Cambria Math"/>
                          </a:rPr>
                        </m:ctrlPr>
                      </m:sSubPr>
                      <m:e>
                        <m:r>
                          <a:rPr lang="en-US" b="1" i="1">
                            <a:latin typeface="Cambria Math"/>
                            <a:ea typeface="Cambria Math"/>
                          </a:rPr>
                          <m:t>𝑭</m:t>
                        </m:r>
                      </m:e>
                      <m:sub>
                        <m:r>
                          <a:rPr lang="en-US" b="1" i="1">
                            <a:latin typeface="Cambria Math"/>
                            <a:ea typeface="Cambria Math"/>
                          </a:rPr>
                          <m:t>𝒖</m:t>
                        </m:r>
                      </m:sub>
                    </m:sSub>
                  </m:oMath>
                </a14:m>
                <a:r>
                  <a:rPr lang="en-US" dirty="0"/>
                  <a: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r>
                      <a:rPr lang="en-US" b="1" i="1" dirty="0" smtClean="0">
                        <a:latin typeface="Cambria Math"/>
                      </a:rPr>
                      <m:t>𝜼</m:t>
                    </m:r>
                    <m:r>
                      <a:rPr lang="en-US" b="1" i="1" dirty="0" smtClean="0">
                        <a:latin typeface="Cambria Math"/>
                      </a:rPr>
                      <m:t> </m:t>
                    </m:r>
                    <m:r>
                      <a:rPr lang="en-US" b="1" i="0" dirty="0" smtClean="0">
                        <a:latin typeface="Cambria Math"/>
                      </a:rPr>
                      <m:t>𝛁</m:t>
                    </m:r>
                    <m:r>
                      <a:rPr lang="en-US" b="1" i="1" dirty="0" smtClean="0">
                        <a:latin typeface="Cambria Math"/>
                      </a:rPr>
                      <m:t>𝒍</m:t>
                    </m:r>
                    <m:r>
                      <a:rPr lang="en-US" b="1" i="1" dirty="0" smtClean="0">
                        <a:latin typeface="Cambria Math"/>
                      </a:rPr>
                      <m:t>(</m:t>
                    </m:r>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oMath>
                </a14:m>
                <a:endParaRPr lang="en-US" b="1" dirty="0"/>
              </a:p>
              <a:p>
                <a:pPr lvl="2"/>
                <a:r>
                  <a:rPr lang="en-US" dirty="0"/>
                  <a:t>Project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oMath>
                </a14:m>
                <a:r>
                  <a:rPr lang="en-US" dirty="0"/>
                  <a:t> back to a non-negative vector: If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𝑭</m:t>
                        </m:r>
                      </m:e>
                      <m:sub>
                        <m:r>
                          <a:rPr lang="en-US" b="1" i="1" smtClean="0">
                            <a:latin typeface="Cambria Math"/>
                          </a:rPr>
                          <m:t>𝒖𝑪</m:t>
                        </m:r>
                      </m:sub>
                    </m:sSub>
                    <m:r>
                      <a:rPr lang="en-US" b="1" i="1" smtClean="0">
                        <a:latin typeface="Cambria Math"/>
                      </a:rPr>
                      <m:t>&lt;</m:t>
                    </m:r>
                    <m:r>
                      <a:rPr lang="en-US" b="1" i="1" smtClean="0">
                        <a:latin typeface="Cambria Math"/>
                      </a:rPr>
                      <m:t>𝟎</m:t>
                    </m:r>
                  </m:oMath>
                </a14:m>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𝑭</m:t>
                        </m:r>
                      </m:e>
                      <m:sub>
                        <m:r>
                          <a:rPr lang="en-US" b="1" i="1" smtClean="0">
                            <a:latin typeface="Cambria Math"/>
                          </a:rPr>
                          <m:t>𝒖𝑪</m:t>
                        </m:r>
                      </m:sub>
                    </m:sSub>
                    <m:r>
                      <a:rPr lang="en-US" b="1" i="1" smtClean="0">
                        <a:latin typeface="Cambria Math"/>
                      </a:rPr>
                      <m:t>=</m:t>
                    </m:r>
                    <m:r>
                      <a:rPr lang="en-US" b="1" i="1" smtClean="0">
                        <a:latin typeface="Cambria Math"/>
                      </a:rPr>
                      <m:t>𝟎</m:t>
                    </m:r>
                  </m:oMath>
                </a14:m>
                <a:endParaRPr lang="en-US" dirty="0"/>
              </a:p>
              <a:p>
                <a:r>
                  <a:rPr lang="en-US" b="1" dirty="0">
                    <a:solidFill>
                      <a:srgbClr val="0000FF"/>
                    </a:solidFill>
                  </a:rPr>
                  <a:t>This is slow!</a:t>
                </a:r>
                <a:r>
                  <a:rPr lang="en-US" dirty="0">
                    <a:solidFill>
                      <a:srgbClr val="0000FF"/>
                    </a:solidFill>
                  </a:rPr>
                  <a:t> Computing </a:t>
                </a:r>
                <a14:m>
                  <m:oMath xmlns:m="http://schemas.openxmlformats.org/officeDocument/2006/math">
                    <m:r>
                      <a:rPr lang="en-US" b="1" i="1">
                        <a:latin typeface="Cambria Math"/>
                        <a:ea typeface="Cambria Math"/>
                      </a:rPr>
                      <m:t>𝜵</m:t>
                    </m:r>
                    <m:r>
                      <a:rPr lang="en-US" b="1" i="1">
                        <a:latin typeface="Cambria Math"/>
                        <a:ea typeface="Cambria Math"/>
                      </a:rPr>
                      <m:t>𝒍</m:t>
                    </m:r>
                    <m:d>
                      <m:dPr>
                        <m:ctrlPr>
                          <a:rPr lang="en-US" b="1" i="1">
                            <a:latin typeface="Cambria Math" panose="02040503050406030204" pitchFamily="18" charset="0"/>
                            <a:ea typeface="Cambria Math"/>
                          </a:rPr>
                        </m:ctrlPr>
                      </m:dPr>
                      <m:e>
                        <m:sSub>
                          <m:sSubPr>
                            <m:ctrlPr>
                              <a:rPr lang="en-US" b="1" i="1">
                                <a:latin typeface="Cambria Math" panose="02040503050406030204" pitchFamily="18" charset="0"/>
                                <a:ea typeface="Cambria Math"/>
                              </a:rPr>
                            </m:ctrlPr>
                          </m:sSubPr>
                          <m:e>
                            <m:r>
                              <a:rPr lang="en-US" b="1" i="1">
                                <a:latin typeface="Cambria Math"/>
                                <a:ea typeface="Cambria Math"/>
                              </a:rPr>
                              <m:t>𝑭</m:t>
                            </m:r>
                          </m:e>
                          <m:sub>
                            <m:r>
                              <a:rPr lang="en-US" b="1" i="1">
                                <a:latin typeface="Cambria Math"/>
                                <a:ea typeface="Cambria Math"/>
                              </a:rPr>
                              <m:t>𝒖</m:t>
                            </m:r>
                          </m:sub>
                        </m:sSub>
                      </m:e>
                    </m:d>
                  </m:oMath>
                </a14:m>
                <a:r>
                  <a:rPr lang="en-US" dirty="0">
                    <a:solidFill>
                      <a:srgbClr val="0000FF"/>
                    </a:solidFill>
                  </a:rPr>
                  <a:t> takes linear time!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900" y="1583007"/>
                <a:ext cx="6509199" cy="3441628"/>
              </a:xfrm>
              <a:blipFill>
                <a:blip r:embed="rId2"/>
                <a:stretch>
                  <a:fillRect l="-975" t="-2206" b="-2206"/>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57</a:t>
            </a:fld>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267" y="1971972"/>
            <a:ext cx="5986463" cy="939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7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804338"/>
            <a:ext cx="6011658" cy="778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p:cNvSpPr/>
              <p:nvPr/>
            </p:nvSpPr>
            <p:spPr>
              <a:xfrm>
                <a:off x="6149218" y="2931414"/>
                <a:ext cx="1586396" cy="507831"/>
              </a:xfrm>
              <a:prstGeom prst="rect">
                <a:avLst/>
              </a:prstGeom>
            </p:spPr>
            <p:txBody>
              <a:bodyPr wrap="none">
                <a:spAutoFit/>
              </a:bodyPr>
              <a:lstStyle/>
              <a:p>
                <a14:m>
                  <m:oMath xmlns:m="http://schemas.openxmlformats.org/officeDocument/2006/math">
                    <m:r>
                      <a:rPr lang="en-US" sz="1350" b="1" i="1">
                        <a:solidFill>
                          <a:srgbClr val="008000"/>
                        </a:solidFill>
                        <a:latin typeface="Cambria Math"/>
                        <a:ea typeface="Cambria Math"/>
                      </a:rPr>
                      <m:t>𝓝</m:t>
                    </m:r>
                    <m:r>
                      <a:rPr lang="en-US" sz="1350" b="1" i="1">
                        <a:solidFill>
                          <a:srgbClr val="008000"/>
                        </a:solidFill>
                        <a:latin typeface="Cambria Math"/>
                      </a:rPr>
                      <m:t>(</m:t>
                    </m:r>
                    <m:r>
                      <a:rPr lang="en-US" sz="1350" b="1" i="1">
                        <a:solidFill>
                          <a:srgbClr val="008000"/>
                        </a:solidFill>
                        <a:latin typeface="Cambria Math"/>
                      </a:rPr>
                      <m:t>𝒖</m:t>
                    </m:r>
                    <m:r>
                      <a:rPr lang="en-US" sz="1350" b="1" i="1">
                        <a:solidFill>
                          <a:srgbClr val="008000"/>
                        </a:solidFill>
                        <a:latin typeface="Cambria Math"/>
                      </a:rPr>
                      <m:t>)</m:t>
                    </m:r>
                  </m:oMath>
                </a14:m>
                <a:r>
                  <a:rPr lang="en-US" sz="1350" dirty="0">
                    <a:solidFill>
                      <a:srgbClr val="008000"/>
                    </a:solidFill>
                  </a:rPr>
                  <a:t>.. Set out </a:t>
                </a:r>
                <a:br>
                  <a:rPr lang="en-US" sz="1350" dirty="0">
                    <a:solidFill>
                      <a:srgbClr val="008000"/>
                    </a:solidFill>
                  </a:rPr>
                </a:br>
                <a:r>
                  <a:rPr lang="en-US" sz="1350" dirty="0">
                    <a:solidFill>
                      <a:srgbClr val="008000"/>
                    </a:solidFill>
                  </a:rPr>
                  <a:t>outgoing neighbors </a:t>
                </a:r>
              </a:p>
            </p:txBody>
          </p:sp>
        </mc:Choice>
        <mc:Fallback xmlns="">
          <p:sp>
            <p:nvSpPr>
              <p:cNvPr id="7" name="Rectangle 6"/>
              <p:cNvSpPr>
                <a:spLocks noRot="1" noChangeAspect="1" noMove="1" noResize="1" noEditPoints="1" noAdjustHandles="1" noChangeArrowheads="1" noChangeShapeType="1" noTextEdit="1"/>
              </p:cNvSpPr>
              <p:nvPr/>
            </p:nvSpPr>
            <p:spPr>
              <a:xfrm>
                <a:off x="6149218" y="2931414"/>
                <a:ext cx="1586396" cy="507831"/>
              </a:xfrm>
              <a:prstGeom prst="rect">
                <a:avLst/>
              </a:prstGeom>
              <a:blipFill>
                <a:blip r:embed="rId5"/>
                <a:stretch>
                  <a:fillRect l="-794" b="-12195"/>
                </a:stretch>
              </a:blipFill>
            </p:spPr>
            <p:txBody>
              <a:bodyPr/>
              <a:lstStyle/>
              <a:p>
                <a:r>
                  <a:rPr lang="zh-CN" altLang="en-US">
                    <a:noFill/>
                  </a:rPr>
                  <a:t> </a:t>
                </a:r>
              </a:p>
            </p:txBody>
          </p:sp>
        </mc:Fallback>
      </mc:AlternateContent>
      <p:cxnSp>
        <p:nvCxnSpPr>
          <p:cNvPr id="9" name="直线连接符 8">
            <a:extLst>
              <a:ext uri="{FF2B5EF4-FFF2-40B4-BE49-F238E27FC236}">
                <a16:creationId xmlns:a16="http://schemas.microsoft.com/office/drawing/2014/main" id="{004AFC63-D1D7-894F-8B08-C8E2BE1D86F9}"/>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86B0632A-E8B5-0B46-A964-DC76C8CBD0A3}"/>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188079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4" y="102393"/>
            <a:ext cx="7886700" cy="589673"/>
          </a:xfrm>
        </p:spPr>
        <p:txBody>
          <a:bodyPr vert="horz" lIns="91440" tIns="45720" rIns="91440" bIns="45720" rtlCol="0" anchor="ctr">
            <a:normAutofit/>
          </a:bodyPr>
          <a:lstStyle/>
          <a:p>
            <a:r>
              <a:rPr lang="en-US" sz="2400" dirty="0" err="1">
                <a:ea typeface="宋体" charset="-122"/>
              </a:rPr>
              <a:t>BigCLAM</a:t>
            </a:r>
            <a:r>
              <a:rPr lang="en-US" sz="2400" dirty="0">
                <a:ea typeface="宋体" charset="-122"/>
              </a:rPr>
              <a:t>: V2.0</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900" y="971550"/>
                <a:ext cx="6172200" cy="3516229"/>
              </a:xfrm>
            </p:spPr>
            <p:txBody>
              <a:bodyPr>
                <a:normAutofit/>
              </a:bodyPr>
              <a:lstStyle/>
              <a:p>
                <a:r>
                  <a:rPr lang="en-US" b="1" dirty="0">
                    <a:solidFill>
                      <a:srgbClr val="FF0066"/>
                    </a:solidFill>
                  </a:rPr>
                  <a:t>However, we notice:</a:t>
                </a:r>
              </a:p>
              <a:p>
                <a:pPr lvl="3"/>
                <a:endParaRPr lang="en-US" b="1" dirty="0">
                  <a:solidFill>
                    <a:srgbClr val="FF0066"/>
                  </a:solidFill>
                </a:endParaRPr>
              </a:p>
              <a:p>
                <a:pPr lvl="3"/>
                <a:endParaRPr lang="en-US" b="1" dirty="0">
                  <a:solidFill>
                    <a:srgbClr val="FF0066"/>
                  </a:solidFill>
                </a:endParaRPr>
              </a:p>
              <a:p>
                <a:pPr lvl="1"/>
                <a:endParaRPr lang="en-US" dirty="0"/>
              </a:p>
              <a:p>
                <a:pPr lvl="1"/>
                <a:endParaRPr lang="en-US" sz="2000" dirty="0"/>
              </a:p>
              <a:p>
                <a:pPr lvl="1"/>
                <a:r>
                  <a:rPr lang="en-US" sz="2000" dirty="0"/>
                  <a:t>We cache </a:t>
                </a:r>
                <a14:m>
                  <m:oMath xmlns:m="http://schemas.openxmlformats.org/officeDocument/2006/math">
                    <m:nary>
                      <m:naryPr>
                        <m:chr m:val="∑"/>
                        <m:supHide m:val="on"/>
                        <m:ctrlPr>
                          <a:rPr lang="en-US" sz="2000" b="1" i="1" dirty="0" smtClean="0">
                            <a:latin typeface="Cambria Math" panose="02040503050406030204" pitchFamily="18" charset="0"/>
                          </a:rPr>
                        </m:ctrlPr>
                      </m:naryPr>
                      <m:sub>
                        <m:r>
                          <a:rPr lang="en-US" sz="2000" b="1" i="1" dirty="0" smtClean="0">
                            <a:latin typeface="Cambria Math"/>
                          </a:rPr>
                          <m:t>𝒗</m:t>
                        </m:r>
                      </m:sub>
                      <m:sup/>
                      <m:e>
                        <m:sSub>
                          <m:sSubPr>
                            <m:ctrlPr>
                              <a:rPr lang="en-US" sz="2000" b="1" i="1" dirty="0" smtClean="0">
                                <a:latin typeface="Cambria Math" panose="02040503050406030204" pitchFamily="18" charset="0"/>
                              </a:rPr>
                            </m:ctrlPr>
                          </m:sSubPr>
                          <m:e>
                            <m:r>
                              <a:rPr lang="en-US" sz="2000" b="1" i="1" dirty="0" smtClean="0">
                                <a:latin typeface="Cambria Math"/>
                              </a:rPr>
                              <m:t>𝑭</m:t>
                            </m:r>
                          </m:e>
                          <m:sub>
                            <m:r>
                              <a:rPr lang="en-US" sz="2000" b="1" i="1" dirty="0" smtClean="0">
                                <a:latin typeface="Cambria Math"/>
                              </a:rPr>
                              <m:t>𝒗</m:t>
                            </m:r>
                          </m:sub>
                        </m:sSub>
                      </m:e>
                    </m:nary>
                  </m:oMath>
                </a14:m>
                <a:r>
                  <a:rPr lang="en-US" sz="2000" dirty="0"/>
                  <a:t> </a:t>
                </a:r>
              </a:p>
              <a:p>
                <a:pPr lvl="1"/>
                <a:r>
                  <a:rPr lang="en-US" sz="2000" dirty="0"/>
                  <a:t>So, computing </a:t>
                </a:r>
                <a14:m>
                  <m:oMath xmlns:m="http://schemas.openxmlformats.org/officeDocument/2006/math">
                    <m:nary>
                      <m:naryPr>
                        <m:chr m:val="∑"/>
                        <m:supHide m:val="on"/>
                        <m:ctrlPr>
                          <a:rPr lang="en-US" sz="2000" b="1" i="1" smtClean="0">
                            <a:latin typeface="Cambria Math" panose="02040503050406030204" pitchFamily="18" charset="0"/>
                          </a:rPr>
                        </m:ctrlPr>
                      </m:naryPr>
                      <m:sub>
                        <m:r>
                          <a:rPr lang="en-US" sz="2000" b="1" i="1" smtClean="0">
                            <a:latin typeface="Cambria Math"/>
                          </a:rPr>
                          <m:t>𝒗</m:t>
                        </m:r>
                        <m:r>
                          <a:rPr lang="en-US" sz="2000" b="1" i="1" smtClean="0">
                            <a:latin typeface="Cambria Math"/>
                          </a:rPr>
                          <m:t>∉</m:t>
                        </m:r>
                        <m:r>
                          <a:rPr lang="en-US" sz="2000" b="1" i="1" smtClean="0">
                            <a:latin typeface="Cambria Math"/>
                            <a:ea typeface="Cambria Math"/>
                          </a:rPr>
                          <m:t>𝓝</m:t>
                        </m:r>
                        <m:r>
                          <a:rPr lang="en-US" sz="2000" b="1" i="1" smtClean="0">
                            <a:latin typeface="Cambria Math"/>
                          </a:rPr>
                          <m:t>(</m:t>
                        </m:r>
                        <m:r>
                          <a:rPr lang="en-US" sz="2000" b="1" i="1" smtClean="0">
                            <a:latin typeface="Cambria Math"/>
                          </a:rPr>
                          <m:t>𝒖</m:t>
                        </m:r>
                        <m:r>
                          <a:rPr lang="en-US" sz="2000" b="1" i="1" smtClean="0">
                            <a:latin typeface="Cambria Math"/>
                          </a:rPr>
                          <m:t>)</m:t>
                        </m:r>
                      </m:sub>
                      <m:sup/>
                      <m:e>
                        <m:sSub>
                          <m:sSubPr>
                            <m:ctrlPr>
                              <a:rPr lang="en-US" sz="2000" b="1" i="1" smtClean="0">
                                <a:latin typeface="Cambria Math" panose="02040503050406030204" pitchFamily="18" charset="0"/>
                              </a:rPr>
                            </m:ctrlPr>
                          </m:sSubPr>
                          <m:e>
                            <m:r>
                              <a:rPr lang="en-US" sz="2000" b="1" i="1" smtClean="0">
                                <a:latin typeface="Cambria Math"/>
                              </a:rPr>
                              <m:t>𝑭</m:t>
                            </m:r>
                          </m:e>
                          <m:sub>
                            <m:r>
                              <a:rPr lang="en-US" sz="2000" b="1" i="1" smtClean="0">
                                <a:latin typeface="Cambria Math"/>
                              </a:rPr>
                              <m:t>𝒗</m:t>
                            </m:r>
                          </m:sub>
                        </m:sSub>
                      </m:e>
                    </m:nary>
                  </m:oMath>
                </a14:m>
                <a:r>
                  <a:rPr lang="en-US" sz="2000" b="1" dirty="0"/>
                  <a:t> </a:t>
                </a:r>
                <a:r>
                  <a:rPr lang="en-US" sz="2000" dirty="0"/>
                  <a:t>now takes </a:t>
                </a:r>
                <a:r>
                  <a:rPr lang="en-US" sz="2000" b="1" dirty="0">
                    <a:solidFill>
                      <a:srgbClr val="D60093"/>
                    </a:solidFill>
                  </a:rPr>
                  <a:t>linear time</a:t>
                </a:r>
                <a:r>
                  <a:rPr lang="en-US" sz="2000" dirty="0"/>
                  <a:t> </a:t>
                </a:r>
                <a:br>
                  <a:rPr lang="en-US" sz="2000" dirty="0"/>
                </a:br>
                <a:r>
                  <a:rPr lang="en-US" sz="2000" dirty="0"/>
                  <a:t>in the degree </a:t>
                </a:r>
                <a14:m>
                  <m:oMath xmlns:m="http://schemas.openxmlformats.org/officeDocument/2006/math">
                    <m:r>
                      <a:rPr lang="en-US" sz="2000" b="0" i="0" smtClean="0">
                        <a:latin typeface="Cambria Math"/>
                        <a:ea typeface="Cambria Math"/>
                      </a:rPr>
                      <m:t>|</m:t>
                    </m:r>
                    <m:r>
                      <a:rPr lang="en-US" sz="2000" b="1" i="1">
                        <a:latin typeface="Cambria Math"/>
                        <a:ea typeface="Cambria Math"/>
                      </a:rPr>
                      <m:t>𝓝</m:t>
                    </m:r>
                    <m:d>
                      <m:dPr>
                        <m:ctrlPr>
                          <a:rPr lang="en-US" sz="2000" b="1" i="1">
                            <a:latin typeface="Cambria Math" panose="02040503050406030204" pitchFamily="18" charset="0"/>
                            <a:ea typeface="Cambria Math"/>
                          </a:rPr>
                        </m:ctrlPr>
                      </m:dPr>
                      <m:e>
                        <m:r>
                          <a:rPr lang="en-US" sz="2000" b="1" i="1">
                            <a:latin typeface="Cambria Math"/>
                          </a:rPr>
                          <m:t>𝒖</m:t>
                        </m:r>
                      </m:e>
                    </m:d>
                    <m:r>
                      <a:rPr lang="en-US" sz="2000" b="1" i="1" smtClean="0">
                        <a:latin typeface="Cambria Math"/>
                      </a:rPr>
                      <m:t>|</m:t>
                    </m:r>
                  </m:oMath>
                </a14:m>
                <a:r>
                  <a:rPr lang="en-US" sz="2000" dirty="0"/>
                  <a:t> of </a:t>
                </a:r>
                <a14:m>
                  <m:oMath xmlns:m="http://schemas.openxmlformats.org/officeDocument/2006/math">
                    <m:r>
                      <a:rPr lang="en-US" sz="2000" b="1" i="1" dirty="0">
                        <a:latin typeface="Cambria Math"/>
                      </a:rPr>
                      <m:t>𝒖</m:t>
                    </m:r>
                  </m:oMath>
                </a14:m>
                <a:r>
                  <a:rPr lang="en-US" sz="2000" dirty="0"/>
                  <a:t> </a:t>
                </a:r>
              </a:p>
              <a:p>
                <a:pPr lvl="2"/>
                <a:r>
                  <a:rPr lang="en-US" sz="2000" dirty="0"/>
                  <a:t>In networks degree of a node is much smaller to the total number of nodes in the network, so this is a significant speedup!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900" y="971550"/>
                <a:ext cx="6172200" cy="3516229"/>
              </a:xfrm>
              <a:blipFill>
                <a:blip r:embed="rId2"/>
                <a:stretch>
                  <a:fillRect l="-1029" t="-2158" r="-1029"/>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58</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1664494"/>
            <a:ext cx="5157788" cy="792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线连接符 5">
            <a:extLst>
              <a:ext uri="{FF2B5EF4-FFF2-40B4-BE49-F238E27FC236}">
                <a16:creationId xmlns:a16="http://schemas.microsoft.com/office/drawing/2014/main" id="{D7FFA042-BA5B-5340-855E-0C8E9801B8E7}"/>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9BCE5720-3868-5546-A0E7-954C8B3FF20A}"/>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1391586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0244" y="2359508"/>
            <a:ext cx="5666406" cy="1054841"/>
          </a:xfrm>
          <a:prstGeom prst="rect">
            <a:avLst/>
          </a:prstGeom>
          <a:noFill/>
        </p:spPr>
        <p:txBody>
          <a:bodyPr wrap="square" rtlCol="0">
            <a:spAutoFit/>
          </a:bodyPr>
          <a:lstStyle/>
          <a:p>
            <a:pPr algn="ctr">
              <a:lnSpc>
                <a:spcPct val="200000"/>
              </a:lnSpc>
            </a:pPr>
            <a:r>
              <a:rPr lang="en-US" altLang="ko-KR" sz="3600" dirty="0"/>
              <a:t>Community</a:t>
            </a:r>
            <a:r>
              <a:rPr lang="zh-CN" altLang="en-US" sz="3600" dirty="0"/>
              <a:t> </a:t>
            </a:r>
            <a:r>
              <a:rPr lang="en-US" altLang="zh-CN" sz="3600" dirty="0"/>
              <a:t>Search</a:t>
            </a:r>
            <a:endParaRPr kumimoji="1" lang="en-US" altLang="zh-CN" sz="3300" b="1" dirty="0">
              <a:solidFill>
                <a:srgbClr val="C00000"/>
              </a:solidFill>
              <a:latin typeface="宋体-简" panose="02010800040101010101" pitchFamily="2" charset="-122"/>
              <a:ea typeface="宋体-简" panose="02010800040101010101" pitchFamily="2" charset="-122"/>
            </a:endParaRP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3</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pPr/>
              <a:t>59</a:t>
            </a:fld>
            <a:endParaRPr kumimoji="1" lang="zh-CN" altLang="en-US"/>
          </a:p>
        </p:txBody>
      </p:sp>
    </p:spTree>
    <p:extLst>
      <p:ext uri="{BB962C8B-B14F-4D97-AF65-F5344CB8AC3E}">
        <p14:creationId xmlns:p14="http://schemas.microsoft.com/office/powerpoint/2010/main" val="2954700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806905" cy="461665"/>
          </a:xfrm>
          <a:prstGeom prst="rect">
            <a:avLst/>
          </a:prstGeom>
          <a:noFill/>
        </p:spPr>
        <p:txBody>
          <a:bodyPr wrap="none" rtlCol="0">
            <a:spAutoFit/>
          </a:bodyPr>
          <a:lstStyle/>
          <a:p>
            <a:pPr algn="l"/>
            <a:r>
              <a:rPr kumimoji="1" lang="en-US" altLang="zh-CN" sz="2400" dirty="0">
                <a:latin typeface="+mn-ea"/>
              </a:rPr>
              <a:t>Community</a:t>
            </a:r>
            <a:r>
              <a:rPr kumimoji="1" lang="zh-CN" altLang="en-US" sz="2400" dirty="0">
                <a:latin typeface="+mn-ea"/>
              </a:rPr>
              <a:t> </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6</a:t>
            </a:fld>
            <a:endParaRPr kumimoji="1" lang="zh-CN" altLang="en-US"/>
          </a:p>
        </p:txBody>
      </p:sp>
      <p:sp>
        <p:nvSpPr>
          <p:cNvPr id="4" name="矩形 3">
            <a:extLst>
              <a:ext uri="{FF2B5EF4-FFF2-40B4-BE49-F238E27FC236}">
                <a16:creationId xmlns:a16="http://schemas.microsoft.com/office/drawing/2014/main" id="{F15A40EB-5C28-3942-969E-99235A3BDE30}"/>
              </a:ext>
            </a:extLst>
          </p:cNvPr>
          <p:cNvSpPr/>
          <p:nvPr/>
        </p:nvSpPr>
        <p:spPr>
          <a:xfrm>
            <a:off x="419695" y="1025433"/>
            <a:ext cx="4572000" cy="783420"/>
          </a:xfrm>
          <a:prstGeom prst="rect">
            <a:avLst/>
          </a:prstGeom>
        </p:spPr>
        <p:txBody>
          <a:bodyPr>
            <a:spAutoFit/>
          </a:bodyPr>
          <a:lstStyle/>
          <a:p>
            <a:pPr>
              <a:lnSpc>
                <a:spcPct val="130000"/>
              </a:lnSpc>
            </a:pPr>
            <a:r>
              <a:rPr lang="en-US" altLang="zh-CN" dirty="0">
                <a:ea typeface="宋体" charset="-122"/>
              </a:rPr>
              <a:t>Real-world</a:t>
            </a:r>
            <a:r>
              <a:rPr lang="zh-CN" altLang="en-US" dirty="0">
                <a:ea typeface="宋体" charset="-122"/>
              </a:rPr>
              <a:t> </a:t>
            </a:r>
            <a:r>
              <a:rPr lang="en-US" altLang="zh-CN" dirty="0">
                <a:ea typeface="宋体" charset="-122"/>
              </a:rPr>
              <a:t>networks</a:t>
            </a:r>
            <a:r>
              <a:rPr lang="zh-CN" altLang="en-US" dirty="0">
                <a:ea typeface="宋体" charset="-122"/>
              </a:rPr>
              <a:t> </a:t>
            </a:r>
            <a:r>
              <a:rPr lang="en-US" altLang="zh-CN" dirty="0">
                <a:ea typeface="宋体" charset="-122"/>
              </a:rPr>
              <a:t>are</a:t>
            </a:r>
            <a:r>
              <a:rPr lang="zh-CN" altLang="en-US" dirty="0">
                <a:ea typeface="宋体" charset="-122"/>
              </a:rPr>
              <a:t> </a:t>
            </a:r>
            <a:r>
              <a:rPr lang="en-US" altLang="zh-CN" dirty="0">
                <a:ea typeface="宋体" charset="-122"/>
              </a:rPr>
              <a:t>often</a:t>
            </a:r>
            <a:r>
              <a:rPr lang="zh-CN" altLang="en-US" dirty="0">
                <a:ea typeface="宋体" charset="-122"/>
              </a:rPr>
              <a:t> </a:t>
            </a:r>
            <a:r>
              <a:rPr lang="en-US" altLang="zh-CN" b="1" dirty="0"/>
              <a:t>organized into </a:t>
            </a:r>
            <a:r>
              <a:rPr lang="en-US" altLang="zh-CN" b="1" dirty="0">
                <a:solidFill>
                  <a:srgbClr val="D60093"/>
                </a:solidFill>
              </a:rPr>
              <a:t>modules, cluster, communities</a:t>
            </a:r>
            <a:endParaRPr lang="en-US" altLang="zh-CN" dirty="0">
              <a:ea typeface="宋体" charset="-122"/>
            </a:endParaRPr>
          </a:p>
        </p:txBody>
      </p:sp>
      <p:pic>
        <p:nvPicPr>
          <p:cNvPr id="12" name="Picture 2">
            <a:extLst>
              <a:ext uri="{FF2B5EF4-FFF2-40B4-BE49-F238E27FC236}">
                <a16:creationId xmlns:a16="http://schemas.microsoft.com/office/drawing/2014/main" id="{E5F5194C-60EF-2343-8E0D-822A546E3E57}"/>
              </a:ext>
            </a:extLst>
          </p:cNvPr>
          <p:cNvPicPr>
            <a:picLocks noChangeAspect="1" noChangeArrowheads="1"/>
          </p:cNvPicPr>
          <p:nvPr/>
        </p:nvPicPr>
        <p:blipFill>
          <a:blip r:embed="rId3" cstate="print"/>
          <a:srcRect/>
          <a:stretch>
            <a:fillRect/>
          </a:stretch>
        </p:blipFill>
        <p:spPr bwMode="auto">
          <a:xfrm>
            <a:off x="4126831" y="1417143"/>
            <a:ext cx="3710905" cy="3058127"/>
          </a:xfrm>
          <a:prstGeom prst="rect">
            <a:avLst/>
          </a:prstGeom>
          <a:noFill/>
          <a:ln w="9525">
            <a:noFill/>
            <a:miter lim="800000"/>
            <a:headEnd/>
            <a:tailEnd/>
          </a:ln>
          <a:effectLst/>
        </p:spPr>
      </p:pic>
    </p:spTree>
    <p:extLst>
      <p:ext uri="{BB962C8B-B14F-4D97-AF65-F5344CB8AC3E}">
        <p14:creationId xmlns:p14="http://schemas.microsoft.com/office/powerpoint/2010/main" val="2102711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419694" y="42119"/>
            <a:ext cx="6172200" cy="857250"/>
          </a:xfrm>
        </p:spPr>
        <p:txBody>
          <a:bodyPr vert="horz" lIns="91440" tIns="45720" rIns="91440" bIns="45720" rtlCol="0" anchor="ctr">
            <a:normAutofit/>
          </a:bodyPr>
          <a:lstStyle/>
          <a:p>
            <a:r>
              <a:rPr lang="en-US" altLang="zh-CN" sz="2400" dirty="0">
                <a:ea typeface="宋体" charset="-122"/>
              </a:rPr>
              <a:t>Community Search</a:t>
            </a:r>
          </a:p>
        </p:txBody>
      </p:sp>
      <p:pic>
        <p:nvPicPr>
          <p:cNvPr id="9" name="图片 8"/>
          <p:cNvPicPr>
            <a:picLocks noChangeAspect="1"/>
          </p:cNvPicPr>
          <p:nvPr/>
        </p:nvPicPr>
        <p:blipFill>
          <a:blip r:embed="rId2"/>
          <a:stretch>
            <a:fillRect/>
          </a:stretch>
        </p:blipFill>
        <p:spPr>
          <a:xfrm>
            <a:off x="702618" y="1346367"/>
            <a:ext cx="2977790" cy="2499750"/>
          </a:xfrm>
          <a:prstGeom prst="rect">
            <a:avLst/>
          </a:prstGeom>
        </p:spPr>
      </p:pic>
      <p:sp>
        <p:nvSpPr>
          <p:cNvPr id="10" name="矩形 9"/>
          <p:cNvSpPr/>
          <p:nvPr/>
        </p:nvSpPr>
        <p:spPr>
          <a:xfrm>
            <a:off x="2655280" y="1901901"/>
            <a:ext cx="864096" cy="7020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5"/>
          <p:cNvSpPr txBox="1"/>
          <p:nvPr/>
        </p:nvSpPr>
        <p:spPr>
          <a:xfrm>
            <a:off x="3680408" y="2063919"/>
            <a:ext cx="1783184" cy="507831"/>
          </a:xfrm>
          <a:prstGeom prst="rect">
            <a:avLst/>
          </a:prstGeom>
          <a:noFill/>
        </p:spPr>
        <p:txBody>
          <a:bodyPr wrap="square" rtlCol="0">
            <a:spAutoFit/>
          </a:bodyPr>
          <a:lstStyle/>
          <a:p>
            <a:r>
              <a:rPr lang="en-US" altLang="zh-CN" sz="1350" dirty="0"/>
              <a:t>The only part we are interested in.</a:t>
            </a:r>
            <a:endParaRPr lang="zh-CN" altLang="en-US" sz="1350" dirty="0"/>
          </a:p>
        </p:txBody>
      </p:sp>
      <p:cxnSp>
        <p:nvCxnSpPr>
          <p:cNvPr id="12" name="直接连接符 11"/>
          <p:cNvCxnSpPr/>
          <p:nvPr/>
        </p:nvCxnSpPr>
        <p:spPr>
          <a:xfrm>
            <a:off x="2926297" y="2495967"/>
            <a:ext cx="755098" cy="6493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0"/>
          <p:cNvSpPr txBox="1"/>
          <p:nvPr/>
        </p:nvSpPr>
        <p:spPr>
          <a:xfrm>
            <a:off x="3789406" y="2928014"/>
            <a:ext cx="1459632" cy="300082"/>
          </a:xfrm>
          <a:prstGeom prst="rect">
            <a:avLst/>
          </a:prstGeom>
          <a:noFill/>
        </p:spPr>
        <p:txBody>
          <a:bodyPr wrap="square" rtlCol="0">
            <a:spAutoFit/>
          </a:bodyPr>
          <a:lstStyle/>
          <a:p>
            <a:r>
              <a:rPr lang="en-US" altLang="zh-CN" sz="1350" dirty="0"/>
              <a:t>Query node</a:t>
            </a:r>
            <a:endParaRPr lang="zh-CN" altLang="en-US" sz="1350" dirty="0"/>
          </a:p>
        </p:txBody>
      </p:sp>
      <p:cxnSp>
        <p:nvCxnSpPr>
          <p:cNvPr id="8" name="直线连接符 7">
            <a:extLst>
              <a:ext uri="{FF2B5EF4-FFF2-40B4-BE49-F238E27FC236}">
                <a16:creationId xmlns:a16="http://schemas.microsoft.com/office/drawing/2014/main" id="{30A78103-CFB9-2843-870A-AB2DD90D13AA}"/>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FFCC54D0-51A8-C840-AB5C-260B9D4C4042}"/>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416410032"/>
      </p:ext>
    </p:extLst>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419694" y="1279088"/>
                <a:ext cx="7967561" cy="2585323"/>
              </a:xfrm>
              <a:prstGeom prst="rect">
                <a:avLst/>
              </a:prstGeom>
              <a:noFill/>
            </p:spPr>
            <p:txBody>
              <a:bodyPr wrap="square" rtlCol="0">
                <a:spAutoFit/>
              </a:bodyPr>
              <a:lstStyle/>
              <a:p>
                <a:r>
                  <a:rPr lang="en-US" altLang="zh-CN" b="1" dirty="0"/>
                  <a:t>Problem Definition</a:t>
                </a:r>
                <a:r>
                  <a:rPr lang="en-US" altLang="zh-CN" dirty="0"/>
                  <a:t>:  Given an undirected connected graph </a:t>
                </a:r>
                <a:r>
                  <a:rPr lang="zh-CN" altLang="en-US" dirty="0"/>
                  <a:t> </a:t>
                </a:r>
                <a14:m>
                  <m:oMath xmlns:m="http://schemas.openxmlformats.org/officeDocument/2006/math">
                    <m:r>
                      <a:rPr lang="en-US" altLang="zh-CN" b="0" i="1" dirty="0" smtClean="0">
                        <a:latin typeface="Cambria Math" panose="02040503050406030204" pitchFamily="18" charset="0"/>
                      </a:rPr>
                      <m:t>𝐺</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r>
                      <a:rPr lang="en-US" altLang="zh-CN" b="0" i="1" dirty="0" smtClean="0">
                        <a:latin typeface="Cambria Math" panose="02040503050406030204" pitchFamily="18" charset="0"/>
                      </a:rPr>
                      <m:t>)</m:t>
                    </m:r>
                  </m:oMath>
                </a14:m>
                <a:r>
                  <a:rPr lang="en-US" altLang="zh-CN" dirty="0"/>
                  <a:t>, a set of query nodes Q, where              , and a goodness function </a:t>
                </a:r>
                <a14:m>
                  <m:oMath xmlns:m="http://schemas.openxmlformats.org/officeDocument/2006/math">
                    <m:r>
                      <a:rPr lang="en-US" altLang="zh-CN" i="1" dirty="0" smtClean="0">
                        <a:latin typeface="Cambria Math" panose="02040503050406030204" pitchFamily="18" charset="0"/>
                      </a:rPr>
                      <m:t>𝑄</m:t>
                    </m:r>
                  </m:oMath>
                </a14:m>
                <a:r>
                  <a:rPr lang="en-US" altLang="zh-CN" dirty="0"/>
                  <a:t>, we seek to find an induced subgraph </a:t>
                </a:r>
                <a14:m>
                  <m:oMath xmlns:m="http://schemas.openxmlformats.org/officeDocument/2006/math">
                    <m:r>
                      <a:rPr lang="en-US" altLang="zh-CN" b="0" i="1" dirty="0" smtClean="0">
                        <a:latin typeface="Cambria Math" panose="02040503050406030204" pitchFamily="18" charset="0"/>
                      </a:rPr>
                      <m:t>𝐻</m:t>
                    </m:r>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𝑉</m:t>
                        </m:r>
                      </m:e>
                      <m:sub>
                        <m:r>
                          <a:rPr lang="en-US" altLang="zh-CN" b="0" i="1" dirty="0" smtClean="0">
                            <a:latin typeface="Cambria Math" panose="02040503050406030204" pitchFamily="18" charset="0"/>
                          </a:rPr>
                          <m:t>𝐻</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𝐸</m:t>
                        </m:r>
                      </m:e>
                      <m:sub>
                        <m:r>
                          <a:rPr lang="en-US" altLang="zh-CN" b="0" i="1" dirty="0" smtClean="0">
                            <a:latin typeface="Cambria Math" panose="02040503050406030204" pitchFamily="18" charset="0"/>
                          </a:rPr>
                          <m:t>𝐻</m:t>
                        </m:r>
                      </m:sub>
                    </m:sSub>
                  </m:oMath>
                </a14:m>
                <a:r>
                  <a:rPr lang="en-US" altLang="zh-CN" dirty="0"/>
                  <a:t>) of </a:t>
                </a:r>
                <a14:m>
                  <m:oMath xmlns:m="http://schemas.openxmlformats.org/officeDocument/2006/math">
                    <m:r>
                      <a:rPr lang="en-US" altLang="zh-CN" i="1" dirty="0">
                        <a:latin typeface="Cambria Math" panose="02040503050406030204" pitchFamily="18" charset="0"/>
                      </a:rPr>
                      <m:t>𝐺</m:t>
                    </m:r>
                  </m:oMath>
                </a14:m>
                <a:r>
                  <a:rPr lang="en-US" altLang="zh-CN" dirty="0"/>
                  <a:t>, such that</a:t>
                </a:r>
              </a:p>
              <a:p>
                <a:pPr marL="257175" indent="-257175">
                  <a:buAutoNum type="arabicParenBoth"/>
                </a:pPr>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𝑉</m:t>
                        </m:r>
                      </m:e>
                      <m:sub>
                        <m:r>
                          <a:rPr lang="en-US" altLang="zh-CN" i="1" dirty="0">
                            <a:latin typeface="Cambria Math" panose="02040503050406030204" pitchFamily="18" charset="0"/>
                          </a:rPr>
                          <m:t>𝐻</m:t>
                        </m:r>
                      </m:sub>
                    </m:sSub>
                  </m:oMath>
                </a14:m>
                <a:r>
                  <a:rPr lang="en-US" altLang="zh-CN" dirty="0"/>
                  <a:t> contains all nodes in </a:t>
                </a:r>
                <a14:m>
                  <m:oMath xmlns:m="http://schemas.openxmlformats.org/officeDocument/2006/math">
                    <m:r>
                      <a:rPr lang="en-US" altLang="zh-CN" b="0" i="1" dirty="0" smtClean="0">
                        <a:latin typeface="Cambria Math" panose="02040503050406030204" pitchFamily="18" charset="0"/>
                      </a:rPr>
                      <m:t>𝑄</m:t>
                    </m:r>
                  </m:oMath>
                </a14:m>
                <a:r>
                  <a:rPr lang="en-US" altLang="zh-CN" dirty="0"/>
                  <a:t>;</a:t>
                </a:r>
              </a:p>
              <a:p>
                <a:pPr marL="257175" indent="-257175">
                  <a:buAutoNum type="arabicParenBoth"/>
                </a:pPr>
                <a:r>
                  <a:rPr lang="zh-CN" altLang="en-US" dirty="0"/>
                  <a:t> </a:t>
                </a:r>
                <a14:m>
                  <m:oMath xmlns:m="http://schemas.openxmlformats.org/officeDocument/2006/math">
                    <m:r>
                      <a:rPr lang="en-US" altLang="zh-CN" b="0" i="1" dirty="0" smtClean="0">
                        <a:latin typeface="Cambria Math" panose="02040503050406030204" pitchFamily="18" charset="0"/>
                      </a:rPr>
                      <m:t>𝐻</m:t>
                    </m:r>
                  </m:oMath>
                </a14:m>
                <a:r>
                  <a:rPr lang="en-US" altLang="zh-CN" dirty="0"/>
                  <a:t> is connected;</a:t>
                </a:r>
              </a:p>
              <a:p>
                <a:pPr marL="257175" indent="-257175">
                  <a:buAutoNum type="arabicParenBoth"/>
                </a:pPr>
                <a:r>
                  <a:rPr lang="zh-CN" altLang="en-US" dirty="0"/>
                  <a:t>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oMath>
                </a14:m>
                <a:r>
                  <a:rPr lang="zh-CN" altLang="en-US" dirty="0"/>
                  <a:t> </a:t>
                </a:r>
                <a:r>
                  <a:rPr lang="en-US" altLang="zh-CN" dirty="0"/>
                  <a:t>is maximized among all feasible choices for </a:t>
                </a:r>
                <a14:m>
                  <m:oMath xmlns:m="http://schemas.openxmlformats.org/officeDocument/2006/math">
                    <m:r>
                      <a:rPr lang="en-US" altLang="zh-CN" i="1">
                        <a:latin typeface="Cambria Math" panose="02040503050406030204" pitchFamily="18" charset="0"/>
                      </a:rPr>
                      <m:t>𝐻</m:t>
                    </m:r>
                  </m:oMath>
                </a14:m>
                <a:r>
                  <a:rPr lang="en-US" altLang="zh-CN" dirty="0"/>
                  <a:t>. </a:t>
                </a:r>
              </a:p>
              <a:p>
                <a:pPr marL="257175" indent="-257175">
                  <a:buAutoNum type="arabicParenBoth"/>
                </a:pPr>
                <a:endParaRPr lang="en-US" altLang="zh-CN" dirty="0"/>
              </a:p>
              <a:p>
                <a:pPr marL="257175" indent="-257175"/>
                <a:r>
                  <a:rPr lang="en-US" altLang="zh-CN" dirty="0"/>
                  <a:t>The goodness function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oMath>
                </a14:m>
                <a:r>
                  <a:rPr lang="en-US" altLang="zh-CN" dirty="0"/>
                  <a:t> is defined as the minimal degree of any node of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1" smtClean="0">
                            <a:latin typeface="Cambria Math" panose="02040503050406030204" pitchFamily="18" charset="0"/>
                          </a:rPr>
                          <m:t>𝐻</m:t>
                        </m:r>
                      </m:sub>
                    </m:sSub>
                  </m:oMath>
                </a14:m>
                <a:r>
                  <a:rPr lang="zh-CN" altLang="en-US" dirty="0"/>
                  <a:t> </a:t>
                </a:r>
                <a:r>
                  <a:rPr lang="en-US" altLang="zh-CN" dirty="0"/>
                  <a:t> in the induced subgraph. </a:t>
                </a:r>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19694" y="1279088"/>
                <a:ext cx="7967561" cy="2585323"/>
              </a:xfrm>
              <a:prstGeom prst="rect">
                <a:avLst/>
              </a:prstGeom>
              <a:blipFill>
                <a:blip r:embed="rId3"/>
                <a:stretch>
                  <a:fillRect l="-796" t="-976" r="-478" b="-2927"/>
                </a:stretch>
              </a:blipFill>
            </p:spPr>
            <p:txBody>
              <a:bodyPr/>
              <a:lstStyle/>
              <a:p>
                <a:r>
                  <a:rPr lang="zh-CN" altLang="en-US">
                    <a:noFill/>
                  </a:rPr>
                  <a:t> </a:t>
                </a:r>
              </a:p>
            </p:txBody>
          </p:sp>
        </mc:Fallback>
      </mc:AlternateContent>
      <p:sp>
        <p:nvSpPr>
          <p:cNvPr id="7" name="Rectangle 2">
            <a:extLst>
              <a:ext uri="{FF2B5EF4-FFF2-40B4-BE49-F238E27FC236}">
                <a16:creationId xmlns:a16="http://schemas.microsoft.com/office/drawing/2014/main" id="{C8C400F4-4980-D749-BBF8-49946B160309}"/>
              </a:ext>
            </a:extLst>
          </p:cNvPr>
          <p:cNvSpPr>
            <a:spLocks noGrp="1" noChangeArrowheads="1"/>
          </p:cNvSpPr>
          <p:nvPr>
            <p:ph type="title"/>
          </p:nvPr>
        </p:nvSpPr>
        <p:spPr>
          <a:xfrm>
            <a:off x="419694" y="42119"/>
            <a:ext cx="6172200" cy="857250"/>
          </a:xfrm>
        </p:spPr>
        <p:txBody>
          <a:bodyPr vert="horz" lIns="91440" tIns="45720" rIns="91440" bIns="45720" rtlCol="0" anchor="ctr">
            <a:normAutofit/>
          </a:bodyPr>
          <a:lstStyle/>
          <a:p>
            <a:r>
              <a:rPr lang="en-US" altLang="zh-CN" sz="2400" dirty="0">
                <a:ea typeface="宋体" charset="-122"/>
              </a:rPr>
              <a:t>Community Search</a:t>
            </a:r>
          </a:p>
        </p:txBody>
      </p:sp>
      <p:cxnSp>
        <p:nvCxnSpPr>
          <p:cNvPr id="9" name="直线连接符 8">
            <a:extLst>
              <a:ext uri="{FF2B5EF4-FFF2-40B4-BE49-F238E27FC236}">
                <a16:creationId xmlns:a16="http://schemas.microsoft.com/office/drawing/2014/main" id="{FEB55E36-1E23-8146-A44C-12DA2951B628}"/>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ACEFFCA6-52B9-3542-913E-9340F2BDD1EF}"/>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B6C0EBA-4969-E943-9799-18358BC86D62}"/>
                  </a:ext>
                </a:extLst>
              </p:cNvPr>
              <p:cNvSpPr/>
              <p:nvPr/>
            </p:nvSpPr>
            <p:spPr>
              <a:xfrm>
                <a:off x="1976906" y="1582028"/>
                <a:ext cx="852734" cy="369332"/>
              </a:xfrm>
              <a:prstGeom prst="rect">
                <a:avLst/>
              </a:prstGeom>
            </p:spPr>
            <p:txBody>
              <a:bodyPr wrap="none">
                <a:spAutoFit/>
              </a:bodyPr>
              <a:lstStyle/>
              <a:p>
                <a14:m>
                  <m:oMath xmlns:m="http://schemas.openxmlformats.org/officeDocument/2006/math">
                    <m:r>
                      <a:rPr lang="en-US" altLang="zh-CN" b="0" i="1" dirty="0" smtClean="0">
                        <a:latin typeface="Cambria Math" panose="02040503050406030204" pitchFamily="18" charset="0"/>
                      </a:rPr>
                      <m:t>𝑄</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oMath>
                </a14:m>
                <a:r>
                  <a:rPr lang="en-US" altLang="zh-CN" dirty="0"/>
                  <a:t> </a:t>
                </a:r>
                <a:endParaRPr lang="zh-CN" altLang="en-US" dirty="0"/>
              </a:p>
            </p:txBody>
          </p:sp>
        </mc:Choice>
        <mc:Fallback xmlns="">
          <p:sp>
            <p:nvSpPr>
              <p:cNvPr id="4" name="矩形 3">
                <a:extLst>
                  <a:ext uri="{FF2B5EF4-FFF2-40B4-BE49-F238E27FC236}">
                    <a16:creationId xmlns:a16="http://schemas.microsoft.com/office/drawing/2014/main" id="{CB6C0EBA-4969-E943-9799-18358BC86D62}"/>
                  </a:ext>
                </a:extLst>
              </p:cNvPr>
              <p:cNvSpPr>
                <a:spLocks noRot="1" noChangeAspect="1" noMove="1" noResize="1" noEditPoints="1" noAdjustHandles="1" noChangeArrowheads="1" noChangeShapeType="1" noTextEdit="1"/>
              </p:cNvSpPr>
              <p:nvPr/>
            </p:nvSpPr>
            <p:spPr>
              <a:xfrm>
                <a:off x="1976906" y="1582028"/>
                <a:ext cx="852734" cy="369332"/>
              </a:xfrm>
              <a:prstGeom prst="rect">
                <a:avLst/>
              </a:prstGeom>
              <a:blipFill>
                <a:blip r:embed="rId4"/>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0756514"/>
      </p:ext>
    </p:extLst>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9694" y="1136982"/>
            <a:ext cx="7886700" cy="2016118"/>
          </a:xfrm>
        </p:spPr>
        <p:txBody>
          <a:bodyPr>
            <a:normAutofit/>
          </a:bodyPr>
          <a:lstStyle/>
          <a:p>
            <a:r>
              <a:rPr lang="en-US" altLang="zh-CN" sz="2200" dirty="0"/>
              <a:t>Community detection: divides the entire network to find communities</a:t>
            </a:r>
          </a:p>
          <a:p>
            <a:pPr lvl="1"/>
            <a:r>
              <a:rPr lang="en-US" altLang="zh-CN" sz="2200" dirty="0"/>
              <a:t>Too costly</a:t>
            </a:r>
          </a:p>
          <a:p>
            <a:pPr lvl="1"/>
            <a:r>
              <a:rPr lang="en-US" altLang="zh-CN" sz="2200" dirty="0"/>
              <a:t>Unfriendly to dynamic changing graphs</a:t>
            </a:r>
          </a:p>
        </p:txBody>
      </p:sp>
      <p:sp>
        <p:nvSpPr>
          <p:cNvPr id="6" name="Rectangle 2">
            <a:extLst>
              <a:ext uri="{FF2B5EF4-FFF2-40B4-BE49-F238E27FC236}">
                <a16:creationId xmlns:a16="http://schemas.microsoft.com/office/drawing/2014/main" id="{1C77D515-9FFC-234D-B355-A7EF9A6E9D56}"/>
              </a:ext>
            </a:extLst>
          </p:cNvPr>
          <p:cNvSpPr txBox="1">
            <a:spLocks noChangeArrowheads="1"/>
          </p:cNvSpPr>
          <p:nvPr/>
        </p:nvSpPr>
        <p:spPr>
          <a:xfrm>
            <a:off x="419694" y="42119"/>
            <a:ext cx="6172200"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Community Search</a:t>
            </a:r>
            <a:r>
              <a:rPr lang="zh-CN" altLang="en-US" sz="2400" dirty="0">
                <a:ea typeface="宋体" charset="-122"/>
              </a:rPr>
              <a:t>  </a:t>
            </a:r>
            <a:r>
              <a:rPr lang="en-US" altLang="zh-CN" sz="2400" dirty="0">
                <a:ea typeface="宋体" charset="-122"/>
              </a:rPr>
              <a:t>VS.</a:t>
            </a:r>
            <a:r>
              <a:rPr lang="zh-CN" altLang="en-US" sz="2400" dirty="0">
                <a:ea typeface="宋体" charset="-122"/>
              </a:rPr>
              <a:t> </a:t>
            </a:r>
            <a:r>
              <a:rPr lang="en-US" altLang="zh-CN" sz="2400" dirty="0">
                <a:ea typeface="宋体" charset="-122"/>
              </a:rPr>
              <a:t>Community Search</a:t>
            </a:r>
            <a:r>
              <a:rPr lang="zh-CN" altLang="en-US" sz="2400" dirty="0">
                <a:ea typeface="宋体" charset="-122"/>
              </a:rPr>
              <a:t> </a:t>
            </a:r>
            <a:endParaRPr lang="en-US" altLang="zh-CN" sz="2400" dirty="0">
              <a:ea typeface="宋体" charset="-122"/>
            </a:endParaRPr>
          </a:p>
        </p:txBody>
      </p:sp>
      <p:cxnSp>
        <p:nvCxnSpPr>
          <p:cNvPr id="7" name="直线连接符 6">
            <a:extLst>
              <a:ext uri="{FF2B5EF4-FFF2-40B4-BE49-F238E27FC236}">
                <a16:creationId xmlns:a16="http://schemas.microsoft.com/office/drawing/2014/main" id="{B2678022-5D5F-0B4D-962F-5BFDC389C3BE}"/>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6533EE49-ABE9-6441-8DC2-5F1851A7FC62}"/>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622001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9694" y="1081789"/>
            <a:ext cx="7886700" cy="3263504"/>
          </a:xfrm>
        </p:spPr>
        <p:txBody>
          <a:bodyPr/>
          <a:lstStyle/>
          <a:p>
            <a:r>
              <a:rPr lang="en-US" altLang="zh-CN" dirty="0"/>
              <a:t>Friend recommendation on Facebook</a:t>
            </a:r>
          </a:p>
          <a:p>
            <a:r>
              <a:rPr lang="en-US" altLang="zh-CN" dirty="0"/>
              <a:t>Advertising on social networks</a:t>
            </a:r>
          </a:p>
          <a:p>
            <a:r>
              <a:rPr lang="en-US" altLang="zh-CN" dirty="0"/>
              <a:t>Infectious disease control</a:t>
            </a:r>
          </a:p>
          <a:p>
            <a:r>
              <a:rPr lang="en-US" altLang="zh-CN" dirty="0"/>
              <a:t>Semantic expansion</a:t>
            </a:r>
            <a:endParaRPr lang="zh-CN" altLang="en-US" dirty="0"/>
          </a:p>
        </p:txBody>
      </p:sp>
      <p:sp>
        <p:nvSpPr>
          <p:cNvPr id="6" name="Rectangle 2">
            <a:extLst>
              <a:ext uri="{FF2B5EF4-FFF2-40B4-BE49-F238E27FC236}">
                <a16:creationId xmlns:a16="http://schemas.microsoft.com/office/drawing/2014/main" id="{EFD71772-9FAC-CB4F-8366-D6B4450DD866}"/>
              </a:ext>
            </a:extLst>
          </p:cNvPr>
          <p:cNvSpPr txBox="1">
            <a:spLocks noChangeArrowheads="1"/>
          </p:cNvSpPr>
          <p:nvPr/>
        </p:nvSpPr>
        <p:spPr>
          <a:xfrm>
            <a:off x="419694" y="42119"/>
            <a:ext cx="6172200"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Community Search</a:t>
            </a:r>
            <a:r>
              <a:rPr lang="zh-CN" altLang="en-US" sz="2400" dirty="0">
                <a:ea typeface="宋体" charset="-122"/>
              </a:rPr>
              <a:t>  </a:t>
            </a:r>
            <a:r>
              <a:rPr lang="en-US" altLang="zh-CN" sz="2400" dirty="0">
                <a:ea typeface="宋体" charset="-122"/>
              </a:rPr>
              <a:t>VS.</a:t>
            </a:r>
            <a:r>
              <a:rPr lang="zh-CN" altLang="en-US" sz="2400" dirty="0">
                <a:ea typeface="宋体" charset="-122"/>
              </a:rPr>
              <a:t> </a:t>
            </a:r>
            <a:r>
              <a:rPr lang="en-US" altLang="zh-CN" sz="2400" dirty="0">
                <a:ea typeface="宋体" charset="-122"/>
              </a:rPr>
              <a:t>Community Search</a:t>
            </a:r>
            <a:r>
              <a:rPr lang="zh-CN" altLang="en-US" sz="2400" dirty="0">
                <a:ea typeface="宋体" charset="-122"/>
              </a:rPr>
              <a:t> </a:t>
            </a:r>
            <a:endParaRPr lang="en-US" altLang="zh-CN" sz="2400" dirty="0">
              <a:ea typeface="宋体" charset="-122"/>
            </a:endParaRPr>
          </a:p>
        </p:txBody>
      </p:sp>
      <p:cxnSp>
        <p:nvCxnSpPr>
          <p:cNvPr id="7" name="直线连接符 6">
            <a:extLst>
              <a:ext uri="{FF2B5EF4-FFF2-40B4-BE49-F238E27FC236}">
                <a16:creationId xmlns:a16="http://schemas.microsoft.com/office/drawing/2014/main" id="{9F4897E1-31CC-3C4F-9AB3-A12C2E9BE47A}"/>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4A0D758A-0142-6848-BE60-15375A82E1DD}"/>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2043897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419696" y="917834"/>
                <a:ext cx="8133159" cy="3323987"/>
              </a:xfrm>
              <a:prstGeom prst="rect">
                <a:avLst/>
              </a:prstGeom>
              <a:noFill/>
            </p:spPr>
            <p:txBody>
              <a:bodyPr wrap="square" rtlCol="0">
                <a:spAutoFit/>
              </a:bodyPr>
              <a:lstStyle/>
              <a:p>
                <a:r>
                  <a:rPr lang="en-US" altLang="zh-CN" sz="1500" b="1" dirty="0"/>
                  <a:t>Algorithm (GREEDY)</a:t>
                </a:r>
              </a:p>
              <a:p>
                <a:endParaRPr lang="en-US" altLang="zh-CN" sz="1500" b="1" dirty="0"/>
              </a:p>
              <a:p>
                <a:pPr marL="257175" indent="-257175">
                  <a:buAutoNum type="arabicPeriod"/>
                </a:pPr>
                <a:r>
                  <a:rPr lang="en-US" altLang="zh-CN" sz="1500" dirty="0"/>
                  <a:t>We start by setting </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𝐺</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𝐺</m:t>
                    </m:r>
                  </m:oMath>
                </a14:m>
                <a:r>
                  <a:rPr lang="en-US" altLang="zh-CN" sz="1500" dirty="0"/>
                  <a:t>, the input graph, and we proceed by deleting one node in each step.</a:t>
                </a:r>
              </a:p>
              <a:p>
                <a:pPr marL="257175" indent="-257175">
                  <a:buAutoNum type="arabicPeriod"/>
                </a:pPr>
                <a:r>
                  <a:rPr lang="en-US" altLang="zh-CN" sz="1500" dirty="0"/>
                  <a:t>At the t-</a:t>
                </a:r>
                <a:r>
                  <a:rPr lang="en-US" altLang="zh-CN" sz="1500" dirty="0" err="1"/>
                  <a:t>th</a:t>
                </a:r>
                <a:r>
                  <a:rPr lang="en-US" altLang="zh-CN" sz="1500" dirty="0"/>
                  <a:t> step, we consider a node u that has the</a:t>
                </a:r>
                <a:r>
                  <a:rPr lang="zh-CN" altLang="en-US" sz="1500" dirty="0"/>
                  <a:t> </a:t>
                </a:r>
                <a:r>
                  <a:rPr lang="en-US" altLang="zh-CN" sz="1500" dirty="0"/>
                  <a:t>minimum degree in G</a:t>
                </a:r>
                <a:r>
                  <a:rPr lang="en-US" altLang="zh-CN" sz="1500" baseline="-25000" dirty="0"/>
                  <a:t>t-1</a:t>
                </a:r>
                <a:r>
                  <a:rPr lang="en-US" altLang="zh-CN" sz="1500" dirty="0"/>
                  <a:t>.</a:t>
                </a:r>
              </a:p>
              <a:p>
                <a:pPr marL="257175" indent="-257175">
                  <a:buAutoNum type="arabicPeriod"/>
                </a:pPr>
                <a:r>
                  <a:rPr lang="en-US" altLang="zh-CN" sz="1500" dirty="0"/>
                  <a:t>Consequently, at the t-</a:t>
                </a:r>
                <a:r>
                  <a:rPr lang="en-US" altLang="zh-CN" sz="1500" dirty="0" err="1"/>
                  <a:t>th</a:t>
                </a:r>
                <a:r>
                  <a:rPr lang="en-US" altLang="zh-CN" sz="1500" dirty="0"/>
                  <a:t> step, we obtain graph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𝐺</m:t>
                        </m:r>
                      </m:e>
                      <m:sub>
                        <m:r>
                          <a:rPr lang="en-US" altLang="zh-CN" sz="1500" b="0" i="1" smtClean="0">
                            <a:latin typeface="Cambria Math" panose="02040503050406030204" pitchFamily="18" charset="0"/>
                          </a:rPr>
                          <m:t>𝑡</m:t>
                        </m:r>
                      </m:sub>
                    </m:sSub>
                  </m:oMath>
                </a14:m>
                <a:r>
                  <a:rPr lang="en-US" altLang="zh-CN" sz="1500" dirty="0"/>
                  <a:t> by deleting the node u and all the edges incident to u from G</a:t>
                </a:r>
                <a:r>
                  <a:rPr lang="en-US" altLang="zh-CN" sz="1500" baseline="-25000" dirty="0"/>
                  <a:t>t-1</a:t>
                </a:r>
                <a:r>
                  <a:rPr lang="en-US" altLang="zh-CN" sz="1500" dirty="0"/>
                  <a:t>.</a:t>
                </a:r>
              </a:p>
              <a:p>
                <a:pPr marL="257175" indent="-257175">
                  <a:buAutoNum type="arabicPeriod"/>
                </a:pPr>
                <a:r>
                  <a:rPr lang="en-US" altLang="zh-CN" sz="1500" dirty="0"/>
                  <a:t>Assume</a:t>
                </a:r>
                <a:r>
                  <a:rPr lang="zh-CN" altLang="en-US" sz="1500" dirty="0"/>
                  <a:t> </a:t>
                </a:r>
                <a:r>
                  <a:rPr lang="en-US" altLang="zh-CN" sz="1500" dirty="0"/>
                  <a:t>that</a:t>
                </a:r>
                <a:r>
                  <a:rPr lang="zh-CN" altLang="en-US" sz="1500" dirty="0"/>
                  <a:t> </a:t>
                </a:r>
                <a:r>
                  <a:rPr lang="en-US" altLang="zh-CN" sz="1500" dirty="0"/>
                  <a:t>the</a:t>
                </a:r>
                <a:r>
                  <a:rPr lang="zh-CN" altLang="en-US" sz="1500" dirty="0"/>
                  <a:t> </a:t>
                </a:r>
                <a:r>
                  <a:rPr lang="en-US" altLang="zh-CN" sz="1500" dirty="0"/>
                  <a:t>node</a:t>
                </a:r>
                <a:r>
                  <a:rPr lang="zh-CN" altLang="en-US" sz="1500" dirty="0"/>
                  <a:t> </a:t>
                </a:r>
                <a:r>
                  <a:rPr lang="en-US" altLang="zh-CN" sz="1500" dirty="0"/>
                  <a:t>to</a:t>
                </a:r>
                <a:r>
                  <a:rPr lang="zh-CN" altLang="en-US" sz="1500" dirty="0"/>
                  <a:t> </a:t>
                </a:r>
                <a:r>
                  <a:rPr lang="en-US" altLang="zh-CN" sz="1500" dirty="0"/>
                  <a:t>be</a:t>
                </a:r>
                <a:r>
                  <a:rPr lang="zh-CN" altLang="en-US" sz="1500" dirty="0"/>
                  <a:t> </a:t>
                </a:r>
                <a:r>
                  <a:rPr lang="en-US" altLang="zh-CN" sz="1500" dirty="0"/>
                  <a:t>deleted</a:t>
                </a:r>
                <a:r>
                  <a:rPr lang="zh-CN" altLang="en-US" sz="1500" dirty="0"/>
                  <a:t> </a:t>
                </a:r>
                <a:r>
                  <a:rPr lang="en-US" altLang="zh-CN" sz="1500" dirty="0"/>
                  <a:t>in</a:t>
                </a:r>
                <a:r>
                  <a:rPr lang="zh-CN" altLang="en-US" sz="1500" dirty="0"/>
                  <a:t> </a:t>
                </a:r>
                <a:r>
                  <a:rPr lang="en-US" altLang="zh-CN" sz="1500" dirty="0"/>
                  <a:t>(T-1)-step</a:t>
                </a:r>
                <a:r>
                  <a:rPr lang="zh-CN" altLang="en-US" sz="1500" dirty="0"/>
                  <a:t> </a:t>
                </a:r>
                <a:r>
                  <a:rPr lang="en-US" altLang="zh-CN" sz="1500" dirty="0"/>
                  <a:t>is</a:t>
                </a:r>
                <a:r>
                  <a:rPr lang="zh-CN" altLang="en-US" sz="1500" dirty="0"/>
                  <a:t> </a:t>
                </a:r>
                <a:r>
                  <a:rPr lang="en-US" altLang="zh-CN" sz="1500" dirty="0"/>
                  <a:t>denoted</a:t>
                </a:r>
                <a:r>
                  <a:rPr lang="zh-CN" altLang="en-US" sz="1500" dirty="0"/>
                  <a:t> </a:t>
                </a:r>
                <a:r>
                  <a:rPr lang="en-US" altLang="zh-CN" sz="1500" dirty="0"/>
                  <a:t>as</a:t>
                </a:r>
                <a:r>
                  <a:rPr lang="zh-CN" altLang="en-US" sz="1500" dirty="0"/>
                  <a:t> </a:t>
                </a:r>
                <a:r>
                  <a:rPr lang="en-US" altLang="zh-CN" sz="1500" dirty="0"/>
                  <a:t>x.</a:t>
                </a:r>
                <a:r>
                  <a:rPr lang="zh-CN" altLang="en-US" sz="1500" dirty="0"/>
                  <a:t> </a:t>
                </a:r>
                <a:r>
                  <a:rPr lang="en-US" altLang="zh-CN" sz="1500" dirty="0"/>
                  <a:t>The algorithm terminates at the T-</a:t>
                </a:r>
                <a:r>
                  <a:rPr lang="en-US" altLang="zh-CN" sz="1500" dirty="0" err="1"/>
                  <a:t>th</a:t>
                </a:r>
                <a:r>
                  <a:rPr lang="en-US" altLang="zh-CN" sz="1500" dirty="0"/>
                  <a:t> step if</a:t>
                </a:r>
                <a:r>
                  <a:rPr lang="zh-CN" altLang="en-US" sz="1500" dirty="0"/>
                  <a:t> </a:t>
                </a:r>
                <a:r>
                  <a:rPr lang="en-US" altLang="zh-CN" sz="1500" dirty="0"/>
                  <a:t>and</a:t>
                </a:r>
                <a:r>
                  <a:rPr lang="zh-CN" altLang="en-US" sz="1500" dirty="0"/>
                  <a:t> </a:t>
                </a:r>
                <a:r>
                  <a:rPr lang="en-US" altLang="zh-CN" sz="1500" dirty="0"/>
                  <a:t>only</a:t>
                </a:r>
                <a:r>
                  <a:rPr lang="zh-CN" altLang="en-US" sz="1500" dirty="0"/>
                  <a:t> </a:t>
                </a:r>
                <a:r>
                  <a:rPr lang="en-US" altLang="zh-CN" sz="1500" dirty="0"/>
                  <a:t>if</a:t>
                </a:r>
                <a:r>
                  <a:rPr lang="zh-CN" altLang="en-US" sz="1500" dirty="0"/>
                  <a:t> </a:t>
                </a:r>
                <a:r>
                  <a:rPr lang="en-US" altLang="zh-CN" sz="1500" dirty="0"/>
                  <a:t>the</a:t>
                </a:r>
                <a:r>
                  <a:rPr lang="zh-CN" altLang="en-US" sz="1500" dirty="0"/>
                  <a:t> </a:t>
                </a:r>
                <a:r>
                  <a:rPr lang="en-US" altLang="zh-CN" sz="1500" dirty="0"/>
                  <a:t>one</a:t>
                </a:r>
                <a:r>
                  <a:rPr lang="zh-CN" altLang="en-US" sz="1500" dirty="0"/>
                  <a:t> </a:t>
                </a:r>
                <a:r>
                  <a:rPr lang="en-US" altLang="zh-CN" sz="1500" dirty="0"/>
                  <a:t>of</a:t>
                </a:r>
                <a:r>
                  <a:rPr lang="zh-CN" altLang="en-US" sz="1500" dirty="0"/>
                  <a:t> </a:t>
                </a:r>
                <a:r>
                  <a:rPr lang="en-US" altLang="zh-CN" sz="1500" dirty="0"/>
                  <a:t>the</a:t>
                </a:r>
                <a:r>
                  <a:rPr lang="zh-CN" altLang="en-US" sz="1500" dirty="0"/>
                  <a:t> </a:t>
                </a:r>
                <a:r>
                  <a:rPr lang="en-US" altLang="zh-CN" sz="1500" dirty="0"/>
                  <a:t>following</a:t>
                </a:r>
                <a:r>
                  <a:rPr lang="zh-CN" altLang="en-US" sz="1500" dirty="0"/>
                  <a:t> </a:t>
                </a:r>
                <a:r>
                  <a:rPr lang="en-US" altLang="zh-CN" sz="1500" dirty="0"/>
                  <a:t>conditions</a:t>
                </a:r>
                <a:r>
                  <a:rPr lang="zh-CN" altLang="en-US" sz="1500" dirty="0"/>
                  <a:t> </a:t>
                </a:r>
                <a:r>
                  <a:rPr lang="en-US" altLang="zh-CN" sz="1500" dirty="0"/>
                  <a:t>hold:</a:t>
                </a:r>
                <a:r>
                  <a:rPr lang="zh-CN" altLang="en-US" sz="1500" dirty="0"/>
                  <a:t> </a:t>
                </a:r>
                <a:endParaRPr lang="en-US" altLang="zh-CN" sz="1500" dirty="0"/>
              </a:p>
              <a:p>
                <a:r>
                  <a:rPr lang="zh-CN" altLang="en-US" sz="1500" dirty="0"/>
                  <a:t>    </a:t>
                </a:r>
                <a:r>
                  <a:rPr lang="en-US" altLang="zh-CN" sz="1500" dirty="0"/>
                  <a:t>(1)</a:t>
                </a:r>
                <a:r>
                  <a:rPr lang="zh-CN" altLang="en-US" sz="1500" dirty="0"/>
                  <a:t> </a:t>
                </a:r>
                <a:r>
                  <a:rPr lang="en-US" altLang="zh-CN" sz="1500" dirty="0"/>
                  <a:t>deleting</a:t>
                </a:r>
                <a:r>
                  <a:rPr lang="zh-CN" altLang="en-US" sz="1500" dirty="0"/>
                  <a:t> </a:t>
                </a:r>
                <a:r>
                  <a:rPr lang="en-US" altLang="zh-CN" sz="1500" dirty="0"/>
                  <a:t>x</a:t>
                </a:r>
                <a:r>
                  <a:rPr lang="zh-CN" altLang="en-US" sz="1500" dirty="0"/>
                  <a:t> </a:t>
                </a:r>
                <a:r>
                  <a:rPr lang="en-US" altLang="zh-CN" sz="1500" dirty="0"/>
                  <a:t>in</a:t>
                </a:r>
                <a:r>
                  <a:rPr lang="zh-CN" altLang="en-US" sz="1500" dirty="0"/>
                  <a:t> </a:t>
                </a:r>
                <a:r>
                  <a:rPr lang="en-US" altLang="zh-CN" sz="1500" dirty="0"/>
                  <a:t>the</a:t>
                </a:r>
                <a:r>
                  <a:rPr lang="zh-CN" altLang="en-US" sz="1500" dirty="0"/>
                  <a:t>  </a:t>
                </a:r>
                <a:r>
                  <a:rPr lang="en-US" altLang="zh-CN" sz="1500" dirty="0"/>
                  <a:t>(T-1)-</a:t>
                </a:r>
                <a:r>
                  <a:rPr lang="en-US" altLang="zh-CN" sz="1500" dirty="0" err="1"/>
                  <a:t>th</a:t>
                </a:r>
                <a:r>
                  <a:rPr lang="zh-CN" altLang="en-US" sz="1500" dirty="0"/>
                  <a:t> </a:t>
                </a:r>
                <a:r>
                  <a:rPr lang="en-US" altLang="zh-CN" sz="1500" dirty="0"/>
                  <a:t>step</a:t>
                </a:r>
                <a:r>
                  <a:rPr lang="zh-CN" altLang="en-US" sz="1500" dirty="0"/>
                  <a:t> </a:t>
                </a:r>
                <a:r>
                  <a:rPr lang="en-US" altLang="zh-CN" sz="1500" dirty="0"/>
                  <a:t>leads</a:t>
                </a:r>
                <a:r>
                  <a:rPr lang="zh-CN" altLang="en-US" sz="1500" dirty="0"/>
                  <a:t> </a:t>
                </a:r>
                <a:r>
                  <a:rPr lang="en-US" altLang="zh-CN" sz="1500" dirty="0"/>
                  <a:t>to</a:t>
                </a:r>
                <a:r>
                  <a:rPr lang="zh-CN" altLang="en-US" sz="1500" dirty="0"/>
                  <a:t> </a:t>
                </a:r>
                <a:r>
                  <a:rPr lang="en-US" altLang="zh-CN" sz="1500" dirty="0"/>
                  <a:t>dis-connectivity</a:t>
                </a:r>
                <a:r>
                  <a:rPr lang="zh-CN" altLang="en-US" sz="1500" dirty="0"/>
                  <a:t> </a:t>
                </a:r>
                <a:r>
                  <a:rPr lang="en-US" altLang="zh-CN" sz="1500" dirty="0"/>
                  <a:t>of</a:t>
                </a:r>
                <a:r>
                  <a:rPr lang="zh-CN" altLang="en-US" sz="1500" dirty="0"/>
                  <a:t> </a:t>
                </a:r>
                <a:r>
                  <a:rPr lang="en-US" altLang="zh-CN" sz="1500" dirty="0"/>
                  <a:t>query</a:t>
                </a:r>
                <a:r>
                  <a:rPr lang="zh-CN" altLang="en-US" sz="1500" dirty="0"/>
                  <a:t> </a:t>
                </a:r>
                <a:r>
                  <a:rPr lang="en-US" altLang="zh-CN" sz="1500" dirty="0"/>
                  <a:t>nodes</a:t>
                </a:r>
                <a:r>
                  <a:rPr lang="zh-CN" altLang="en-US" sz="1500" dirty="0"/>
                  <a:t>; </a:t>
                </a:r>
                <a:r>
                  <a:rPr lang="en-US" altLang="zh-CN" sz="1500" dirty="0"/>
                  <a:t>or</a:t>
                </a:r>
              </a:p>
              <a:p>
                <a:r>
                  <a:rPr lang="zh-CN" altLang="zh-CN" sz="1500" dirty="0"/>
                  <a:t> </a:t>
                </a:r>
                <a:r>
                  <a:rPr lang="zh-CN" altLang="en-US" sz="1500" dirty="0"/>
                  <a:t>   </a:t>
                </a:r>
                <a:r>
                  <a:rPr lang="en-US" altLang="zh-CN" sz="1500" dirty="0"/>
                  <a:t>(2)</a:t>
                </a:r>
                <a:r>
                  <a:rPr lang="zh-CN" altLang="en-US" sz="1500" dirty="0"/>
                  <a:t> </a:t>
                </a:r>
                <a:r>
                  <a:rPr lang="en-US" altLang="zh-CN" sz="1500" dirty="0"/>
                  <a:t>x</a:t>
                </a:r>
                <a:r>
                  <a:rPr lang="zh-CN" altLang="en-US" sz="1500" dirty="0"/>
                  <a:t> </a:t>
                </a:r>
                <a:r>
                  <a:rPr lang="en-US" altLang="zh-CN" sz="1500" dirty="0"/>
                  <a:t>is</a:t>
                </a:r>
                <a:r>
                  <a:rPr lang="zh-CN" altLang="en-US" sz="1500" dirty="0"/>
                  <a:t> </a:t>
                </a:r>
                <a:r>
                  <a:rPr lang="en-US" altLang="zh-CN" sz="1500" dirty="0"/>
                  <a:t>one</a:t>
                </a:r>
                <a:r>
                  <a:rPr lang="zh-CN" altLang="en-US" sz="1500" dirty="0"/>
                  <a:t> </a:t>
                </a:r>
                <a:r>
                  <a:rPr lang="en-US" altLang="zh-CN" sz="1500" dirty="0"/>
                  <a:t>the</a:t>
                </a:r>
                <a:r>
                  <a:rPr lang="zh-CN" altLang="en-US" sz="1500" dirty="0"/>
                  <a:t> </a:t>
                </a:r>
                <a:r>
                  <a:rPr lang="en-US" altLang="zh-CN" sz="1500" dirty="0"/>
                  <a:t>query</a:t>
                </a:r>
                <a:r>
                  <a:rPr lang="zh-CN" altLang="en-US" sz="1500" dirty="0"/>
                  <a:t> </a:t>
                </a:r>
                <a:r>
                  <a:rPr lang="en-US" altLang="zh-CN" sz="1500" dirty="0"/>
                  <a:t>nodes</a:t>
                </a:r>
                <a:r>
                  <a:rPr lang="zh-CN" altLang="en-US" sz="1500" dirty="0"/>
                  <a:t>. </a:t>
                </a:r>
                <a:endParaRPr lang="en-US" altLang="zh-CN" sz="1500" dirty="0"/>
              </a:p>
              <a:p>
                <a:pPr marL="257175" indent="-257175">
                  <a:buAutoNum type="arabicPeriod"/>
                </a:pPr>
                <a:endParaRPr lang="en-US" altLang="zh-CN" sz="1500" dirty="0"/>
              </a:p>
              <a:p>
                <a:pPr marL="257175" indent="-257175"/>
                <a:r>
                  <a:rPr lang="en-US" altLang="zh-CN" sz="1500" dirty="0"/>
                  <a:t>     If G</a:t>
                </a:r>
                <a:r>
                  <a:rPr lang="en-US" altLang="zh-CN" sz="1500" baseline="-25000" dirty="0"/>
                  <a:t>t </a:t>
                </a:r>
                <a:r>
                  <a:rPr lang="en-US" altLang="zh-CN" sz="1500" dirty="0"/>
                  <a:t>is the graph during the t-</a:t>
                </a:r>
                <a:r>
                  <a:rPr lang="en-US" altLang="zh-CN" sz="1500" dirty="0" err="1"/>
                  <a:t>th</a:t>
                </a:r>
                <a:r>
                  <a:rPr lang="en-US" altLang="zh-CN" sz="1500" dirty="0"/>
                  <a:t> step of the algorithm, we denote by G</a:t>
                </a:r>
                <a:r>
                  <a:rPr lang="en-US" altLang="zh-CN" sz="1500" baseline="-25000" dirty="0"/>
                  <a:t>t</a:t>
                </a:r>
                <a:r>
                  <a:rPr lang="en-US" altLang="zh-CN" sz="1500" dirty="0"/>
                  <a:t>’ the connected component of G</a:t>
                </a:r>
                <a:r>
                  <a:rPr lang="en-US" altLang="zh-CN" sz="1500" baseline="-25000" dirty="0"/>
                  <a:t>t </a:t>
                </a:r>
                <a:r>
                  <a:rPr lang="en-US" altLang="zh-CN" sz="1500" dirty="0"/>
                  <a:t> that contains all query nodes Q. Let f</a:t>
                </a:r>
                <a:r>
                  <a:rPr lang="en-US" altLang="zh-CN" sz="1500" baseline="-25000" dirty="0"/>
                  <a:t>m</a:t>
                </a:r>
                <a:r>
                  <a:rPr lang="en-US" altLang="zh-CN" sz="1500" dirty="0"/>
                  <a:t>(G</a:t>
                </a:r>
                <a:r>
                  <a:rPr lang="en-US" altLang="zh-CN" sz="1500" baseline="-25000" dirty="0"/>
                  <a:t>t</a:t>
                </a:r>
                <a:r>
                  <a:rPr lang="en-US" altLang="zh-CN" sz="1500" dirty="0"/>
                  <a:t>’ ) be the minimum degree of the nodes in G</a:t>
                </a:r>
                <a:r>
                  <a:rPr lang="en-US" altLang="zh-CN" sz="1500" baseline="-25000" dirty="0"/>
                  <a:t>t</a:t>
                </a:r>
                <a:r>
                  <a:rPr lang="en-US" altLang="zh-CN" sz="1500" dirty="0"/>
                  <a:t>’ . </a:t>
                </a:r>
              </a:p>
              <a:p>
                <a:pPr marL="257175" indent="-257175"/>
                <a:r>
                  <a:rPr lang="en-US" altLang="zh-CN" sz="1500" dirty="0"/>
                  <a:t>      G</a:t>
                </a:r>
                <a:r>
                  <a:rPr lang="en-US" altLang="zh-CN" sz="1500" baseline="-25000" dirty="0"/>
                  <a:t>opt</a:t>
                </a:r>
                <a:r>
                  <a:rPr lang="en-US" altLang="zh-CN" sz="1500" dirty="0"/>
                  <a:t>= </a:t>
                </a:r>
                <a:r>
                  <a:rPr lang="en-US" altLang="zh-CN" sz="1500" dirty="0" err="1"/>
                  <a:t>arg</a:t>
                </a:r>
                <a:r>
                  <a:rPr lang="en-US" altLang="zh-CN" sz="1500" dirty="0"/>
                  <a:t> max{f</a:t>
                </a:r>
                <a:r>
                  <a:rPr lang="en-US" altLang="zh-CN" sz="1500" baseline="-25000" dirty="0"/>
                  <a:t>m</a:t>
                </a:r>
                <a:r>
                  <a:rPr lang="en-US" altLang="zh-CN" sz="1500" dirty="0"/>
                  <a:t>(G</a:t>
                </a:r>
                <a:r>
                  <a:rPr lang="en-US" altLang="zh-CN" sz="1500" baseline="-25000" dirty="0"/>
                  <a:t>t</a:t>
                </a:r>
                <a:r>
                  <a:rPr lang="en-US" altLang="zh-CN" sz="1500" dirty="0"/>
                  <a:t>’ ) | t=1,…, T-1}.</a:t>
                </a:r>
              </a:p>
            </p:txBody>
          </p:sp>
        </mc:Choice>
        <mc:Fallback xmlns="">
          <p:sp>
            <p:nvSpPr>
              <p:cNvPr id="8" name="TextBox 7"/>
              <p:cNvSpPr txBox="1">
                <a:spLocks noRot="1" noChangeAspect="1" noMove="1" noResize="1" noEditPoints="1" noAdjustHandles="1" noChangeArrowheads="1" noChangeShapeType="1" noTextEdit="1"/>
              </p:cNvSpPr>
              <p:nvPr/>
            </p:nvSpPr>
            <p:spPr>
              <a:xfrm>
                <a:off x="419696" y="917834"/>
                <a:ext cx="8133159" cy="3323987"/>
              </a:xfrm>
              <a:prstGeom prst="rect">
                <a:avLst/>
              </a:prstGeom>
              <a:blipFill>
                <a:blip r:embed="rId2"/>
                <a:stretch>
                  <a:fillRect l="-312" t="-380" r="-468" b="-760"/>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EE2E9268-A403-A649-A65A-0C307C67B450}"/>
              </a:ext>
            </a:extLst>
          </p:cNvPr>
          <p:cNvSpPr txBox="1">
            <a:spLocks noChangeArrowheads="1"/>
          </p:cNvSpPr>
          <p:nvPr/>
        </p:nvSpPr>
        <p:spPr>
          <a:xfrm>
            <a:off x="419694" y="42119"/>
            <a:ext cx="8051644"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Community Search</a:t>
            </a:r>
            <a:r>
              <a:rPr lang="zh-CN" altLang="en-US" sz="2400" dirty="0">
                <a:ea typeface="宋体" charset="-122"/>
              </a:rPr>
              <a:t>  </a:t>
            </a:r>
            <a:r>
              <a:rPr lang="en-US" altLang="zh-CN" sz="2400" dirty="0">
                <a:ea typeface="宋体" charset="-122"/>
              </a:rPr>
              <a:t>-</a:t>
            </a:r>
            <a:r>
              <a:rPr lang="zh-CN" altLang="en-US" sz="2400" dirty="0">
                <a:ea typeface="宋体" charset="-122"/>
              </a:rPr>
              <a:t> </a:t>
            </a:r>
            <a:r>
              <a:rPr lang="en-US" altLang="zh-CN" sz="2400" dirty="0">
                <a:ea typeface="宋体" charset="-122"/>
              </a:rPr>
              <a:t>Global</a:t>
            </a:r>
            <a:r>
              <a:rPr lang="zh-CN" altLang="en-US" sz="2400" dirty="0">
                <a:ea typeface="宋体" charset="-122"/>
              </a:rPr>
              <a:t> </a:t>
            </a:r>
            <a:r>
              <a:rPr lang="en-US" altLang="zh-CN" sz="2400" dirty="0">
                <a:ea typeface="宋体" charset="-122"/>
              </a:rPr>
              <a:t>Search</a:t>
            </a:r>
            <a:r>
              <a:rPr lang="zh-CN" altLang="en-US" sz="2400" dirty="0">
                <a:ea typeface="宋体" charset="-122"/>
              </a:rPr>
              <a:t> </a:t>
            </a:r>
            <a:r>
              <a:rPr lang="en-US" altLang="zh-CN" sz="2400" dirty="0">
                <a:solidFill>
                  <a:srgbClr val="FF0000"/>
                </a:solidFill>
                <a:ea typeface="宋体" charset="-122"/>
              </a:rPr>
              <a:t>[</a:t>
            </a:r>
            <a:r>
              <a:rPr kumimoji="1" lang="en-US" altLang="zh-CN" sz="2400" dirty="0" err="1">
                <a:solidFill>
                  <a:srgbClr val="FF0000"/>
                </a:solidFill>
              </a:rPr>
              <a:t>Sozio</a:t>
            </a:r>
            <a:r>
              <a:rPr kumimoji="1" lang="zh-CN" altLang="en-US" sz="2400" dirty="0">
                <a:solidFill>
                  <a:srgbClr val="FF0000"/>
                </a:solidFill>
              </a:rPr>
              <a:t> </a:t>
            </a:r>
            <a:r>
              <a:rPr kumimoji="1" lang="en-US" altLang="zh-CN" sz="2400" dirty="0">
                <a:solidFill>
                  <a:srgbClr val="FF0000"/>
                </a:solidFill>
              </a:rPr>
              <a:t>&amp;</a:t>
            </a:r>
            <a:r>
              <a:rPr kumimoji="1" lang="zh-CN" altLang="en-US" sz="2400" dirty="0">
                <a:solidFill>
                  <a:srgbClr val="FF0000"/>
                </a:solidFill>
              </a:rPr>
              <a:t> </a:t>
            </a:r>
            <a:r>
              <a:rPr kumimoji="1" lang="en-US" altLang="zh-CN" sz="2400" dirty="0" err="1">
                <a:solidFill>
                  <a:srgbClr val="FF0000"/>
                </a:solidFill>
              </a:rPr>
              <a:t>Gionis</a:t>
            </a:r>
            <a:r>
              <a:rPr kumimoji="1" lang="zh-CN" altLang="en-US" sz="2400" dirty="0">
                <a:solidFill>
                  <a:srgbClr val="FF0000"/>
                </a:solidFill>
              </a:rPr>
              <a:t>, </a:t>
            </a:r>
            <a:r>
              <a:rPr kumimoji="1" lang="en-US" altLang="zh-CN" sz="2400" dirty="0">
                <a:solidFill>
                  <a:srgbClr val="FF0000"/>
                </a:solidFill>
              </a:rPr>
              <a:t>KDD</a:t>
            </a:r>
            <a:r>
              <a:rPr kumimoji="1" lang="zh-CN" altLang="en-US" sz="2400" dirty="0">
                <a:solidFill>
                  <a:srgbClr val="FF0000"/>
                </a:solidFill>
              </a:rPr>
              <a:t> </a:t>
            </a:r>
            <a:r>
              <a:rPr kumimoji="1" lang="en-US" altLang="zh-CN" sz="2400" dirty="0">
                <a:solidFill>
                  <a:srgbClr val="FF0000"/>
                </a:solidFill>
              </a:rPr>
              <a:t>02</a:t>
            </a:r>
            <a:r>
              <a:rPr lang="en-US" altLang="zh-CN" sz="2400" dirty="0">
                <a:solidFill>
                  <a:srgbClr val="FF0000"/>
                </a:solidFill>
                <a:ea typeface="宋体" charset="-122"/>
              </a:rPr>
              <a:t>]</a:t>
            </a:r>
            <a:endParaRPr lang="en-US" altLang="zh-CN" sz="2400" dirty="0">
              <a:ea typeface="宋体" charset="-122"/>
            </a:endParaRPr>
          </a:p>
        </p:txBody>
      </p:sp>
      <p:cxnSp>
        <p:nvCxnSpPr>
          <p:cNvPr id="5" name="直线连接符 4">
            <a:extLst>
              <a:ext uri="{FF2B5EF4-FFF2-40B4-BE49-F238E27FC236}">
                <a16:creationId xmlns:a16="http://schemas.microsoft.com/office/drawing/2014/main" id="{C8E7EB14-4ADB-E64F-8B73-99EE29DA9B8A}"/>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E6CD8512-32FE-F242-899D-F284C85CB79E}"/>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865791083"/>
      </p:ext>
    </p:extLst>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9694" y="1036532"/>
            <a:ext cx="8051644" cy="3394472"/>
          </a:xfrm>
        </p:spPr>
        <p:txBody>
          <a:bodyPr>
            <a:normAutofit/>
          </a:bodyPr>
          <a:lstStyle/>
          <a:p>
            <a:pPr>
              <a:buNone/>
            </a:pPr>
            <a:r>
              <a:rPr lang="en-US" altLang="zh-CN" sz="1875" b="1" dirty="0"/>
              <a:t>Theorem 1</a:t>
            </a:r>
            <a:r>
              <a:rPr lang="en-US" altLang="zh-CN" sz="1875" dirty="0"/>
              <a:t>: </a:t>
            </a:r>
          </a:p>
          <a:p>
            <a:pPr>
              <a:buNone/>
            </a:pPr>
            <a:r>
              <a:rPr lang="en-US" altLang="zh-CN" sz="1875" dirty="0"/>
              <a:t>     Let G be a graph and Q be a set of query nodes. The algorithm GREEDY </a:t>
            </a:r>
            <a:r>
              <a:rPr lang="en-US" altLang="zh-CN" sz="1875" b="1" dirty="0"/>
              <a:t>returns an optimum solution </a:t>
            </a:r>
            <a:r>
              <a:rPr lang="en-US" altLang="zh-CN" sz="1875" dirty="0"/>
              <a:t>for the community search problem. </a:t>
            </a:r>
          </a:p>
          <a:p>
            <a:pPr>
              <a:buNone/>
            </a:pPr>
            <a:r>
              <a:rPr lang="en-US" altLang="zh-CN" sz="1875" b="1" dirty="0"/>
              <a:t>PROOF</a:t>
            </a:r>
            <a:r>
              <a:rPr lang="en-US" altLang="zh-CN" sz="1875" dirty="0"/>
              <a:t>.  Let G</a:t>
            </a:r>
            <a:r>
              <a:rPr lang="en-US" altLang="zh-CN" sz="1875" baseline="-25000" dirty="0"/>
              <a:t>t</a:t>
            </a:r>
            <a:r>
              <a:rPr lang="en-US" altLang="zh-CN" sz="1875" dirty="0"/>
              <a:t> be the graph at step t, and G</a:t>
            </a:r>
            <a:r>
              <a:rPr lang="en-US" altLang="zh-CN" sz="1875" baseline="-25000" dirty="0"/>
              <a:t>opt</a:t>
            </a:r>
            <a:r>
              <a:rPr lang="en-US" altLang="zh-CN" sz="1875" dirty="0"/>
              <a:t> be the optimum solution for the problem. Obviously, G</a:t>
            </a:r>
            <a:r>
              <a:rPr lang="en-US" altLang="zh-CN" sz="1875" baseline="-25000" dirty="0"/>
              <a:t>opt</a:t>
            </a:r>
            <a:r>
              <a:rPr lang="en-US" altLang="zh-CN" sz="1875" dirty="0"/>
              <a:t>      G</a:t>
            </a:r>
            <a:r>
              <a:rPr lang="en-US" altLang="zh-CN" sz="1875" baseline="-25000" dirty="0"/>
              <a:t>0.</a:t>
            </a:r>
          </a:p>
          <a:p>
            <a:pPr>
              <a:buNone/>
            </a:pPr>
            <a:r>
              <a:rPr lang="en-US" altLang="zh-CN" sz="1875" baseline="-25000" dirty="0"/>
              <a:t>    </a:t>
            </a:r>
            <a:r>
              <a:rPr lang="en-US" altLang="zh-CN" sz="1875" dirty="0"/>
              <a:t>   Consider the t-</a:t>
            </a:r>
            <a:r>
              <a:rPr lang="en-US" altLang="zh-CN" sz="1875" dirty="0" err="1"/>
              <a:t>th</a:t>
            </a:r>
            <a:r>
              <a:rPr lang="en-US" altLang="zh-CN" sz="1875" dirty="0"/>
              <a:t> step. </a:t>
            </a:r>
            <a:r>
              <a:rPr lang="zh-CN" altLang="en-US" sz="1875" baseline="-25000" dirty="0"/>
              <a:t> </a:t>
            </a:r>
            <a:r>
              <a:rPr lang="en-US" altLang="zh-CN" sz="1875" dirty="0"/>
              <a:t>Let  G</a:t>
            </a:r>
            <a:r>
              <a:rPr lang="en-US" altLang="zh-CN" sz="1875" baseline="-25000" dirty="0"/>
              <a:t>t</a:t>
            </a:r>
            <a:r>
              <a:rPr lang="en-US" altLang="zh-CN" sz="1875" dirty="0"/>
              <a:t>’ be the connected component of G</a:t>
            </a:r>
            <a:r>
              <a:rPr lang="en-US" altLang="zh-CN" sz="1875" baseline="-25000" dirty="0"/>
              <a:t>t</a:t>
            </a:r>
            <a:r>
              <a:rPr lang="en-US" altLang="zh-CN" sz="1875" dirty="0"/>
              <a:t> containing all query nodes. </a:t>
            </a:r>
          </a:p>
          <a:p>
            <a:pPr>
              <a:buNone/>
            </a:pPr>
            <a:r>
              <a:rPr lang="en-US" altLang="zh-CN" sz="1875" dirty="0"/>
              <a:t>     Assume G</a:t>
            </a:r>
            <a:r>
              <a:rPr lang="en-US" altLang="zh-CN" sz="1875" baseline="-25000" dirty="0"/>
              <a:t>opt</a:t>
            </a:r>
            <a:r>
              <a:rPr lang="en-US" altLang="zh-CN" sz="1875" dirty="0"/>
              <a:t>      G</a:t>
            </a:r>
            <a:r>
              <a:rPr lang="en-US" altLang="zh-CN" sz="1875" baseline="-25000" dirty="0"/>
              <a:t>t</a:t>
            </a:r>
            <a:r>
              <a:rPr lang="en-US" altLang="zh-CN" sz="1875" baseline="30000" dirty="0"/>
              <a:t>’</a:t>
            </a:r>
            <a:r>
              <a:rPr lang="en-US" altLang="zh-CN" sz="1875" baseline="-25000" dirty="0"/>
              <a:t>, </a:t>
            </a:r>
          </a:p>
          <a:p>
            <a:pPr>
              <a:buNone/>
            </a:pPr>
            <a:r>
              <a:rPr lang="zh-CN" altLang="en-US" sz="1875" dirty="0"/>
              <a:t>   </a:t>
            </a:r>
            <a:r>
              <a:rPr lang="en-US" altLang="zh-CN" sz="1875" dirty="0"/>
              <a:t>If the minimum degree in G</a:t>
            </a:r>
            <a:r>
              <a:rPr lang="en-US" altLang="zh-CN" sz="1875" baseline="-25000" dirty="0"/>
              <a:t>t</a:t>
            </a:r>
            <a:r>
              <a:rPr lang="en-US" altLang="zh-CN" sz="1875" baseline="30000" dirty="0"/>
              <a:t>’</a:t>
            </a:r>
            <a:r>
              <a:rPr lang="en-US" altLang="zh-CN" sz="1875" dirty="0"/>
              <a:t> is vertex x and x ∈ G</a:t>
            </a:r>
            <a:r>
              <a:rPr lang="en-US" altLang="zh-CN" sz="1875" baseline="-25000" dirty="0"/>
              <a:t>opt,</a:t>
            </a:r>
            <a:r>
              <a:rPr lang="en-US" altLang="zh-CN" sz="1875" dirty="0"/>
              <a:t> we know that for any vertex u in G</a:t>
            </a:r>
            <a:r>
              <a:rPr lang="en-US" altLang="zh-CN" sz="1875" baseline="-25000" dirty="0"/>
              <a:t>t</a:t>
            </a:r>
            <a:r>
              <a:rPr lang="en-US" altLang="zh-CN" sz="1875" baseline="30000" dirty="0"/>
              <a:t>’</a:t>
            </a:r>
            <a:r>
              <a:rPr lang="en-US" altLang="zh-CN" sz="1875" dirty="0"/>
              <a:t>, the following equation  holds. </a:t>
            </a:r>
          </a:p>
        </p:txBody>
      </p:sp>
      <p:sp>
        <p:nvSpPr>
          <p:cNvPr id="4" name="灯片编号占位符 3"/>
          <p:cNvSpPr>
            <a:spLocks noGrp="1"/>
          </p:cNvSpPr>
          <p:nvPr>
            <p:ph type="sldNum" sz="quarter" idx="4"/>
          </p:nvPr>
        </p:nvSpPr>
        <p:spPr>
          <a:xfrm>
            <a:off x="3275856" y="6309320"/>
            <a:ext cx="213360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1800" kern="1200" baseline="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635839F9-DE44-4376-AC5D-D307208AB827}" type="slidenum">
              <a:rPr lang="zh-CN" altLang="en-US" smtClean="0"/>
              <a:pPr>
                <a:defRPr/>
              </a:pPr>
              <a:t>65</a:t>
            </a:fld>
            <a:endParaRPr lang="zh-CN" altLang="en-US" dirty="0"/>
          </a:p>
        </p:txBody>
      </p:sp>
      <p:graphicFrame>
        <p:nvGraphicFramePr>
          <p:cNvPr id="441346" name="Object 2"/>
          <p:cNvGraphicFramePr>
            <a:graphicFrameLocks noChangeAspect="1"/>
          </p:cNvGraphicFramePr>
          <p:nvPr>
            <p:extLst>
              <p:ext uri="{D42A27DB-BD31-4B8C-83A1-F6EECF244321}">
                <p14:modId xmlns:p14="http://schemas.microsoft.com/office/powerpoint/2010/main" val="2501724853"/>
              </p:ext>
            </p:extLst>
          </p:nvPr>
        </p:nvGraphicFramePr>
        <p:xfrm>
          <a:off x="3068062" y="2322553"/>
          <a:ext cx="200025" cy="190500"/>
        </p:xfrm>
        <a:graphic>
          <a:graphicData uri="http://schemas.openxmlformats.org/presentationml/2006/ole">
            <mc:AlternateContent xmlns:mc="http://schemas.openxmlformats.org/markup-compatibility/2006">
              <mc:Choice xmlns:v="urn:schemas-microsoft-com:vml" Requires="v">
                <p:oleObj spid="_x0000_s30859" name="Equation" r:id="rId4" imgW="266448" imgH="253786" progId="Equation.DSMT4">
                  <p:embed/>
                </p:oleObj>
              </mc:Choice>
              <mc:Fallback>
                <p:oleObj name="Equation" r:id="rId4" imgW="266448" imgH="253786" progId="Equation.DSMT4">
                  <p:embed/>
                  <p:pic>
                    <p:nvPicPr>
                      <p:cNvPr id="4413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062" y="2322553"/>
                        <a:ext cx="200025" cy="190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441347" name="Object 3"/>
          <p:cNvGraphicFramePr>
            <a:graphicFrameLocks noChangeAspect="1"/>
          </p:cNvGraphicFramePr>
          <p:nvPr>
            <p:extLst>
              <p:ext uri="{D42A27DB-BD31-4B8C-83A1-F6EECF244321}">
                <p14:modId xmlns:p14="http://schemas.microsoft.com/office/powerpoint/2010/main" val="3366816380"/>
              </p:ext>
            </p:extLst>
          </p:nvPr>
        </p:nvGraphicFramePr>
        <p:xfrm>
          <a:off x="1993269" y="3311177"/>
          <a:ext cx="200025" cy="190500"/>
        </p:xfrm>
        <a:graphic>
          <a:graphicData uri="http://schemas.openxmlformats.org/presentationml/2006/ole">
            <mc:AlternateContent xmlns:mc="http://schemas.openxmlformats.org/markup-compatibility/2006">
              <mc:Choice xmlns:v="urn:schemas-microsoft-com:vml" Requires="v">
                <p:oleObj spid="_x0000_s30860" name="Equation" r:id="rId6" imgW="266448" imgH="253786" progId="Equation.3">
                  <p:embed/>
                </p:oleObj>
              </mc:Choice>
              <mc:Fallback>
                <p:oleObj name="Equation" r:id="rId6" imgW="266448" imgH="253786" progId="Equation.3">
                  <p:embed/>
                  <p:pic>
                    <p:nvPicPr>
                      <p:cNvPr id="44134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269" y="3311177"/>
                        <a:ext cx="200025" cy="190500"/>
                      </a:xfrm>
                      <a:prstGeom prst="rect">
                        <a:avLst/>
                      </a:prstGeom>
                      <a:noFill/>
                      <a:ln>
                        <a:noFill/>
                      </a:ln>
                      <a:effectLst/>
                    </p:spPr>
                  </p:pic>
                </p:oleObj>
              </mc:Fallback>
            </mc:AlternateContent>
          </a:graphicData>
        </a:graphic>
      </p:graphicFrame>
      <p:graphicFrame>
        <p:nvGraphicFramePr>
          <p:cNvPr id="441348" name="Object 4"/>
          <p:cNvGraphicFramePr>
            <a:graphicFrameLocks noChangeAspect="1"/>
          </p:cNvGraphicFramePr>
          <p:nvPr>
            <p:extLst>
              <p:ext uri="{D42A27DB-BD31-4B8C-83A1-F6EECF244321}">
                <p14:modId xmlns:p14="http://schemas.microsoft.com/office/powerpoint/2010/main" val="778636665"/>
              </p:ext>
            </p:extLst>
          </p:nvPr>
        </p:nvGraphicFramePr>
        <p:xfrm>
          <a:off x="2228850" y="4345293"/>
          <a:ext cx="2257425" cy="419100"/>
        </p:xfrm>
        <a:graphic>
          <a:graphicData uri="http://schemas.openxmlformats.org/presentationml/2006/ole">
            <mc:AlternateContent xmlns:mc="http://schemas.openxmlformats.org/markup-compatibility/2006">
              <mc:Choice xmlns:v="urn:schemas-microsoft-com:vml" Requires="v">
                <p:oleObj spid="_x0000_s30861" name="Equation" r:id="rId7" imgW="3009900" imgH="558800" progId="Equation.3">
                  <p:embed/>
                </p:oleObj>
              </mc:Choice>
              <mc:Fallback>
                <p:oleObj name="Equation" r:id="rId7" imgW="3009900" imgH="558800" progId="Equation.3">
                  <p:embed/>
                  <p:pic>
                    <p:nvPicPr>
                      <p:cNvPr id="441348" name="Object 4"/>
                      <p:cNvPicPr>
                        <a:picLocks noChangeAspect="1" noChangeArrowheads="1"/>
                      </p:cNvPicPr>
                      <p:nvPr/>
                    </p:nvPicPr>
                    <p:blipFill>
                      <a:blip r:embed="rId8"/>
                      <a:srcRect/>
                      <a:stretch>
                        <a:fillRect/>
                      </a:stretch>
                    </p:blipFill>
                    <p:spPr bwMode="auto">
                      <a:xfrm>
                        <a:off x="2228850" y="4345293"/>
                        <a:ext cx="2257425" cy="41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1" name="Rectangle 2">
            <a:extLst>
              <a:ext uri="{FF2B5EF4-FFF2-40B4-BE49-F238E27FC236}">
                <a16:creationId xmlns:a16="http://schemas.microsoft.com/office/drawing/2014/main" id="{8C639ECD-1D24-7B47-A89E-D8443BA4B096}"/>
              </a:ext>
            </a:extLst>
          </p:cNvPr>
          <p:cNvSpPr txBox="1">
            <a:spLocks noChangeArrowheads="1"/>
          </p:cNvSpPr>
          <p:nvPr/>
        </p:nvSpPr>
        <p:spPr>
          <a:xfrm>
            <a:off x="419694" y="42119"/>
            <a:ext cx="8051644"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Community Search</a:t>
            </a:r>
            <a:r>
              <a:rPr lang="zh-CN" altLang="en-US" sz="2400" dirty="0">
                <a:ea typeface="宋体" charset="-122"/>
              </a:rPr>
              <a:t>  </a:t>
            </a:r>
            <a:r>
              <a:rPr lang="en-US" altLang="zh-CN" sz="2400" dirty="0">
                <a:ea typeface="宋体" charset="-122"/>
              </a:rPr>
              <a:t>-</a:t>
            </a:r>
            <a:r>
              <a:rPr lang="zh-CN" altLang="en-US" sz="2400" dirty="0">
                <a:ea typeface="宋体" charset="-122"/>
              </a:rPr>
              <a:t> </a:t>
            </a:r>
            <a:r>
              <a:rPr lang="en-US" altLang="zh-CN" sz="2400" dirty="0">
                <a:ea typeface="宋体" charset="-122"/>
              </a:rPr>
              <a:t>Global</a:t>
            </a:r>
            <a:r>
              <a:rPr lang="zh-CN" altLang="en-US" sz="2400" dirty="0">
                <a:ea typeface="宋体" charset="-122"/>
              </a:rPr>
              <a:t> </a:t>
            </a:r>
            <a:r>
              <a:rPr lang="en-US" altLang="zh-CN" sz="2400" dirty="0">
                <a:ea typeface="宋体" charset="-122"/>
              </a:rPr>
              <a:t>Search</a:t>
            </a:r>
            <a:r>
              <a:rPr lang="zh-CN" altLang="en-US" sz="2400" dirty="0">
                <a:ea typeface="宋体" charset="-122"/>
              </a:rPr>
              <a:t> </a:t>
            </a:r>
            <a:r>
              <a:rPr lang="en-US" altLang="zh-CN" sz="2400" dirty="0">
                <a:solidFill>
                  <a:srgbClr val="FF0000"/>
                </a:solidFill>
                <a:ea typeface="宋体" charset="-122"/>
              </a:rPr>
              <a:t>[</a:t>
            </a:r>
            <a:r>
              <a:rPr kumimoji="1" lang="en-US" altLang="zh-CN" sz="2400" dirty="0" err="1">
                <a:solidFill>
                  <a:srgbClr val="FF0000"/>
                </a:solidFill>
              </a:rPr>
              <a:t>Sozio</a:t>
            </a:r>
            <a:r>
              <a:rPr kumimoji="1" lang="zh-CN" altLang="en-US" sz="2400" dirty="0">
                <a:solidFill>
                  <a:srgbClr val="FF0000"/>
                </a:solidFill>
              </a:rPr>
              <a:t> </a:t>
            </a:r>
            <a:r>
              <a:rPr kumimoji="1" lang="en-US" altLang="zh-CN" sz="2400" dirty="0">
                <a:solidFill>
                  <a:srgbClr val="FF0000"/>
                </a:solidFill>
              </a:rPr>
              <a:t>&amp;</a:t>
            </a:r>
            <a:r>
              <a:rPr kumimoji="1" lang="zh-CN" altLang="en-US" sz="2400" dirty="0">
                <a:solidFill>
                  <a:srgbClr val="FF0000"/>
                </a:solidFill>
              </a:rPr>
              <a:t> </a:t>
            </a:r>
            <a:r>
              <a:rPr kumimoji="1" lang="en-US" altLang="zh-CN" sz="2400" dirty="0" err="1">
                <a:solidFill>
                  <a:srgbClr val="FF0000"/>
                </a:solidFill>
              </a:rPr>
              <a:t>Gionis</a:t>
            </a:r>
            <a:r>
              <a:rPr kumimoji="1" lang="zh-CN" altLang="en-US" sz="2400" dirty="0">
                <a:solidFill>
                  <a:srgbClr val="FF0000"/>
                </a:solidFill>
              </a:rPr>
              <a:t>, </a:t>
            </a:r>
            <a:r>
              <a:rPr kumimoji="1" lang="en-US" altLang="zh-CN" sz="2400" dirty="0">
                <a:solidFill>
                  <a:srgbClr val="FF0000"/>
                </a:solidFill>
              </a:rPr>
              <a:t>KDD</a:t>
            </a:r>
            <a:r>
              <a:rPr kumimoji="1" lang="zh-CN" altLang="en-US" sz="2400" dirty="0">
                <a:solidFill>
                  <a:srgbClr val="FF0000"/>
                </a:solidFill>
              </a:rPr>
              <a:t> </a:t>
            </a:r>
            <a:r>
              <a:rPr kumimoji="1" lang="en-US" altLang="zh-CN" sz="2400" dirty="0">
                <a:solidFill>
                  <a:srgbClr val="FF0000"/>
                </a:solidFill>
              </a:rPr>
              <a:t>02</a:t>
            </a:r>
            <a:r>
              <a:rPr lang="en-US" altLang="zh-CN" sz="2400" dirty="0">
                <a:solidFill>
                  <a:srgbClr val="FF0000"/>
                </a:solidFill>
                <a:ea typeface="宋体" charset="-122"/>
              </a:rPr>
              <a:t>]</a:t>
            </a:r>
            <a:endParaRPr lang="en-US" altLang="zh-CN" sz="2400" dirty="0">
              <a:ea typeface="宋体" charset="-122"/>
            </a:endParaRPr>
          </a:p>
        </p:txBody>
      </p:sp>
      <p:cxnSp>
        <p:nvCxnSpPr>
          <p:cNvPr id="12" name="直线连接符 11">
            <a:extLst>
              <a:ext uri="{FF2B5EF4-FFF2-40B4-BE49-F238E27FC236}">
                <a16:creationId xmlns:a16="http://schemas.microsoft.com/office/drawing/2014/main" id="{AEB63FC6-2ECA-EA41-940A-E76A8E582AF3}"/>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id="{A3FDD71E-B7E7-184B-9E4C-558108ABA1B4}"/>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567171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4591" y="1043447"/>
            <a:ext cx="8724306" cy="3394472"/>
          </a:xfrm>
        </p:spPr>
        <p:txBody>
          <a:bodyPr>
            <a:normAutofit/>
          </a:bodyPr>
          <a:lstStyle/>
          <a:p>
            <a:pPr>
              <a:buNone/>
            </a:pPr>
            <a:r>
              <a:rPr lang="en-US" altLang="zh-CN" sz="1875" b="1" dirty="0"/>
              <a:t>   </a:t>
            </a:r>
            <a:r>
              <a:rPr lang="en-US" altLang="zh-CN" sz="1875" dirty="0"/>
              <a:t>It implies that G</a:t>
            </a:r>
            <a:r>
              <a:rPr lang="en-US" altLang="zh-CN" sz="1875" baseline="-25000" dirty="0"/>
              <a:t>t</a:t>
            </a:r>
            <a:r>
              <a:rPr lang="en-US" altLang="zh-CN" sz="1875" baseline="30000" dirty="0"/>
              <a:t>’</a:t>
            </a:r>
            <a:r>
              <a:rPr lang="en-US" altLang="zh-CN" sz="1875" dirty="0"/>
              <a:t> is the optimum solution. </a:t>
            </a:r>
          </a:p>
          <a:p>
            <a:pPr>
              <a:buNone/>
            </a:pPr>
            <a:r>
              <a:rPr lang="en-US" altLang="zh-CN" sz="1875" dirty="0"/>
              <a:t>   The above analysis has the following conclusion:</a:t>
            </a:r>
          </a:p>
          <a:p>
            <a:pPr>
              <a:buNone/>
            </a:pPr>
            <a:r>
              <a:rPr lang="en-US" altLang="zh-CN" sz="1875" dirty="0"/>
              <a:t>   At (t+1)-</a:t>
            </a:r>
            <a:r>
              <a:rPr lang="en-US" altLang="zh-CN" sz="1875" dirty="0" err="1"/>
              <a:t>th</a:t>
            </a:r>
            <a:r>
              <a:rPr lang="en-US" altLang="zh-CN" sz="1875" dirty="0"/>
              <a:t> step, assume that the node to be deleted is x. </a:t>
            </a:r>
          </a:p>
          <a:p>
            <a:pPr>
              <a:buNone/>
            </a:pPr>
            <a:r>
              <a:rPr lang="en-US" altLang="zh-CN" sz="1875" dirty="0"/>
              <a:t>   It means that x is the minimum degree in the previous step (t-</a:t>
            </a:r>
            <a:r>
              <a:rPr lang="en-US" altLang="zh-CN" sz="1875" dirty="0" err="1"/>
              <a:t>th</a:t>
            </a:r>
            <a:r>
              <a:rPr lang="en-US" altLang="zh-CN" sz="1875" dirty="0"/>
              <a:t> step).  </a:t>
            </a:r>
          </a:p>
          <a:p>
            <a:pPr>
              <a:buNone/>
            </a:pPr>
            <a:r>
              <a:rPr lang="en-US" altLang="zh-CN" sz="1875" dirty="0"/>
              <a:t>   If x ∈ </a:t>
            </a:r>
            <a:r>
              <a:rPr lang="en-US" altLang="zh-CN" sz="1875" dirty="0" err="1"/>
              <a:t>G</a:t>
            </a:r>
            <a:r>
              <a:rPr lang="en-US" altLang="zh-CN" sz="1875" baseline="-25000" dirty="0" err="1"/>
              <a:t>opt</a:t>
            </a:r>
            <a:r>
              <a:rPr lang="en-US" altLang="zh-CN" sz="1875" baseline="-25000" dirty="0"/>
              <a:t>,</a:t>
            </a:r>
            <a:r>
              <a:rPr lang="en-US" altLang="zh-CN" sz="1875" dirty="0"/>
              <a:t> </a:t>
            </a:r>
            <a:r>
              <a:rPr lang="en-US" altLang="zh-CN" sz="1875" dirty="0" err="1"/>
              <a:t>G</a:t>
            </a:r>
            <a:r>
              <a:rPr lang="en-US" altLang="zh-CN" sz="1875" baseline="-25000" dirty="0" err="1"/>
              <a:t>t</a:t>
            </a:r>
            <a:r>
              <a:rPr lang="en-US" altLang="zh-CN" sz="1875" baseline="30000" dirty="0"/>
              <a:t>’</a:t>
            </a:r>
            <a:r>
              <a:rPr lang="en-US" altLang="zh-CN" sz="1875" dirty="0"/>
              <a:t>  must be the optimum solution.</a:t>
            </a:r>
          </a:p>
          <a:p>
            <a:pPr>
              <a:buNone/>
            </a:pPr>
            <a:r>
              <a:rPr lang="en-US" altLang="zh-CN" sz="1875" dirty="0"/>
              <a:t>   Initially, </a:t>
            </a:r>
            <a:r>
              <a:rPr lang="en-US" altLang="zh-CN" sz="1875" dirty="0" err="1"/>
              <a:t>G</a:t>
            </a:r>
            <a:r>
              <a:rPr lang="en-US" altLang="zh-CN" sz="1875" baseline="-25000" dirty="0" err="1"/>
              <a:t>opt</a:t>
            </a:r>
            <a:r>
              <a:rPr lang="en-US" altLang="zh-CN" sz="1875" dirty="0"/>
              <a:t>      G</a:t>
            </a:r>
            <a:r>
              <a:rPr lang="en-US" altLang="zh-CN" sz="1875" baseline="-25000" dirty="0"/>
              <a:t>0</a:t>
            </a:r>
            <a:r>
              <a:rPr lang="en-US" altLang="zh-CN" sz="1875" baseline="30000" dirty="0"/>
              <a:t>’.</a:t>
            </a:r>
          </a:p>
          <a:p>
            <a:pPr>
              <a:buNone/>
            </a:pPr>
            <a:r>
              <a:rPr lang="en-US" altLang="zh-CN" sz="1875" baseline="30000" dirty="0"/>
              <a:t>     </a:t>
            </a:r>
            <a:r>
              <a:rPr lang="en-US" altLang="zh-CN" sz="1875" dirty="0"/>
              <a:t>In order to prove the theorem, we only need to prove the following statement. </a:t>
            </a:r>
          </a:p>
          <a:p>
            <a:pPr>
              <a:buNone/>
            </a:pPr>
            <a:r>
              <a:rPr lang="zh-CN" altLang="en-US" sz="1875" dirty="0"/>
              <a:t>   </a:t>
            </a:r>
            <a:r>
              <a:rPr lang="en-US" altLang="zh-CN" sz="1875" dirty="0"/>
              <a:t>“The algorithm </a:t>
            </a:r>
            <a:r>
              <a:rPr lang="en-US" altLang="zh-CN" sz="1875" dirty="0">
                <a:solidFill>
                  <a:srgbClr val="FF0000"/>
                </a:solidFill>
              </a:rPr>
              <a:t>cannot</a:t>
            </a:r>
            <a:r>
              <a:rPr lang="en-US" altLang="zh-CN" sz="1875" dirty="0"/>
              <a:t> terminate </a:t>
            </a:r>
            <a:r>
              <a:rPr lang="en-US" altLang="zh-CN" sz="1875" dirty="0">
                <a:solidFill>
                  <a:srgbClr val="FF0000"/>
                </a:solidFill>
              </a:rPr>
              <a:t>before</a:t>
            </a:r>
            <a:r>
              <a:rPr lang="en-US" altLang="zh-CN" sz="1875" dirty="0"/>
              <a:t> deleting some vertex in </a:t>
            </a:r>
            <a:r>
              <a:rPr lang="en-US" altLang="zh-CN" sz="1875" dirty="0" err="1"/>
              <a:t>G</a:t>
            </a:r>
            <a:r>
              <a:rPr lang="en-US" altLang="zh-CN" sz="1875" baseline="-25000" dirty="0" err="1"/>
              <a:t>opt</a:t>
            </a:r>
            <a:r>
              <a:rPr lang="en-US" altLang="zh-CN" sz="1875" dirty="0"/>
              <a:t>”.   (</a:t>
            </a:r>
            <a:r>
              <a:rPr lang="en-US" altLang="zh-CN" sz="1875" dirty="0">
                <a:solidFill>
                  <a:srgbClr val="FF0000"/>
                </a:solidFill>
              </a:rPr>
              <a:t>WHY?</a:t>
            </a:r>
            <a:r>
              <a:rPr lang="en-US" altLang="zh-CN" sz="1875" dirty="0"/>
              <a:t>)</a:t>
            </a:r>
          </a:p>
          <a:p>
            <a:pPr>
              <a:buNone/>
            </a:pPr>
            <a:r>
              <a:rPr lang="en-US" altLang="zh-CN" sz="1875" dirty="0"/>
              <a:t>    </a:t>
            </a:r>
          </a:p>
        </p:txBody>
      </p:sp>
      <p:sp>
        <p:nvSpPr>
          <p:cNvPr id="4" name="灯片编号占位符 3"/>
          <p:cNvSpPr>
            <a:spLocks noGrp="1"/>
          </p:cNvSpPr>
          <p:nvPr>
            <p:ph type="sldNum" sz="quarter" idx="4"/>
          </p:nvPr>
        </p:nvSpPr>
        <p:spPr>
          <a:xfrm>
            <a:off x="3275856" y="6309320"/>
            <a:ext cx="213360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1800" kern="1200" baseline="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635839F9-DE44-4376-AC5D-D307208AB827}" type="slidenum">
              <a:rPr lang="zh-CN" altLang="en-US" smtClean="0"/>
              <a:pPr>
                <a:defRPr/>
              </a:pPr>
              <a:t>66</a:t>
            </a:fld>
            <a:endParaRPr lang="zh-CN" altLang="en-US" dirty="0"/>
          </a:p>
        </p:txBody>
      </p:sp>
      <p:graphicFrame>
        <p:nvGraphicFramePr>
          <p:cNvPr id="8" name="Object 8"/>
          <p:cNvGraphicFramePr>
            <a:graphicFrameLocks noChangeAspect="1"/>
          </p:cNvGraphicFramePr>
          <p:nvPr>
            <p:extLst>
              <p:ext uri="{D42A27DB-BD31-4B8C-83A1-F6EECF244321}">
                <p14:modId xmlns:p14="http://schemas.microsoft.com/office/powerpoint/2010/main" val="344243070"/>
              </p:ext>
            </p:extLst>
          </p:nvPr>
        </p:nvGraphicFramePr>
        <p:xfrm>
          <a:off x="1890279" y="2819120"/>
          <a:ext cx="200025" cy="190500"/>
        </p:xfrm>
        <a:graphic>
          <a:graphicData uri="http://schemas.openxmlformats.org/presentationml/2006/ole">
            <mc:AlternateContent xmlns:mc="http://schemas.openxmlformats.org/markup-compatibility/2006">
              <mc:Choice xmlns:v="urn:schemas-microsoft-com:vml" Requires="v">
                <p:oleObj spid="_x0000_s31791" name="Equation" r:id="rId3" imgW="266448" imgH="253786" progId="Equation.3">
                  <p:embed/>
                </p:oleObj>
              </mc:Choice>
              <mc:Fallback>
                <p:oleObj name="Equation" r:id="rId3" imgW="266448" imgH="253786" progId="Equation.3">
                  <p:embed/>
                  <p:pic>
                    <p:nvPicPr>
                      <p:cNvPr id="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279" y="2819120"/>
                        <a:ext cx="200025" cy="190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9" name="Rectangle 2">
            <a:extLst>
              <a:ext uri="{FF2B5EF4-FFF2-40B4-BE49-F238E27FC236}">
                <a16:creationId xmlns:a16="http://schemas.microsoft.com/office/drawing/2014/main" id="{1D9E9DCD-2E43-9F43-A13F-EA8BE5533278}"/>
              </a:ext>
            </a:extLst>
          </p:cNvPr>
          <p:cNvSpPr txBox="1">
            <a:spLocks noChangeArrowheads="1"/>
          </p:cNvSpPr>
          <p:nvPr/>
        </p:nvSpPr>
        <p:spPr>
          <a:xfrm>
            <a:off x="419694" y="42119"/>
            <a:ext cx="8051644"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Community Search</a:t>
            </a:r>
            <a:r>
              <a:rPr lang="zh-CN" altLang="en-US" sz="2400" dirty="0">
                <a:ea typeface="宋体" charset="-122"/>
              </a:rPr>
              <a:t>  </a:t>
            </a:r>
            <a:r>
              <a:rPr lang="en-US" altLang="zh-CN" sz="2400" dirty="0">
                <a:ea typeface="宋体" charset="-122"/>
              </a:rPr>
              <a:t>-</a:t>
            </a:r>
            <a:r>
              <a:rPr lang="zh-CN" altLang="en-US" sz="2400" dirty="0">
                <a:ea typeface="宋体" charset="-122"/>
              </a:rPr>
              <a:t> </a:t>
            </a:r>
            <a:r>
              <a:rPr lang="en-US" altLang="zh-CN" sz="2400" dirty="0">
                <a:ea typeface="宋体" charset="-122"/>
              </a:rPr>
              <a:t>Global</a:t>
            </a:r>
            <a:r>
              <a:rPr lang="zh-CN" altLang="en-US" sz="2400" dirty="0">
                <a:ea typeface="宋体" charset="-122"/>
              </a:rPr>
              <a:t> </a:t>
            </a:r>
            <a:r>
              <a:rPr lang="en-US" altLang="zh-CN" sz="2400" dirty="0">
                <a:ea typeface="宋体" charset="-122"/>
              </a:rPr>
              <a:t>Search</a:t>
            </a:r>
            <a:r>
              <a:rPr lang="zh-CN" altLang="en-US" sz="2400" dirty="0">
                <a:ea typeface="宋体" charset="-122"/>
              </a:rPr>
              <a:t> </a:t>
            </a:r>
            <a:r>
              <a:rPr lang="en-US" altLang="zh-CN" sz="2400" dirty="0">
                <a:solidFill>
                  <a:srgbClr val="FF0000"/>
                </a:solidFill>
                <a:ea typeface="宋体" charset="-122"/>
              </a:rPr>
              <a:t>[</a:t>
            </a:r>
            <a:r>
              <a:rPr kumimoji="1" lang="en-US" altLang="zh-CN" sz="2400" dirty="0" err="1">
                <a:solidFill>
                  <a:srgbClr val="FF0000"/>
                </a:solidFill>
              </a:rPr>
              <a:t>Sozio</a:t>
            </a:r>
            <a:r>
              <a:rPr kumimoji="1" lang="zh-CN" altLang="en-US" sz="2400" dirty="0">
                <a:solidFill>
                  <a:srgbClr val="FF0000"/>
                </a:solidFill>
              </a:rPr>
              <a:t> </a:t>
            </a:r>
            <a:r>
              <a:rPr kumimoji="1" lang="en-US" altLang="zh-CN" sz="2400" dirty="0">
                <a:solidFill>
                  <a:srgbClr val="FF0000"/>
                </a:solidFill>
              </a:rPr>
              <a:t>&amp;</a:t>
            </a:r>
            <a:r>
              <a:rPr kumimoji="1" lang="zh-CN" altLang="en-US" sz="2400" dirty="0">
                <a:solidFill>
                  <a:srgbClr val="FF0000"/>
                </a:solidFill>
              </a:rPr>
              <a:t> </a:t>
            </a:r>
            <a:r>
              <a:rPr kumimoji="1" lang="en-US" altLang="zh-CN" sz="2400" dirty="0" err="1">
                <a:solidFill>
                  <a:srgbClr val="FF0000"/>
                </a:solidFill>
              </a:rPr>
              <a:t>Gionis</a:t>
            </a:r>
            <a:r>
              <a:rPr kumimoji="1" lang="zh-CN" altLang="en-US" sz="2400" dirty="0">
                <a:solidFill>
                  <a:srgbClr val="FF0000"/>
                </a:solidFill>
              </a:rPr>
              <a:t>, </a:t>
            </a:r>
            <a:r>
              <a:rPr kumimoji="1" lang="en-US" altLang="zh-CN" sz="2400" dirty="0">
                <a:solidFill>
                  <a:srgbClr val="FF0000"/>
                </a:solidFill>
              </a:rPr>
              <a:t>KDD</a:t>
            </a:r>
            <a:r>
              <a:rPr kumimoji="1" lang="zh-CN" altLang="en-US" sz="2400" dirty="0">
                <a:solidFill>
                  <a:srgbClr val="FF0000"/>
                </a:solidFill>
              </a:rPr>
              <a:t> </a:t>
            </a:r>
            <a:r>
              <a:rPr kumimoji="1" lang="en-US" altLang="zh-CN" sz="2400" dirty="0">
                <a:solidFill>
                  <a:srgbClr val="FF0000"/>
                </a:solidFill>
              </a:rPr>
              <a:t>02</a:t>
            </a:r>
            <a:r>
              <a:rPr lang="en-US" altLang="zh-CN" sz="2400" dirty="0">
                <a:solidFill>
                  <a:srgbClr val="FF0000"/>
                </a:solidFill>
                <a:ea typeface="宋体" charset="-122"/>
              </a:rPr>
              <a:t>]</a:t>
            </a:r>
            <a:endParaRPr lang="en-US" altLang="zh-CN" sz="2400" dirty="0">
              <a:ea typeface="宋体" charset="-122"/>
            </a:endParaRPr>
          </a:p>
        </p:txBody>
      </p:sp>
      <p:cxnSp>
        <p:nvCxnSpPr>
          <p:cNvPr id="10" name="直线连接符 9">
            <a:extLst>
              <a:ext uri="{FF2B5EF4-FFF2-40B4-BE49-F238E27FC236}">
                <a16:creationId xmlns:a16="http://schemas.microsoft.com/office/drawing/2014/main" id="{47A1D09D-A711-734A-8554-D41ED264F1BD}"/>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8432D24F-B032-C743-98A6-467CFAC07F71}"/>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4023171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917" y="1006014"/>
            <a:ext cx="7883478" cy="3394472"/>
          </a:xfrm>
        </p:spPr>
        <p:txBody>
          <a:bodyPr/>
          <a:lstStyle/>
          <a:p>
            <a:pPr>
              <a:buNone/>
            </a:pPr>
            <a:r>
              <a:rPr lang="en-US" altLang="zh-CN" sz="1875" b="1" dirty="0"/>
              <a:t>  Assume that </a:t>
            </a:r>
            <a:r>
              <a:rPr lang="en-US" altLang="zh-CN" sz="1875" dirty="0"/>
              <a:t>the algorithm terminates </a:t>
            </a:r>
            <a:r>
              <a:rPr lang="en-US" altLang="zh-CN" sz="1875" dirty="0">
                <a:solidFill>
                  <a:srgbClr val="FF0000"/>
                </a:solidFill>
              </a:rPr>
              <a:t>before</a:t>
            </a:r>
            <a:r>
              <a:rPr lang="en-US" altLang="zh-CN" sz="1875" dirty="0"/>
              <a:t> deleting some vertex in </a:t>
            </a:r>
            <a:r>
              <a:rPr lang="en-US" altLang="zh-CN" sz="1875" dirty="0" err="1"/>
              <a:t>G</a:t>
            </a:r>
            <a:r>
              <a:rPr lang="en-US" altLang="zh-CN" sz="1875" baseline="-25000" dirty="0" err="1"/>
              <a:t>opt</a:t>
            </a:r>
            <a:r>
              <a:rPr lang="en-US" altLang="zh-CN" sz="1875" b="1" dirty="0"/>
              <a:t> (proof by contradiction)</a:t>
            </a:r>
          </a:p>
          <a:p>
            <a:pPr>
              <a:buNone/>
            </a:pPr>
            <a:r>
              <a:rPr lang="zh-CN" altLang="zh-CN" sz="1875" b="1" dirty="0"/>
              <a:t> </a:t>
            </a:r>
            <a:r>
              <a:rPr lang="en-US" altLang="zh-CN" sz="1875" dirty="0"/>
              <a:t>According</a:t>
            </a:r>
            <a:r>
              <a:rPr lang="zh-CN" altLang="en-US" sz="1875" dirty="0"/>
              <a:t> </a:t>
            </a:r>
            <a:r>
              <a:rPr lang="en-US" altLang="zh-CN" sz="1875" dirty="0"/>
              <a:t>the</a:t>
            </a:r>
            <a:r>
              <a:rPr lang="zh-CN" altLang="en-US" sz="1875" dirty="0"/>
              <a:t> </a:t>
            </a:r>
            <a:r>
              <a:rPr lang="en-US" altLang="zh-CN" sz="1875" dirty="0"/>
              <a:t>algorithm</a:t>
            </a:r>
            <a:r>
              <a:rPr lang="zh-CN" altLang="en-US" sz="1875" dirty="0"/>
              <a:t> </a:t>
            </a:r>
            <a:r>
              <a:rPr lang="en-US" altLang="zh-CN" sz="1875" dirty="0"/>
              <a:t>termination</a:t>
            </a:r>
            <a:r>
              <a:rPr lang="zh-CN" altLang="en-US" sz="1875" dirty="0"/>
              <a:t> </a:t>
            </a:r>
            <a:r>
              <a:rPr lang="en-US" altLang="zh-CN" sz="1875" dirty="0"/>
              <a:t>conditions</a:t>
            </a:r>
            <a:r>
              <a:rPr lang="zh-CN" altLang="en-US" sz="1875" dirty="0"/>
              <a:t>,</a:t>
            </a:r>
            <a:r>
              <a:rPr lang="en-US" altLang="zh-CN" sz="1875" dirty="0"/>
              <a:t>the</a:t>
            </a:r>
            <a:r>
              <a:rPr lang="zh-CN" altLang="en-US" sz="1875" dirty="0"/>
              <a:t> </a:t>
            </a:r>
            <a:r>
              <a:rPr lang="en-US" altLang="zh-CN" sz="1875" dirty="0"/>
              <a:t>query</a:t>
            </a:r>
            <a:r>
              <a:rPr lang="zh-CN" altLang="en-US" sz="1875" dirty="0"/>
              <a:t> </a:t>
            </a:r>
            <a:r>
              <a:rPr lang="en-US" altLang="zh-CN" sz="1875" dirty="0"/>
              <a:t>nodes</a:t>
            </a:r>
            <a:r>
              <a:rPr lang="zh-CN" altLang="en-US" sz="1875" dirty="0"/>
              <a:t> </a:t>
            </a:r>
            <a:r>
              <a:rPr lang="en-US" altLang="zh-CN" sz="1875" dirty="0"/>
              <a:t>are</a:t>
            </a:r>
            <a:r>
              <a:rPr lang="zh-CN" altLang="en-US" sz="1875" dirty="0"/>
              <a:t> </a:t>
            </a:r>
            <a:r>
              <a:rPr lang="en-US" altLang="zh-CN" sz="1875" dirty="0"/>
              <a:t>not</a:t>
            </a:r>
            <a:r>
              <a:rPr lang="zh-CN" altLang="en-US" sz="1875" dirty="0"/>
              <a:t> </a:t>
            </a:r>
            <a:r>
              <a:rPr lang="en-US" altLang="zh-CN" sz="1875" dirty="0"/>
              <a:t>disconnected</a:t>
            </a:r>
            <a:r>
              <a:rPr lang="zh-CN" altLang="en-US" sz="1875" dirty="0"/>
              <a:t> </a:t>
            </a:r>
            <a:r>
              <a:rPr lang="en-US" altLang="zh-CN" sz="1875" dirty="0"/>
              <a:t>or</a:t>
            </a:r>
            <a:r>
              <a:rPr lang="zh-CN" altLang="en-US" sz="1875" dirty="0"/>
              <a:t> </a:t>
            </a:r>
            <a:r>
              <a:rPr lang="en-US" altLang="zh-CN" sz="1875" dirty="0"/>
              <a:t>one</a:t>
            </a:r>
            <a:r>
              <a:rPr lang="zh-CN" altLang="en-US" sz="1875" dirty="0"/>
              <a:t> </a:t>
            </a:r>
            <a:r>
              <a:rPr lang="en-US" altLang="zh-CN" sz="1875" dirty="0"/>
              <a:t>of</a:t>
            </a:r>
            <a:r>
              <a:rPr lang="zh-CN" altLang="en-US" sz="1875" dirty="0"/>
              <a:t> </a:t>
            </a:r>
            <a:r>
              <a:rPr lang="en-US" altLang="zh-CN" sz="1875" dirty="0"/>
              <a:t>query</a:t>
            </a:r>
            <a:r>
              <a:rPr lang="zh-CN" altLang="en-US" sz="1875" dirty="0"/>
              <a:t> </a:t>
            </a:r>
            <a:r>
              <a:rPr lang="en-US" altLang="zh-CN" sz="1875" dirty="0"/>
              <a:t>points</a:t>
            </a:r>
            <a:r>
              <a:rPr lang="zh-CN" altLang="en-US" sz="1875" dirty="0"/>
              <a:t> </a:t>
            </a:r>
            <a:r>
              <a:rPr lang="en-US" altLang="zh-CN" sz="1875" dirty="0"/>
              <a:t>is</a:t>
            </a:r>
            <a:r>
              <a:rPr lang="zh-CN" altLang="en-US" sz="1875" dirty="0"/>
              <a:t> </a:t>
            </a:r>
            <a:r>
              <a:rPr lang="en-US" altLang="zh-CN" sz="1875" dirty="0"/>
              <a:t>deleted.</a:t>
            </a:r>
            <a:r>
              <a:rPr lang="zh-CN" altLang="en-US" sz="1875" dirty="0"/>
              <a:t> </a:t>
            </a:r>
            <a:endParaRPr lang="en-US" altLang="zh-CN" sz="1875" dirty="0"/>
          </a:p>
          <a:p>
            <a:pPr>
              <a:buNone/>
            </a:pPr>
            <a:r>
              <a:rPr lang="en-US" altLang="zh-CN" sz="1875" dirty="0"/>
              <a:t>Obviously, it is impossible to satisfy the termination condition if the algorithm runs before deleting some vertex in </a:t>
            </a:r>
            <a:r>
              <a:rPr lang="en-US" altLang="zh-CN" sz="1875" dirty="0" err="1"/>
              <a:t>G</a:t>
            </a:r>
            <a:r>
              <a:rPr lang="en-US" altLang="zh-CN" sz="1875" baseline="-25000" dirty="0" err="1"/>
              <a:t>opt</a:t>
            </a:r>
            <a:r>
              <a:rPr lang="en-US" altLang="zh-CN" sz="1875" baseline="-25000" dirty="0"/>
              <a:t>.</a:t>
            </a:r>
            <a:r>
              <a:rPr lang="zh-CN" altLang="en-US" sz="1875" baseline="-25000" dirty="0"/>
              <a:t> </a:t>
            </a:r>
            <a:endParaRPr lang="en-US" altLang="zh-CN" sz="1875" baseline="-25000" dirty="0"/>
          </a:p>
          <a:p>
            <a:pPr>
              <a:buNone/>
            </a:pPr>
            <a:r>
              <a:rPr lang="zh-CN" altLang="zh-CN" sz="1875" baseline="-25000" dirty="0"/>
              <a:t> </a:t>
            </a:r>
            <a:endParaRPr lang="en-US" altLang="zh-CN" sz="1875" baseline="-25000" dirty="0"/>
          </a:p>
          <a:p>
            <a:pPr>
              <a:buNone/>
            </a:pPr>
            <a:r>
              <a:rPr lang="en-US" altLang="zh-CN" sz="1875" dirty="0"/>
              <a:t>Therefore,</a:t>
            </a:r>
            <a:r>
              <a:rPr lang="zh-CN" altLang="en-US" sz="1875" dirty="0"/>
              <a:t> </a:t>
            </a:r>
            <a:r>
              <a:rPr lang="en-US" altLang="zh-CN" sz="1875" dirty="0"/>
              <a:t>the</a:t>
            </a:r>
            <a:r>
              <a:rPr lang="zh-CN" altLang="en-US" sz="1875" dirty="0"/>
              <a:t> </a:t>
            </a:r>
            <a:r>
              <a:rPr lang="en-US" altLang="zh-CN" sz="1875" dirty="0"/>
              <a:t>theorem</a:t>
            </a:r>
            <a:r>
              <a:rPr lang="zh-CN" altLang="en-US" sz="1875" dirty="0"/>
              <a:t> </a:t>
            </a:r>
            <a:r>
              <a:rPr lang="en-US" altLang="zh-CN" sz="1875" dirty="0"/>
              <a:t>holds</a:t>
            </a:r>
            <a:r>
              <a:rPr lang="zh-CN" altLang="en-US" sz="1875" dirty="0"/>
              <a:t> </a:t>
            </a:r>
            <a:r>
              <a:rPr lang="en-US" altLang="zh-CN" sz="1875" dirty="0"/>
              <a:t>#.</a:t>
            </a:r>
            <a:r>
              <a:rPr lang="zh-CN" altLang="en-US" sz="1875" dirty="0"/>
              <a:t> </a:t>
            </a:r>
            <a:endParaRPr lang="en-US" altLang="zh-CN" sz="1875" dirty="0"/>
          </a:p>
          <a:p>
            <a:pPr>
              <a:buNone/>
            </a:pPr>
            <a:r>
              <a:rPr lang="en-US" altLang="zh-CN" sz="1875" dirty="0"/>
              <a:t>    </a:t>
            </a:r>
          </a:p>
        </p:txBody>
      </p:sp>
      <p:sp>
        <p:nvSpPr>
          <p:cNvPr id="4" name="灯片编号占位符 3"/>
          <p:cNvSpPr>
            <a:spLocks noGrp="1"/>
          </p:cNvSpPr>
          <p:nvPr>
            <p:ph type="sldNum" sz="quarter" idx="4"/>
          </p:nvPr>
        </p:nvSpPr>
        <p:spPr>
          <a:xfrm>
            <a:off x="3275856" y="6309320"/>
            <a:ext cx="213360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1800" kern="1200" baseline="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635839F9-DE44-4376-AC5D-D307208AB827}" type="slidenum">
              <a:rPr lang="zh-CN" altLang="en-US" smtClean="0"/>
              <a:pPr>
                <a:defRPr/>
              </a:pPr>
              <a:t>67</a:t>
            </a:fld>
            <a:endParaRPr lang="zh-CN" altLang="en-US" dirty="0"/>
          </a:p>
        </p:txBody>
      </p:sp>
      <p:sp>
        <p:nvSpPr>
          <p:cNvPr id="7" name="Rectangle 2">
            <a:extLst>
              <a:ext uri="{FF2B5EF4-FFF2-40B4-BE49-F238E27FC236}">
                <a16:creationId xmlns:a16="http://schemas.microsoft.com/office/drawing/2014/main" id="{5B7A5C9B-FBAA-0340-BFFC-3AC04940C013}"/>
              </a:ext>
            </a:extLst>
          </p:cNvPr>
          <p:cNvSpPr txBox="1">
            <a:spLocks noChangeArrowheads="1"/>
          </p:cNvSpPr>
          <p:nvPr/>
        </p:nvSpPr>
        <p:spPr>
          <a:xfrm>
            <a:off x="419694" y="42119"/>
            <a:ext cx="8051644"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Community Search</a:t>
            </a:r>
            <a:r>
              <a:rPr lang="zh-CN" altLang="en-US" sz="2400" dirty="0">
                <a:ea typeface="宋体" charset="-122"/>
              </a:rPr>
              <a:t>  </a:t>
            </a:r>
            <a:r>
              <a:rPr lang="en-US" altLang="zh-CN" sz="2400" dirty="0">
                <a:ea typeface="宋体" charset="-122"/>
              </a:rPr>
              <a:t>-</a:t>
            </a:r>
            <a:r>
              <a:rPr lang="zh-CN" altLang="en-US" sz="2400" dirty="0">
                <a:ea typeface="宋体" charset="-122"/>
              </a:rPr>
              <a:t> </a:t>
            </a:r>
            <a:r>
              <a:rPr lang="en-US" altLang="zh-CN" sz="2400" dirty="0">
                <a:ea typeface="宋体" charset="-122"/>
              </a:rPr>
              <a:t>Global</a:t>
            </a:r>
            <a:r>
              <a:rPr lang="zh-CN" altLang="en-US" sz="2400" dirty="0">
                <a:ea typeface="宋体" charset="-122"/>
              </a:rPr>
              <a:t> </a:t>
            </a:r>
            <a:r>
              <a:rPr lang="en-US" altLang="zh-CN" sz="2400" dirty="0">
                <a:ea typeface="宋体" charset="-122"/>
              </a:rPr>
              <a:t>Search</a:t>
            </a:r>
            <a:r>
              <a:rPr lang="zh-CN" altLang="en-US" sz="2400" dirty="0">
                <a:ea typeface="宋体" charset="-122"/>
              </a:rPr>
              <a:t> </a:t>
            </a:r>
            <a:r>
              <a:rPr lang="en-US" altLang="zh-CN" sz="2400" dirty="0">
                <a:solidFill>
                  <a:srgbClr val="FF0000"/>
                </a:solidFill>
                <a:ea typeface="宋体" charset="-122"/>
              </a:rPr>
              <a:t>[</a:t>
            </a:r>
            <a:r>
              <a:rPr kumimoji="1" lang="en-US" altLang="zh-CN" sz="2400" dirty="0" err="1">
                <a:solidFill>
                  <a:srgbClr val="FF0000"/>
                </a:solidFill>
              </a:rPr>
              <a:t>Sozio</a:t>
            </a:r>
            <a:r>
              <a:rPr kumimoji="1" lang="zh-CN" altLang="en-US" sz="2400" dirty="0">
                <a:solidFill>
                  <a:srgbClr val="FF0000"/>
                </a:solidFill>
              </a:rPr>
              <a:t> </a:t>
            </a:r>
            <a:r>
              <a:rPr kumimoji="1" lang="en-US" altLang="zh-CN" sz="2400" dirty="0">
                <a:solidFill>
                  <a:srgbClr val="FF0000"/>
                </a:solidFill>
              </a:rPr>
              <a:t>&amp;</a:t>
            </a:r>
            <a:r>
              <a:rPr kumimoji="1" lang="zh-CN" altLang="en-US" sz="2400" dirty="0">
                <a:solidFill>
                  <a:srgbClr val="FF0000"/>
                </a:solidFill>
              </a:rPr>
              <a:t> </a:t>
            </a:r>
            <a:r>
              <a:rPr kumimoji="1" lang="en-US" altLang="zh-CN" sz="2400" dirty="0" err="1">
                <a:solidFill>
                  <a:srgbClr val="FF0000"/>
                </a:solidFill>
              </a:rPr>
              <a:t>Gionis</a:t>
            </a:r>
            <a:r>
              <a:rPr kumimoji="1" lang="zh-CN" altLang="en-US" sz="2400" dirty="0">
                <a:solidFill>
                  <a:srgbClr val="FF0000"/>
                </a:solidFill>
              </a:rPr>
              <a:t>, </a:t>
            </a:r>
            <a:r>
              <a:rPr kumimoji="1" lang="en-US" altLang="zh-CN" sz="2400" dirty="0">
                <a:solidFill>
                  <a:srgbClr val="FF0000"/>
                </a:solidFill>
              </a:rPr>
              <a:t>KDD</a:t>
            </a:r>
            <a:r>
              <a:rPr kumimoji="1" lang="zh-CN" altLang="en-US" sz="2400" dirty="0">
                <a:solidFill>
                  <a:srgbClr val="FF0000"/>
                </a:solidFill>
              </a:rPr>
              <a:t> </a:t>
            </a:r>
            <a:r>
              <a:rPr kumimoji="1" lang="en-US" altLang="zh-CN" sz="2400" dirty="0">
                <a:solidFill>
                  <a:srgbClr val="FF0000"/>
                </a:solidFill>
              </a:rPr>
              <a:t>02</a:t>
            </a:r>
            <a:r>
              <a:rPr lang="en-US" altLang="zh-CN" sz="2400" dirty="0">
                <a:solidFill>
                  <a:srgbClr val="FF0000"/>
                </a:solidFill>
                <a:ea typeface="宋体" charset="-122"/>
              </a:rPr>
              <a:t>]</a:t>
            </a:r>
            <a:endParaRPr lang="en-US" altLang="zh-CN" sz="2400" dirty="0">
              <a:ea typeface="宋体" charset="-122"/>
            </a:endParaRPr>
          </a:p>
        </p:txBody>
      </p:sp>
      <p:cxnSp>
        <p:nvCxnSpPr>
          <p:cNvPr id="8" name="直线连接符 7">
            <a:extLst>
              <a:ext uri="{FF2B5EF4-FFF2-40B4-BE49-F238E27FC236}">
                <a16:creationId xmlns:a16="http://schemas.microsoft.com/office/drawing/2014/main" id="{8D160152-CF7C-E14D-A77C-361E117E0F2E}"/>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3C97F1DA-F042-5B46-8A56-7D445E925C7C}"/>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1295596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8797" y="1516909"/>
            <a:ext cx="5666406" cy="2162836"/>
          </a:xfrm>
          <a:prstGeom prst="rect">
            <a:avLst/>
          </a:prstGeom>
          <a:noFill/>
        </p:spPr>
        <p:txBody>
          <a:bodyPr wrap="square" rtlCol="0">
            <a:spAutoFit/>
          </a:bodyPr>
          <a:lstStyle/>
          <a:p>
            <a:pPr algn="ctr">
              <a:lnSpc>
                <a:spcPct val="200000"/>
              </a:lnSpc>
            </a:pPr>
            <a:r>
              <a:rPr lang="en-US" altLang="zh-CN" sz="3600" dirty="0"/>
              <a:t>k-truss</a:t>
            </a:r>
            <a:r>
              <a:rPr lang="zh-CN" altLang="en-US" sz="3600" dirty="0"/>
              <a:t> </a:t>
            </a:r>
            <a:r>
              <a:rPr lang="en-US" altLang="zh-CN" sz="3600" dirty="0"/>
              <a:t>and</a:t>
            </a:r>
            <a:r>
              <a:rPr lang="zh-CN" altLang="en-US" sz="3600" dirty="0"/>
              <a:t> </a:t>
            </a:r>
            <a:endParaRPr lang="en-US" altLang="zh-CN" sz="3600" dirty="0"/>
          </a:p>
          <a:p>
            <a:pPr algn="ctr">
              <a:lnSpc>
                <a:spcPct val="200000"/>
              </a:lnSpc>
            </a:pPr>
            <a:r>
              <a:rPr lang="en-US" altLang="zh-CN" sz="3600" dirty="0"/>
              <a:t>community</a:t>
            </a:r>
            <a:r>
              <a:rPr lang="zh-CN" altLang="en-US" sz="3600" dirty="0"/>
              <a:t> </a:t>
            </a:r>
            <a:r>
              <a:rPr lang="en-US" altLang="zh-CN" sz="3600" dirty="0"/>
              <a:t>search</a:t>
            </a:r>
            <a:endParaRPr kumimoji="1" lang="en-US" altLang="zh-CN" sz="3300" b="1" dirty="0">
              <a:solidFill>
                <a:srgbClr val="C00000"/>
              </a:solidFill>
              <a:latin typeface="宋体-简" panose="02010800040101010101" pitchFamily="2" charset="-122"/>
              <a:ea typeface="宋体-简" panose="02010800040101010101" pitchFamily="2" charset="-122"/>
            </a:endParaRP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pPr/>
              <a:t>68</a:t>
            </a:fld>
            <a:endParaRPr kumimoji="1" lang="zh-CN" altLang="en-US"/>
          </a:p>
        </p:txBody>
      </p:sp>
    </p:spTree>
    <p:extLst>
      <p:ext uri="{BB962C8B-B14F-4D97-AF65-F5344CB8AC3E}">
        <p14:creationId xmlns:p14="http://schemas.microsoft.com/office/powerpoint/2010/main" val="314437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3275856" y="6309320"/>
            <a:ext cx="213360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1800" kern="1200" baseline="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635839F9-DE44-4376-AC5D-D307208AB827}" type="slidenum">
              <a:rPr lang="zh-CN" altLang="en-US" smtClean="0"/>
              <a:pPr>
                <a:defRPr/>
              </a:pPr>
              <a:t>69</a:t>
            </a:fld>
            <a:endParaRPr lang="zh-CN" altLang="en-US" dirty="0"/>
          </a:p>
        </p:txBody>
      </p:sp>
      <p:sp>
        <p:nvSpPr>
          <p:cNvPr id="7" name="Rectangle 2">
            <a:extLst>
              <a:ext uri="{FF2B5EF4-FFF2-40B4-BE49-F238E27FC236}">
                <a16:creationId xmlns:a16="http://schemas.microsoft.com/office/drawing/2014/main" id="{5B7A5C9B-FBAA-0340-BFFC-3AC04940C013}"/>
              </a:ext>
            </a:extLst>
          </p:cNvPr>
          <p:cNvSpPr txBox="1">
            <a:spLocks noChangeArrowheads="1"/>
          </p:cNvSpPr>
          <p:nvPr/>
        </p:nvSpPr>
        <p:spPr>
          <a:xfrm>
            <a:off x="419694" y="42119"/>
            <a:ext cx="8051644"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k-truss</a:t>
            </a:r>
            <a:r>
              <a:rPr lang="zh-CN" altLang="en-US" sz="2400" dirty="0">
                <a:ea typeface="宋体" charset="-122"/>
              </a:rPr>
              <a:t> </a:t>
            </a:r>
            <a:endParaRPr lang="en-US" altLang="zh-CN" sz="2400" dirty="0">
              <a:ea typeface="宋体" charset="-122"/>
            </a:endParaRPr>
          </a:p>
        </p:txBody>
      </p:sp>
      <p:cxnSp>
        <p:nvCxnSpPr>
          <p:cNvPr id="8" name="直线连接符 7">
            <a:extLst>
              <a:ext uri="{FF2B5EF4-FFF2-40B4-BE49-F238E27FC236}">
                <a16:creationId xmlns:a16="http://schemas.microsoft.com/office/drawing/2014/main" id="{8D160152-CF7C-E14D-A77C-361E117E0F2E}"/>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3C97F1DA-F042-5B46-8A56-7D445E925C7C}"/>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158" name="Freeform 1023">
            <a:extLst>
              <a:ext uri="{FF2B5EF4-FFF2-40B4-BE49-F238E27FC236}">
                <a16:creationId xmlns:a16="http://schemas.microsoft.com/office/drawing/2014/main" id="{641EACE2-9EEB-5049-B7F2-1684C7BA57A8}"/>
              </a:ext>
            </a:extLst>
          </p:cNvPr>
          <p:cNvSpPr/>
          <p:nvPr/>
        </p:nvSpPr>
        <p:spPr>
          <a:xfrm>
            <a:off x="1218545" y="2286363"/>
            <a:ext cx="2527626" cy="2286000"/>
          </a:xfrm>
          <a:custGeom>
            <a:avLst/>
            <a:gdLst>
              <a:gd name="connsiteX0" fmla="*/ 674915 w 3396343"/>
              <a:gd name="connsiteY0" fmla="*/ 21772 h 3085187"/>
              <a:gd name="connsiteX1" fmla="*/ 674915 w 3396343"/>
              <a:gd name="connsiteY1" fmla="*/ 21772 h 3085187"/>
              <a:gd name="connsiteX2" fmla="*/ 1937658 w 3396343"/>
              <a:gd name="connsiteY2" fmla="*/ 32658 h 3085187"/>
              <a:gd name="connsiteX3" fmla="*/ 2068286 w 3396343"/>
              <a:gd name="connsiteY3" fmla="*/ 54429 h 3085187"/>
              <a:gd name="connsiteX4" fmla="*/ 2090058 w 3396343"/>
              <a:gd name="connsiteY4" fmla="*/ 76200 h 3085187"/>
              <a:gd name="connsiteX5" fmla="*/ 2155372 w 3396343"/>
              <a:gd name="connsiteY5" fmla="*/ 97972 h 3085187"/>
              <a:gd name="connsiteX6" fmla="*/ 2220686 w 3396343"/>
              <a:gd name="connsiteY6" fmla="*/ 130629 h 3085187"/>
              <a:gd name="connsiteX7" fmla="*/ 2253343 w 3396343"/>
              <a:gd name="connsiteY7" fmla="*/ 195943 h 3085187"/>
              <a:gd name="connsiteX8" fmla="*/ 2296886 w 3396343"/>
              <a:gd name="connsiteY8" fmla="*/ 250372 h 3085187"/>
              <a:gd name="connsiteX9" fmla="*/ 2318658 w 3396343"/>
              <a:gd name="connsiteY9" fmla="*/ 315686 h 3085187"/>
              <a:gd name="connsiteX10" fmla="*/ 2340429 w 3396343"/>
              <a:gd name="connsiteY10" fmla="*/ 348343 h 3085187"/>
              <a:gd name="connsiteX11" fmla="*/ 2373086 w 3396343"/>
              <a:gd name="connsiteY11" fmla="*/ 402772 h 3085187"/>
              <a:gd name="connsiteX12" fmla="*/ 2383972 w 3396343"/>
              <a:gd name="connsiteY12" fmla="*/ 435429 h 3085187"/>
              <a:gd name="connsiteX13" fmla="*/ 2427515 w 3396343"/>
              <a:gd name="connsiteY13" fmla="*/ 489858 h 3085187"/>
              <a:gd name="connsiteX14" fmla="*/ 2438400 w 3396343"/>
              <a:gd name="connsiteY14" fmla="*/ 522515 h 3085187"/>
              <a:gd name="connsiteX15" fmla="*/ 2460172 w 3396343"/>
              <a:gd name="connsiteY15" fmla="*/ 544286 h 3085187"/>
              <a:gd name="connsiteX16" fmla="*/ 2481943 w 3396343"/>
              <a:gd name="connsiteY16" fmla="*/ 576943 h 3085187"/>
              <a:gd name="connsiteX17" fmla="*/ 2492829 w 3396343"/>
              <a:gd name="connsiteY17" fmla="*/ 609600 h 3085187"/>
              <a:gd name="connsiteX18" fmla="*/ 2536372 w 3396343"/>
              <a:gd name="connsiteY18" fmla="*/ 664029 h 3085187"/>
              <a:gd name="connsiteX19" fmla="*/ 2579915 w 3396343"/>
              <a:gd name="connsiteY19" fmla="*/ 718458 h 3085187"/>
              <a:gd name="connsiteX20" fmla="*/ 2612572 w 3396343"/>
              <a:gd name="connsiteY20" fmla="*/ 783772 h 3085187"/>
              <a:gd name="connsiteX21" fmla="*/ 2656115 w 3396343"/>
              <a:gd name="connsiteY21" fmla="*/ 838200 h 3085187"/>
              <a:gd name="connsiteX22" fmla="*/ 2677886 w 3396343"/>
              <a:gd name="connsiteY22" fmla="*/ 870858 h 3085187"/>
              <a:gd name="connsiteX23" fmla="*/ 2699658 w 3396343"/>
              <a:gd name="connsiteY23" fmla="*/ 936172 h 3085187"/>
              <a:gd name="connsiteX24" fmla="*/ 2743200 w 3396343"/>
              <a:gd name="connsiteY24" fmla="*/ 1001486 h 3085187"/>
              <a:gd name="connsiteX25" fmla="*/ 2764972 w 3396343"/>
              <a:gd name="connsiteY25" fmla="*/ 1023258 h 3085187"/>
              <a:gd name="connsiteX26" fmla="*/ 2786743 w 3396343"/>
              <a:gd name="connsiteY26" fmla="*/ 1055915 h 3085187"/>
              <a:gd name="connsiteX27" fmla="*/ 2797629 w 3396343"/>
              <a:gd name="connsiteY27" fmla="*/ 1088572 h 3085187"/>
              <a:gd name="connsiteX28" fmla="*/ 2830286 w 3396343"/>
              <a:gd name="connsiteY28" fmla="*/ 1121229 h 3085187"/>
              <a:gd name="connsiteX29" fmla="*/ 2873829 w 3396343"/>
              <a:gd name="connsiteY29" fmla="*/ 1175658 h 3085187"/>
              <a:gd name="connsiteX30" fmla="*/ 2884715 w 3396343"/>
              <a:gd name="connsiteY30" fmla="*/ 1208315 h 3085187"/>
              <a:gd name="connsiteX31" fmla="*/ 2928258 w 3396343"/>
              <a:gd name="connsiteY31" fmla="*/ 1262743 h 3085187"/>
              <a:gd name="connsiteX32" fmla="*/ 2950029 w 3396343"/>
              <a:gd name="connsiteY32" fmla="*/ 1328058 h 3085187"/>
              <a:gd name="connsiteX33" fmla="*/ 2971800 w 3396343"/>
              <a:gd name="connsiteY33" fmla="*/ 1360715 h 3085187"/>
              <a:gd name="connsiteX34" fmla="*/ 3026229 w 3396343"/>
              <a:gd name="connsiteY34" fmla="*/ 1404258 h 3085187"/>
              <a:gd name="connsiteX35" fmla="*/ 3058886 w 3396343"/>
              <a:gd name="connsiteY35" fmla="*/ 1415143 h 3085187"/>
              <a:gd name="connsiteX36" fmla="*/ 3113315 w 3396343"/>
              <a:gd name="connsiteY36" fmla="*/ 1469572 h 3085187"/>
              <a:gd name="connsiteX37" fmla="*/ 3178629 w 3396343"/>
              <a:gd name="connsiteY37" fmla="*/ 1491343 h 3085187"/>
              <a:gd name="connsiteX38" fmla="*/ 3233058 w 3396343"/>
              <a:gd name="connsiteY38" fmla="*/ 1534886 h 3085187"/>
              <a:gd name="connsiteX39" fmla="*/ 3276600 w 3396343"/>
              <a:gd name="connsiteY39" fmla="*/ 1589315 h 3085187"/>
              <a:gd name="connsiteX40" fmla="*/ 3298372 w 3396343"/>
              <a:gd name="connsiteY40" fmla="*/ 1611086 h 3085187"/>
              <a:gd name="connsiteX41" fmla="*/ 3331029 w 3396343"/>
              <a:gd name="connsiteY41" fmla="*/ 1709058 h 3085187"/>
              <a:gd name="connsiteX42" fmla="*/ 3341915 w 3396343"/>
              <a:gd name="connsiteY42" fmla="*/ 1741715 h 3085187"/>
              <a:gd name="connsiteX43" fmla="*/ 3352800 w 3396343"/>
              <a:gd name="connsiteY43" fmla="*/ 1785258 h 3085187"/>
              <a:gd name="connsiteX44" fmla="*/ 3385458 w 3396343"/>
              <a:gd name="connsiteY44" fmla="*/ 1883229 h 3085187"/>
              <a:gd name="connsiteX45" fmla="*/ 3396343 w 3396343"/>
              <a:gd name="connsiteY45" fmla="*/ 1915886 h 3085187"/>
              <a:gd name="connsiteX46" fmla="*/ 3385458 w 3396343"/>
              <a:gd name="connsiteY46" fmla="*/ 2013858 h 3085187"/>
              <a:gd name="connsiteX47" fmla="*/ 3363686 w 3396343"/>
              <a:gd name="connsiteY47" fmla="*/ 2035629 h 3085187"/>
              <a:gd name="connsiteX48" fmla="*/ 3298372 w 3396343"/>
              <a:gd name="connsiteY48" fmla="*/ 2068286 h 3085187"/>
              <a:gd name="connsiteX49" fmla="*/ 3265715 w 3396343"/>
              <a:gd name="connsiteY49" fmla="*/ 2090058 h 3085187"/>
              <a:gd name="connsiteX50" fmla="*/ 3200400 w 3396343"/>
              <a:gd name="connsiteY50" fmla="*/ 2111829 h 3085187"/>
              <a:gd name="connsiteX51" fmla="*/ 3135086 w 3396343"/>
              <a:gd name="connsiteY51" fmla="*/ 2133600 h 3085187"/>
              <a:gd name="connsiteX52" fmla="*/ 3102429 w 3396343"/>
              <a:gd name="connsiteY52" fmla="*/ 2144486 h 3085187"/>
              <a:gd name="connsiteX53" fmla="*/ 3069772 w 3396343"/>
              <a:gd name="connsiteY53" fmla="*/ 2155372 h 3085187"/>
              <a:gd name="connsiteX54" fmla="*/ 2884715 w 3396343"/>
              <a:gd name="connsiteY54" fmla="*/ 2166258 h 3085187"/>
              <a:gd name="connsiteX55" fmla="*/ 2841172 w 3396343"/>
              <a:gd name="connsiteY55" fmla="*/ 2177143 h 3085187"/>
              <a:gd name="connsiteX56" fmla="*/ 2732315 w 3396343"/>
              <a:gd name="connsiteY56" fmla="*/ 2198915 h 3085187"/>
              <a:gd name="connsiteX57" fmla="*/ 2710543 w 3396343"/>
              <a:gd name="connsiteY57" fmla="*/ 2373086 h 3085187"/>
              <a:gd name="connsiteX58" fmla="*/ 2688772 w 3396343"/>
              <a:gd name="connsiteY58" fmla="*/ 2481943 h 3085187"/>
              <a:gd name="connsiteX59" fmla="*/ 2667000 w 3396343"/>
              <a:gd name="connsiteY59" fmla="*/ 2503715 h 3085187"/>
              <a:gd name="connsiteX60" fmla="*/ 2656115 w 3396343"/>
              <a:gd name="connsiteY60" fmla="*/ 2536372 h 3085187"/>
              <a:gd name="connsiteX61" fmla="*/ 2634343 w 3396343"/>
              <a:gd name="connsiteY61" fmla="*/ 2558143 h 3085187"/>
              <a:gd name="connsiteX62" fmla="*/ 2601686 w 3396343"/>
              <a:gd name="connsiteY62" fmla="*/ 2677886 h 3085187"/>
              <a:gd name="connsiteX63" fmla="*/ 2536372 w 3396343"/>
              <a:gd name="connsiteY63" fmla="*/ 2764972 h 3085187"/>
              <a:gd name="connsiteX64" fmla="*/ 2514600 w 3396343"/>
              <a:gd name="connsiteY64" fmla="*/ 2797629 h 3085187"/>
              <a:gd name="connsiteX65" fmla="*/ 2460172 w 3396343"/>
              <a:gd name="connsiteY65" fmla="*/ 2852058 h 3085187"/>
              <a:gd name="connsiteX66" fmla="*/ 2438400 w 3396343"/>
              <a:gd name="connsiteY66" fmla="*/ 2873829 h 3085187"/>
              <a:gd name="connsiteX67" fmla="*/ 2405743 w 3396343"/>
              <a:gd name="connsiteY67" fmla="*/ 2895600 h 3085187"/>
              <a:gd name="connsiteX68" fmla="*/ 2351315 w 3396343"/>
              <a:gd name="connsiteY68" fmla="*/ 2939143 h 3085187"/>
              <a:gd name="connsiteX69" fmla="*/ 2286000 w 3396343"/>
              <a:gd name="connsiteY69" fmla="*/ 2960915 h 3085187"/>
              <a:gd name="connsiteX70" fmla="*/ 2253343 w 3396343"/>
              <a:gd name="connsiteY70" fmla="*/ 2971800 h 3085187"/>
              <a:gd name="connsiteX71" fmla="*/ 2198915 w 3396343"/>
              <a:gd name="connsiteY71" fmla="*/ 2982686 h 3085187"/>
              <a:gd name="connsiteX72" fmla="*/ 2024743 w 3396343"/>
              <a:gd name="connsiteY72" fmla="*/ 3004458 h 3085187"/>
              <a:gd name="connsiteX73" fmla="*/ 1502229 w 3396343"/>
              <a:gd name="connsiteY73" fmla="*/ 3015343 h 3085187"/>
              <a:gd name="connsiteX74" fmla="*/ 1371600 w 3396343"/>
              <a:gd name="connsiteY74" fmla="*/ 3037115 h 3085187"/>
              <a:gd name="connsiteX75" fmla="*/ 1306286 w 3396343"/>
              <a:gd name="connsiteY75" fmla="*/ 3048000 h 3085187"/>
              <a:gd name="connsiteX76" fmla="*/ 674915 w 3396343"/>
              <a:gd name="connsiteY76" fmla="*/ 3048000 h 3085187"/>
              <a:gd name="connsiteX77" fmla="*/ 576943 w 3396343"/>
              <a:gd name="connsiteY77" fmla="*/ 3037115 h 3085187"/>
              <a:gd name="connsiteX78" fmla="*/ 533400 w 3396343"/>
              <a:gd name="connsiteY78" fmla="*/ 3026229 h 3085187"/>
              <a:gd name="connsiteX79" fmla="*/ 468086 w 3396343"/>
              <a:gd name="connsiteY79" fmla="*/ 3015343 h 3085187"/>
              <a:gd name="connsiteX80" fmla="*/ 370115 w 3396343"/>
              <a:gd name="connsiteY80" fmla="*/ 2971800 h 3085187"/>
              <a:gd name="connsiteX81" fmla="*/ 326572 w 3396343"/>
              <a:gd name="connsiteY81" fmla="*/ 2917372 h 3085187"/>
              <a:gd name="connsiteX82" fmla="*/ 304800 w 3396343"/>
              <a:gd name="connsiteY82" fmla="*/ 2895600 h 3085187"/>
              <a:gd name="connsiteX83" fmla="*/ 283029 w 3396343"/>
              <a:gd name="connsiteY83" fmla="*/ 2862943 h 3085187"/>
              <a:gd name="connsiteX84" fmla="*/ 250372 w 3396343"/>
              <a:gd name="connsiteY84" fmla="*/ 2852058 h 3085187"/>
              <a:gd name="connsiteX85" fmla="*/ 228600 w 3396343"/>
              <a:gd name="connsiteY85" fmla="*/ 2786743 h 3085187"/>
              <a:gd name="connsiteX86" fmla="*/ 185058 w 3396343"/>
              <a:gd name="connsiteY86" fmla="*/ 2721429 h 3085187"/>
              <a:gd name="connsiteX87" fmla="*/ 163286 w 3396343"/>
              <a:gd name="connsiteY87" fmla="*/ 2656115 h 3085187"/>
              <a:gd name="connsiteX88" fmla="*/ 152400 w 3396343"/>
              <a:gd name="connsiteY88" fmla="*/ 2623458 h 3085187"/>
              <a:gd name="connsiteX89" fmla="*/ 141515 w 3396343"/>
              <a:gd name="connsiteY89" fmla="*/ 2579915 h 3085187"/>
              <a:gd name="connsiteX90" fmla="*/ 130629 w 3396343"/>
              <a:gd name="connsiteY90" fmla="*/ 2547258 h 3085187"/>
              <a:gd name="connsiteX91" fmla="*/ 97972 w 3396343"/>
              <a:gd name="connsiteY91" fmla="*/ 2481943 h 3085187"/>
              <a:gd name="connsiteX92" fmla="*/ 65315 w 3396343"/>
              <a:gd name="connsiteY92" fmla="*/ 2383972 h 3085187"/>
              <a:gd name="connsiteX93" fmla="*/ 54429 w 3396343"/>
              <a:gd name="connsiteY93" fmla="*/ 2351315 h 3085187"/>
              <a:gd name="connsiteX94" fmla="*/ 43543 w 3396343"/>
              <a:gd name="connsiteY94" fmla="*/ 2318658 h 3085187"/>
              <a:gd name="connsiteX95" fmla="*/ 32658 w 3396343"/>
              <a:gd name="connsiteY95" fmla="*/ 2209800 h 3085187"/>
              <a:gd name="connsiteX96" fmla="*/ 10886 w 3396343"/>
              <a:gd name="connsiteY96" fmla="*/ 2111829 h 3085187"/>
              <a:gd name="connsiteX97" fmla="*/ 0 w 3396343"/>
              <a:gd name="connsiteY97" fmla="*/ 1970315 h 3085187"/>
              <a:gd name="connsiteX98" fmla="*/ 10886 w 3396343"/>
              <a:gd name="connsiteY98" fmla="*/ 1099458 h 3085187"/>
              <a:gd name="connsiteX99" fmla="*/ 21772 w 3396343"/>
              <a:gd name="connsiteY99" fmla="*/ 990600 h 3085187"/>
              <a:gd name="connsiteX100" fmla="*/ 43543 w 3396343"/>
              <a:gd name="connsiteY100" fmla="*/ 859972 h 3085187"/>
              <a:gd name="connsiteX101" fmla="*/ 65315 w 3396343"/>
              <a:gd name="connsiteY101" fmla="*/ 794658 h 3085187"/>
              <a:gd name="connsiteX102" fmla="*/ 76200 w 3396343"/>
              <a:gd name="connsiteY102" fmla="*/ 762000 h 3085187"/>
              <a:gd name="connsiteX103" fmla="*/ 87086 w 3396343"/>
              <a:gd name="connsiteY103" fmla="*/ 707572 h 3085187"/>
              <a:gd name="connsiteX104" fmla="*/ 152400 w 3396343"/>
              <a:gd name="connsiteY104" fmla="*/ 620486 h 3085187"/>
              <a:gd name="connsiteX105" fmla="*/ 163286 w 3396343"/>
              <a:gd name="connsiteY105" fmla="*/ 587829 h 3085187"/>
              <a:gd name="connsiteX106" fmla="*/ 206829 w 3396343"/>
              <a:gd name="connsiteY106" fmla="*/ 544286 h 3085187"/>
              <a:gd name="connsiteX107" fmla="*/ 239486 w 3396343"/>
              <a:gd name="connsiteY107" fmla="*/ 478972 h 3085187"/>
              <a:gd name="connsiteX108" fmla="*/ 272143 w 3396343"/>
              <a:gd name="connsiteY108" fmla="*/ 424543 h 3085187"/>
              <a:gd name="connsiteX109" fmla="*/ 283029 w 3396343"/>
              <a:gd name="connsiteY109" fmla="*/ 391886 h 3085187"/>
              <a:gd name="connsiteX110" fmla="*/ 304800 w 3396343"/>
              <a:gd name="connsiteY110" fmla="*/ 359229 h 3085187"/>
              <a:gd name="connsiteX111" fmla="*/ 359229 w 3396343"/>
              <a:gd name="connsiteY111" fmla="*/ 272143 h 3085187"/>
              <a:gd name="connsiteX112" fmla="*/ 391886 w 3396343"/>
              <a:gd name="connsiteY112" fmla="*/ 206829 h 3085187"/>
              <a:gd name="connsiteX113" fmla="*/ 402772 w 3396343"/>
              <a:gd name="connsiteY113" fmla="*/ 174172 h 3085187"/>
              <a:gd name="connsiteX114" fmla="*/ 457200 w 3396343"/>
              <a:gd name="connsiteY114" fmla="*/ 130629 h 3085187"/>
              <a:gd name="connsiteX115" fmla="*/ 522515 w 3396343"/>
              <a:gd name="connsiteY115" fmla="*/ 108858 h 3085187"/>
              <a:gd name="connsiteX116" fmla="*/ 555172 w 3396343"/>
              <a:gd name="connsiteY116" fmla="*/ 97972 h 3085187"/>
              <a:gd name="connsiteX117" fmla="*/ 642258 w 3396343"/>
              <a:gd name="connsiteY117" fmla="*/ 87086 h 3085187"/>
              <a:gd name="connsiteX118" fmla="*/ 674915 w 3396343"/>
              <a:gd name="connsiteY118" fmla="*/ 76200 h 3085187"/>
              <a:gd name="connsiteX119" fmla="*/ 707572 w 3396343"/>
              <a:gd name="connsiteY119" fmla="*/ 54429 h 3085187"/>
              <a:gd name="connsiteX120" fmla="*/ 740229 w 3396343"/>
              <a:gd name="connsiteY120" fmla="*/ 54429 h 3085187"/>
              <a:gd name="connsiteX121" fmla="*/ 870858 w 3396343"/>
              <a:gd name="connsiteY121" fmla="*/ 0 h 308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96343" h="3085187">
                <a:moveTo>
                  <a:pt x="674915" y="21772"/>
                </a:moveTo>
                <a:lnTo>
                  <a:pt x="674915" y="21772"/>
                </a:lnTo>
                <a:lnTo>
                  <a:pt x="1937658" y="32658"/>
                </a:lnTo>
                <a:cubicBezTo>
                  <a:pt x="2014255" y="33884"/>
                  <a:pt x="2015904" y="36968"/>
                  <a:pt x="2068286" y="54429"/>
                </a:cubicBezTo>
                <a:cubicBezTo>
                  <a:pt x="2075543" y="61686"/>
                  <a:pt x="2080878" y="71610"/>
                  <a:pt x="2090058" y="76200"/>
                </a:cubicBezTo>
                <a:cubicBezTo>
                  <a:pt x="2110584" y="86463"/>
                  <a:pt x="2136277" y="85242"/>
                  <a:pt x="2155372" y="97972"/>
                </a:cubicBezTo>
                <a:cubicBezTo>
                  <a:pt x="2197576" y="126108"/>
                  <a:pt x="2175618" y="115606"/>
                  <a:pt x="2220686" y="130629"/>
                </a:cubicBezTo>
                <a:cubicBezTo>
                  <a:pt x="2232184" y="165121"/>
                  <a:pt x="2229227" y="165798"/>
                  <a:pt x="2253343" y="195943"/>
                </a:cubicBezTo>
                <a:cubicBezTo>
                  <a:pt x="2275964" y="224219"/>
                  <a:pt x="2280133" y="212677"/>
                  <a:pt x="2296886" y="250372"/>
                </a:cubicBezTo>
                <a:cubicBezTo>
                  <a:pt x="2306207" y="271343"/>
                  <a:pt x="2305928" y="296591"/>
                  <a:pt x="2318658" y="315686"/>
                </a:cubicBezTo>
                <a:cubicBezTo>
                  <a:pt x="2325915" y="326572"/>
                  <a:pt x="2334578" y="336641"/>
                  <a:pt x="2340429" y="348343"/>
                </a:cubicBezTo>
                <a:cubicBezTo>
                  <a:pt x="2368692" y="404868"/>
                  <a:pt x="2330562" y="360246"/>
                  <a:pt x="2373086" y="402772"/>
                </a:cubicBezTo>
                <a:cubicBezTo>
                  <a:pt x="2376715" y="413658"/>
                  <a:pt x="2378840" y="425166"/>
                  <a:pt x="2383972" y="435429"/>
                </a:cubicBezTo>
                <a:cubicBezTo>
                  <a:pt x="2397705" y="462894"/>
                  <a:pt x="2407264" y="469607"/>
                  <a:pt x="2427515" y="489858"/>
                </a:cubicBezTo>
                <a:cubicBezTo>
                  <a:pt x="2431143" y="500744"/>
                  <a:pt x="2432496" y="512676"/>
                  <a:pt x="2438400" y="522515"/>
                </a:cubicBezTo>
                <a:cubicBezTo>
                  <a:pt x="2443680" y="531316"/>
                  <a:pt x="2453761" y="536272"/>
                  <a:pt x="2460172" y="544286"/>
                </a:cubicBezTo>
                <a:cubicBezTo>
                  <a:pt x="2468345" y="554502"/>
                  <a:pt x="2476092" y="565241"/>
                  <a:pt x="2481943" y="576943"/>
                </a:cubicBezTo>
                <a:cubicBezTo>
                  <a:pt x="2487075" y="587206"/>
                  <a:pt x="2487697" y="599337"/>
                  <a:pt x="2492829" y="609600"/>
                </a:cubicBezTo>
                <a:cubicBezTo>
                  <a:pt x="2506563" y="637068"/>
                  <a:pt x="2516119" y="643777"/>
                  <a:pt x="2536372" y="664029"/>
                </a:cubicBezTo>
                <a:cubicBezTo>
                  <a:pt x="2558950" y="754338"/>
                  <a:pt x="2526232" y="675511"/>
                  <a:pt x="2579915" y="718458"/>
                </a:cubicBezTo>
                <a:cubicBezTo>
                  <a:pt x="2605911" y="739255"/>
                  <a:pt x="2599426" y="757479"/>
                  <a:pt x="2612572" y="783772"/>
                </a:cubicBezTo>
                <a:cubicBezTo>
                  <a:pt x="2634912" y="828453"/>
                  <a:pt x="2629111" y="804445"/>
                  <a:pt x="2656115" y="838200"/>
                </a:cubicBezTo>
                <a:cubicBezTo>
                  <a:pt x="2664288" y="848416"/>
                  <a:pt x="2672572" y="858902"/>
                  <a:pt x="2677886" y="870858"/>
                </a:cubicBezTo>
                <a:cubicBezTo>
                  <a:pt x="2687206" y="891829"/>
                  <a:pt x="2686928" y="917077"/>
                  <a:pt x="2699658" y="936172"/>
                </a:cubicBezTo>
                <a:cubicBezTo>
                  <a:pt x="2714172" y="957943"/>
                  <a:pt x="2724698" y="982984"/>
                  <a:pt x="2743200" y="1001486"/>
                </a:cubicBezTo>
                <a:cubicBezTo>
                  <a:pt x="2750457" y="1008743"/>
                  <a:pt x="2758561" y="1015244"/>
                  <a:pt x="2764972" y="1023258"/>
                </a:cubicBezTo>
                <a:cubicBezTo>
                  <a:pt x="2773145" y="1033474"/>
                  <a:pt x="2780892" y="1044213"/>
                  <a:pt x="2786743" y="1055915"/>
                </a:cubicBezTo>
                <a:cubicBezTo>
                  <a:pt x="2791875" y="1066178"/>
                  <a:pt x="2791264" y="1079025"/>
                  <a:pt x="2797629" y="1088572"/>
                </a:cubicBezTo>
                <a:cubicBezTo>
                  <a:pt x="2806168" y="1101381"/>
                  <a:pt x="2820431" y="1109403"/>
                  <a:pt x="2830286" y="1121229"/>
                </a:cubicBezTo>
                <a:cubicBezTo>
                  <a:pt x="2898957" y="1203633"/>
                  <a:pt x="2810483" y="1112309"/>
                  <a:pt x="2873829" y="1175658"/>
                </a:cubicBezTo>
                <a:cubicBezTo>
                  <a:pt x="2877458" y="1186544"/>
                  <a:pt x="2879583" y="1198052"/>
                  <a:pt x="2884715" y="1208315"/>
                </a:cubicBezTo>
                <a:cubicBezTo>
                  <a:pt x="2898448" y="1235781"/>
                  <a:pt x="2908006" y="1242492"/>
                  <a:pt x="2928258" y="1262743"/>
                </a:cubicBezTo>
                <a:cubicBezTo>
                  <a:pt x="2935515" y="1284515"/>
                  <a:pt x="2937299" y="1308963"/>
                  <a:pt x="2950029" y="1328058"/>
                </a:cubicBezTo>
                <a:cubicBezTo>
                  <a:pt x="2957286" y="1338944"/>
                  <a:pt x="2963627" y="1350499"/>
                  <a:pt x="2971800" y="1360715"/>
                </a:cubicBezTo>
                <a:cubicBezTo>
                  <a:pt x="2985298" y="1377588"/>
                  <a:pt x="3007373" y="1394830"/>
                  <a:pt x="3026229" y="1404258"/>
                </a:cubicBezTo>
                <a:cubicBezTo>
                  <a:pt x="3036492" y="1409390"/>
                  <a:pt x="3048000" y="1411515"/>
                  <a:pt x="3058886" y="1415143"/>
                </a:cubicBezTo>
                <a:cubicBezTo>
                  <a:pt x="3077029" y="1433286"/>
                  <a:pt x="3088974" y="1461458"/>
                  <a:pt x="3113315" y="1469572"/>
                </a:cubicBezTo>
                <a:lnTo>
                  <a:pt x="3178629" y="1491343"/>
                </a:lnTo>
                <a:cubicBezTo>
                  <a:pt x="3231195" y="1543912"/>
                  <a:pt x="3164397" y="1479957"/>
                  <a:pt x="3233058" y="1534886"/>
                </a:cubicBezTo>
                <a:cubicBezTo>
                  <a:pt x="3262260" y="1558248"/>
                  <a:pt x="3251456" y="1557885"/>
                  <a:pt x="3276600" y="1589315"/>
                </a:cubicBezTo>
                <a:cubicBezTo>
                  <a:pt x="3283011" y="1597329"/>
                  <a:pt x="3291115" y="1603829"/>
                  <a:pt x="3298372" y="1611086"/>
                </a:cubicBezTo>
                <a:lnTo>
                  <a:pt x="3331029" y="1709058"/>
                </a:lnTo>
                <a:cubicBezTo>
                  <a:pt x="3334658" y="1719944"/>
                  <a:pt x="3339132" y="1730583"/>
                  <a:pt x="3341915" y="1741715"/>
                </a:cubicBezTo>
                <a:cubicBezTo>
                  <a:pt x="3345543" y="1756229"/>
                  <a:pt x="3348501" y="1770928"/>
                  <a:pt x="3352800" y="1785258"/>
                </a:cubicBezTo>
                <a:lnTo>
                  <a:pt x="3385458" y="1883229"/>
                </a:lnTo>
                <a:lnTo>
                  <a:pt x="3396343" y="1915886"/>
                </a:lnTo>
                <a:cubicBezTo>
                  <a:pt x="3392715" y="1948543"/>
                  <a:pt x="3394104" y="1982158"/>
                  <a:pt x="3385458" y="2013858"/>
                </a:cubicBezTo>
                <a:cubicBezTo>
                  <a:pt x="3382758" y="2023760"/>
                  <a:pt x="3371700" y="2029218"/>
                  <a:pt x="3363686" y="2035629"/>
                </a:cubicBezTo>
                <a:cubicBezTo>
                  <a:pt x="3311688" y="2077226"/>
                  <a:pt x="3352030" y="2041456"/>
                  <a:pt x="3298372" y="2068286"/>
                </a:cubicBezTo>
                <a:cubicBezTo>
                  <a:pt x="3286670" y="2074137"/>
                  <a:pt x="3277670" y="2084744"/>
                  <a:pt x="3265715" y="2090058"/>
                </a:cubicBezTo>
                <a:cubicBezTo>
                  <a:pt x="3244744" y="2099379"/>
                  <a:pt x="3222172" y="2104572"/>
                  <a:pt x="3200400" y="2111829"/>
                </a:cubicBezTo>
                <a:lnTo>
                  <a:pt x="3135086" y="2133600"/>
                </a:lnTo>
                <a:lnTo>
                  <a:pt x="3102429" y="2144486"/>
                </a:lnTo>
                <a:cubicBezTo>
                  <a:pt x="3091543" y="2148115"/>
                  <a:pt x="3081227" y="2154698"/>
                  <a:pt x="3069772" y="2155372"/>
                </a:cubicBezTo>
                <a:lnTo>
                  <a:pt x="2884715" y="2166258"/>
                </a:lnTo>
                <a:cubicBezTo>
                  <a:pt x="2870201" y="2169886"/>
                  <a:pt x="2855892" y="2174467"/>
                  <a:pt x="2841172" y="2177143"/>
                </a:cubicBezTo>
                <a:cubicBezTo>
                  <a:pt x="2731104" y="2197155"/>
                  <a:pt x="2799379" y="2176560"/>
                  <a:pt x="2732315" y="2198915"/>
                </a:cubicBezTo>
                <a:cubicBezTo>
                  <a:pt x="2705245" y="2280123"/>
                  <a:pt x="2727351" y="2205007"/>
                  <a:pt x="2710543" y="2373086"/>
                </a:cubicBezTo>
                <a:cubicBezTo>
                  <a:pt x="2709335" y="2385169"/>
                  <a:pt x="2702719" y="2458699"/>
                  <a:pt x="2688772" y="2481943"/>
                </a:cubicBezTo>
                <a:cubicBezTo>
                  <a:pt x="2683491" y="2490744"/>
                  <a:pt x="2674257" y="2496458"/>
                  <a:pt x="2667000" y="2503715"/>
                </a:cubicBezTo>
                <a:cubicBezTo>
                  <a:pt x="2663372" y="2514601"/>
                  <a:pt x="2662019" y="2526533"/>
                  <a:pt x="2656115" y="2536372"/>
                </a:cubicBezTo>
                <a:cubicBezTo>
                  <a:pt x="2650835" y="2545173"/>
                  <a:pt x="2638386" y="2548710"/>
                  <a:pt x="2634343" y="2558143"/>
                </a:cubicBezTo>
                <a:cubicBezTo>
                  <a:pt x="2621586" y="2587908"/>
                  <a:pt x="2626048" y="2653522"/>
                  <a:pt x="2601686" y="2677886"/>
                </a:cubicBezTo>
                <a:cubicBezTo>
                  <a:pt x="2561413" y="2718161"/>
                  <a:pt x="2585609" y="2691117"/>
                  <a:pt x="2536372" y="2764972"/>
                </a:cubicBezTo>
                <a:cubicBezTo>
                  <a:pt x="2529115" y="2775858"/>
                  <a:pt x="2523851" y="2788378"/>
                  <a:pt x="2514600" y="2797629"/>
                </a:cubicBezTo>
                <a:lnTo>
                  <a:pt x="2460172" y="2852058"/>
                </a:lnTo>
                <a:cubicBezTo>
                  <a:pt x="2452915" y="2859315"/>
                  <a:pt x="2446940" y="2868136"/>
                  <a:pt x="2438400" y="2873829"/>
                </a:cubicBezTo>
                <a:cubicBezTo>
                  <a:pt x="2427514" y="2881086"/>
                  <a:pt x="2415959" y="2887427"/>
                  <a:pt x="2405743" y="2895600"/>
                </a:cubicBezTo>
                <a:cubicBezTo>
                  <a:pt x="2377466" y="2918222"/>
                  <a:pt x="2389013" y="2922389"/>
                  <a:pt x="2351315" y="2939143"/>
                </a:cubicBezTo>
                <a:cubicBezTo>
                  <a:pt x="2330344" y="2948464"/>
                  <a:pt x="2307772" y="2953658"/>
                  <a:pt x="2286000" y="2960915"/>
                </a:cubicBezTo>
                <a:cubicBezTo>
                  <a:pt x="2275114" y="2964544"/>
                  <a:pt x="2264595" y="2969550"/>
                  <a:pt x="2253343" y="2971800"/>
                </a:cubicBezTo>
                <a:cubicBezTo>
                  <a:pt x="2235200" y="2975429"/>
                  <a:pt x="2216865" y="2978198"/>
                  <a:pt x="2198915" y="2982686"/>
                </a:cubicBezTo>
                <a:cubicBezTo>
                  <a:pt x="2099166" y="3007624"/>
                  <a:pt x="2269271" y="2996441"/>
                  <a:pt x="2024743" y="3004458"/>
                </a:cubicBezTo>
                <a:cubicBezTo>
                  <a:pt x="1850627" y="3010167"/>
                  <a:pt x="1676400" y="3011715"/>
                  <a:pt x="1502229" y="3015343"/>
                </a:cubicBezTo>
                <a:cubicBezTo>
                  <a:pt x="1434157" y="3038034"/>
                  <a:pt x="1493126" y="3020912"/>
                  <a:pt x="1371600" y="3037115"/>
                </a:cubicBezTo>
                <a:cubicBezTo>
                  <a:pt x="1349722" y="3040032"/>
                  <a:pt x="1328057" y="3044372"/>
                  <a:pt x="1306286" y="3048000"/>
                </a:cubicBezTo>
                <a:cubicBezTo>
                  <a:pt x="1085525" y="3121589"/>
                  <a:pt x="1263232" y="3066385"/>
                  <a:pt x="674915" y="3048000"/>
                </a:cubicBezTo>
                <a:cubicBezTo>
                  <a:pt x="642073" y="3046974"/>
                  <a:pt x="609600" y="3040743"/>
                  <a:pt x="576943" y="3037115"/>
                </a:cubicBezTo>
                <a:cubicBezTo>
                  <a:pt x="562429" y="3033486"/>
                  <a:pt x="548071" y="3029163"/>
                  <a:pt x="533400" y="3026229"/>
                </a:cubicBezTo>
                <a:cubicBezTo>
                  <a:pt x="511757" y="3021900"/>
                  <a:pt x="489499" y="3020696"/>
                  <a:pt x="468086" y="3015343"/>
                </a:cubicBezTo>
                <a:cubicBezTo>
                  <a:pt x="424139" y="3004356"/>
                  <a:pt x="402609" y="2997795"/>
                  <a:pt x="370115" y="2971800"/>
                </a:cubicBezTo>
                <a:cubicBezTo>
                  <a:pt x="340907" y="2948434"/>
                  <a:pt x="351722" y="2948810"/>
                  <a:pt x="326572" y="2917372"/>
                </a:cubicBezTo>
                <a:cubicBezTo>
                  <a:pt x="320161" y="2909358"/>
                  <a:pt x="311211" y="2903614"/>
                  <a:pt x="304800" y="2895600"/>
                </a:cubicBezTo>
                <a:cubicBezTo>
                  <a:pt x="296627" y="2885384"/>
                  <a:pt x="293245" y="2871116"/>
                  <a:pt x="283029" y="2862943"/>
                </a:cubicBezTo>
                <a:cubicBezTo>
                  <a:pt x="274069" y="2855775"/>
                  <a:pt x="261258" y="2855686"/>
                  <a:pt x="250372" y="2852058"/>
                </a:cubicBezTo>
                <a:cubicBezTo>
                  <a:pt x="243115" y="2830286"/>
                  <a:pt x="241330" y="2805838"/>
                  <a:pt x="228600" y="2786743"/>
                </a:cubicBezTo>
                <a:cubicBezTo>
                  <a:pt x="214086" y="2764972"/>
                  <a:pt x="193333" y="2746252"/>
                  <a:pt x="185058" y="2721429"/>
                </a:cubicBezTo>
                <a:lnTo>
                  <a:pt x="163286" y="2656115"/>
                </a:lnTo>
                <a:cubicBezTo>
                  <a:pt x="159657" y="2645229"/>
                  <a:pt x="155183" y="2634590"/>
                  <a:pt x="152400" y="2623458"/>
                </a:cubicBezTo>
                <a:cubicBezTo>
                  <a:pt x="148772" y="2608944"/>
                  <a:pt x="145625" y="2594300"/>
                  <a:pt x="141515" y="2579915"/>
                </a:cubicBezTo>
                <a:cubicBezTo>
                  <a:pt x="138363" y="2568882"/>
                  <a:pt x="133781" y="2558291"/>
                  <a:pt x="130629" y="2547258"/>
                </a:cubicBezTo>
                <a:cubicBezTo>
                  <a:pt x="114579" y="2491083"/>
                  <a:pt x="132157" y="2516130"/>
                  <a:pt x="97972" y="2481943"/>
                </a:cubicBezTo>
                <a:lnTo>
                  <a:pt x="65315" y="2383972"/>
                </a:lnTo>
                <a:lnTo>
                  <a:pt x="54429" y="2351315"/>
                </a:lnTo>
                <a:lnTo>
                  <a:pt x="43543" y="2318658"/>
                </a:lnTo>
                <a:cubicBezTo>
                  <a:pt x="39915" y="2282372"/>
                  <a:pt x="37478" y="2245947"/>
                  <a:pt x="32658" y="2209800"/>
                </a:cubicBezTo>
                <a:cubicBezTo>
                  <a:pt x="28710" y="2180189"/>
                  <a:pt x="18277" y="2141391"/>
                  <a:pt x="10886" y="2111829"/>
                </a:cubicBezTo>
                <a:cubicBezTo>
                  <a:pt x="7257" y="2064658"/>
                  <a:pt x="0" y="2017626"/>
                  <a:pt x="0" y="1970315"/>
                </a:cubicBezTo>
                <a:cubicBezTo>
                  <a:pt x="0" y="1680007"/>
                  <a:pt x="4436" y="1389695"/>
                  <a:pt x="10886" y="1099458"/>
                </a:cubicBezTo>
                <a:cubicBezTo>
                  <a:pt x="11696" y="1063000"/>
                  <a:pt x="16845" y="1026733"/>
                  <a:pt x="21772" y="990600"/>
                </a:cubicBezTo>
                <a:cubicBezTo>
                  <a:pt x="27736" y="946862"/>
                  <a:pt x="29583" y="901850"/>
                  <a:pt x="43543" y="859972"/>
                </a:cubicBezTo>
                <a:lnTo>
                  <a:pt x="65315" y="794658"/>
                </a:lnTo>
                <a:cubicBezTo>
                  <a:pt x="68944" y="783772"/>
                  <a:pt x="73950" y="773252"/>
                  <a:pt x="76200" y="762000"/>
                </a:cubicBezTo>
                <a:cubicBezTo>
                  <a:pt x="79829" y="743857"/>
                  <a:pt x="79430" y="724416"/>
                  <a:pt x="87086" y="707572"/>
                </a:cubicBezTo>
                <a:cubicBezTo>
                  <a:pt x="107600" y="662442"/>
                  <a:pt x="123393" y="649494"/>
                  <a:pt x="152400" y="620486"/>
                </a:cubicBezTo>
                <a:cubicBezTo>
                  <a:pt x="156029" y="609600"/>
                  <a:pt x="156617" y="597166"/>
                  <a:pt x="163286" y="587829"/>
                </a:cubicBezTo>
                <a:cubicBezTo>
                  <a:pt x="175217" y="571126"/>
                  <a:pt x="206829" y="544286"/>
                  <a:pt x="206829" y="544286"/>
                </a:cubicBezTo>
                <a:cubicBezTo>
                  <a:pt x="234191" y="462202"/>
                  <a:pt x="197282" y="563381"/>
                  <a:pt x="239486" y="478972"/>
                </a:cubicBezTo>
                <a:cubicBezTo>
                  <a:pt x="267749" y="422447"/>
                  <a:pt x="229619" y="467069"/>
                  <a:pt x="272143" y="424543"/>
                </a:cubicBezTo>
                <a:cubicBezTo>
                  <a:pt x="275772" y="413657"/>
                  <a:pt x="277897" y="402149"/>
                  <a:pt x="283029" y="391886"/>
                </a:cubicBezTo>
                <a:cubicBezTo>
                  <a:pt x="288880" y="380184"/>
                  <a:pt x="299487" y="371184"/>
                  <a:pt x="304800" y="359229"/>
                </a:cubicBezTo>
                <a:cubicBezTo>
                  <a:pt x="342981" y="273322"/>
                  <a:pt x="300481" y="311309"/>
                  <a:pt x="359229" y="272143"/>
                </a:cubicBezTo>
                <a:cubicBezTo>
                  <a:pt x="386591" y="190059"/>
                  <a:pt x="349682" y="291238"/>
                  <a:pt x="391886" y="206829"/>
                </a:cubicBezTo>
                <a:cubicBezTo>
                  <a:pt x="397018" y="196566"/>
                  <a:pt x="396868" y="184011"/>
                  <a:pt x="402772" y="174172"/>
                </a:cubicBezTo>
                <a:cubicBezTo>
                  <a:pt x="410998" y="160462"/>
                  <a:pt x="445062" y="136024"/>
                  <a:pt x="457200" y="130629"/>
                </a:cubicBezTo>
                <a:cubicBezTo>
                  <a:pt x="478171" y="121309"/>
                  <a:pt x="500743" y="116115"/>
                  <a:pt x="522515" y="108858"/>
                </a:cubicBezTo>
                <a:cubicBezTo>
                  <a:pt x="533401" y="105229"/>
                  <a:pt x="543786" y="99395"/>
                  <a:pt x="555172" y="97972"/>
                </a:cubicBezTo>
                <a:lnTo>
                  <a:pt x="642258" y="87086"/>
                </a:lnTo>
                <a:cubicBezTo>
                  <a:pt x="653144" y="83457"/>
                  <a:pt x="664652" y="81332"/>
                  <a:pt x="674915" y="76200"/>
                </a:cubicBezTo>
                <a:cubicBezTo>
                  <a:pt x="686617" y="70349"/>
                  <a:pt x="695160" y="58566"/>
                  <a:pt x="707572" y="54429"/>
                </a:cubicBezTo>
                <a:cubicBezTo>
                  <a:pt x="717899" y="50987"/>
                  <a:pt x="729343" y="54429"/>
                  <a:pt x="740229" y="54429"/>
                </a:cubicBezTo>
                <a:lnTo>
                  <a:pt x="870858" y="0"/>
                </a:lnTo>
              </a:path>
            </a:pathLst>
          </a:cu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350"/>
          </a:p>
        </p:txBody>
      </p:sp>
      <p:sp>
        <p:nvSpPr>
          <p:cNvPr id="159" name="Freeform 285">
            <a:extLst>
              <a:ext uri="{FF2B5EF4-FFF2-40B4-BE49-F238E27FC236}">
                <a16:creationId xmlns:a16="http://schemas.microsoft.com/office/drawing/2014/main" id="{97207C69-EAE0-C947-AF5D-951207CE3D8E}"/>
              </a:ext>
            </a:extLst>
          </p:cNvPr>
          <p:cNvSpPr/>
          <p:nvPr/>
        </p:nvSpPr>
        <p:spPr>
          <a:xfrm>
            <a:off x="2970671" y="2250541"/>
            <a:ext cx="2019773" cy="1636022"/>
          </a:xfrm>
          <a:custGeom>
            <a:avLst/>
            <a:gdLst>
              <a:gd name="connsiteX0" fmla="*/ 68580 w 2171700"/>
              <a:gd name="connsiteY0" fmla="*/ 53340 h 1988400"/>
              <a:gd name="connsiteX1" fmla="*/ 68580 w 2171700"/>
              <a:gd name="connsiteY1" fmla="*/ 53340 h 1988400"/>
              <a:gd name="connsiteX2" fmla="*/ 175260 w 2171700"/>
              <a:gd name="connsiteY2" fmla="*/ 38100 h 1988400"/>
              <a:gd name="connsiteX3" fmla="*/ 220980 w 2171700"/>
              <a:gd name="connsiteY3" fmla="*/ 22860 h 1988400"/>
              <a:gd name="connsiteX4" fmla="*/ 266700 w 2171700"/>
              <a:gd name="connsiteY4" fmla="*/ 0 h 1988400"/>
              <a:gd name="connsiteX5" fmla="*/ 1188720 w 2171700"/>
              <a:gd name="connsiteY5" fmla="*/ 7620 h 1988400"/>
              <a:gd name="connsiteX6" fmla="*/ 1234440 w 2171700"/>
              <a:gd name="connsiteY6" fmla="*/ 22860 h 1988400"/>
              <a:gd name="connsiteX7" fmla="*/ 1287780 w 2171700"/>
              <a:gd name="connsiteY7" fmla="*/ 38100 h 1988400"/>
              <a:gd name="connsiteX8" fmla="*/ 1310640 w 2171700"/>
              <a:gd name="connsiteY8" fmla="*/ 53340 h 1988400"/>
              <a:gd name="connsiteX9" fmla="*/ 1341120 w 2171700"/>
              <a:gd name="connsiteY9" fmla="*/ 60960 h 1988400"/>
              <a:gd name="connsiteX10" fmla="*/ 1386840 w 2171700"/>
              <a:gd name="connsiteY10" fmla="*/ 76200 h 1988400"/>
              <a:gd name="connsiteX11" fmla="*/ 1402080 w 2171700"/>
              <a:gd name="connsiteY11" fmla="*/ 99060 h 1988400"/>
              <a:gd name="connsiteX12" fmla="*/ 1447800 w 2171700"/>
              <a:gd name="connsiteY12" fmla="*/ 129540 h 1988400"/>
              <a:gd name="connsiteX13" fmla="*/ 1478280 w 2171700"/>
              <a:gd name="connsiteY13" fmla="*/ 175260 h 1988400"/>
              <a:gd name="connsiteX14" fmla="*/ 1501140 w 2171700"/>
              <a:gd name="connsiteY14" fmla="*/ 220980 h 1988400"/>
              <a:gd name="connsiteX15" fmla="*/ 1539240 w 2171700"/>
              <a:gd name="connsiteY15" fmla="*/ 266700 h 1988400"/>
              <a:gd name="connsiteX16" fmla="*/ 1546860 w 2171700"/>
              <a:gd name="connsiteY16" fmla="*/ 289560 h 1988400"/>
              <a:gd name="connsiteX17" fmla="*/ 1562100 w 2171700"/>
              <a:gd name="connsiteY17" fmla="*/ 312420 h 1988400"/>
              <a:gd name="connsiteX18" fmla="*/ 1577340 w 2171700"/>
              <a:gd name="connsiteY18" fmla="*/ 365760 h 1988400"/>
              <a:gd name="connsiteX19" fmla="*/ 1592580 w 2171700"/>
              <a:gd name="connsiteY19" fmla="*/ 388620 h 1988400"/>
              <a:gd name="connsiteX20" fmla="*/ 1615440 w 2171700"/>
              <a:gd name="connsiteY20" fmla="*/ 396240 h 1988400"/>
              <a:gd name="connsiteX21" fmla="*/ 1630680 w 2171700"/>
              <a:gd name="connsiteY21" fmla="*/ 441960 h 1988400"/>
              <a:gd name="connsiteX22" fmla="*/ 1661160 w 2171700"/>
              <a:gd name="connsiteY22" fmla="*/ 487680 h 1988400"/>
              <a:gd name="connsiteX23" fmla="*/ 1684020 w 2171700"/>
              <a:gd name="connsiteY23" fmla="*/ 556260 h 1988400"/>
              <a:gd name="connsiteX24" fmla="*/ 1691640 w 2171700"/>
              <a:gd name="connsiteY24" fmla="*/ 579120 h 1988400"/>
              <a:gd name="connsiteX25" fmla="*/ 1714500 w 2171700"/>
              <a:gd name="connsiteY25" fmla="*/ 601980 h 1988400"/>
              <a:gd name="connsiteX26" fmla="*/ 1722120 w 2171700"/>
              <a:gd name="connsiteY26" fmla="*/ 632460 h 1988400"/>
              <a:gd name="connsiteX27" fmla="*/ 1737360 w 2171700"/>
              <a:gd name="connsiteY27" fmla="*/ 716280 h 1988400"/>
              <a:gd name="connsiteX28" fmla="*/ 1767840 w 2171700"/>
              <a:gd name="connsiteY28" fmla="*/ 777240 h 1988400"/>
              <a:gd name="connsiteX29" fmla="*/ 1783080 w 2171700"/>
              <a:gd name="connsiteY29" fmla="*/ 830580 h 1988400"/>
              <a:gd name="connsiteX30" fmla="*/ 1790700 w 2171700"/>
              <a:gd name="connsiteY30" fmla="*/ 861060 h 1988400"/>
              <a:gd name="connsiteX31" fmla="*/ 1805940 w 2171700"/>
              <a:gd name="connsiteY31" fmla="*/ 891540 h 1988400"/>
              <a:gd name="connsiteX32" fmla="*/ 1813560 w 2171700"/>
              <a:gd name="connsiteY32" fmla="*/ 929640 h 1988400"/>
              <a:gd name="connsiteX33" fmla="*/ 1828800 w 2171700"/>
              <a:gd name="connsiteY33" fmla="*/ 952500 h 1988400"/>
              <a:gd name="connsiteX34" fmla="*/ 1836420 w 2171700"/>
              <a:gd name="connsiteY34" fmla="*/ 975360 h 1988400"/>
              <a:gd name="connsiteX35" fmla="*/ 1866900 w 2171700"/>
              <a:gd name="connsiteY35" fmla="*/ 1021080 h 1988400"/>
              <a:gd name="connsiteX36" fmla="*/ 1897380 w 2171700"/>
              <a:gd name="connsiteY36" fmla="*/ 1066800 h 1988400"/>
              <a:gd name="connsiteX37" fmla="*/ 1912620 w 2171700"/>
              <a:gd name="connsiteY37" fmla="*/ 1089660 h 1988400"/>
              <a:gd name="connsiteX38" fmla="*/ 1927860 w 2171700"/>
              <a:gd name="connsiteY38" fmla="*/ 1120140 h 1988400"/>
              <a:gd name="connsiteX39" fmla="*/ 1950720 w 2171700"/>
              <a:gd name="connsiteY39" fmla="*/ 1150620 h 1988400"/>
              <a:gd name="connsiteX40" fmla="*/ 1973580 w 2171700"/>
              <a:gd name="connsiteY40" fmla="*/ 1196340 h 1988400"/>
              <a:gd name="connsiteX41" fmla="*/ 2019300 w 2171700"/>
              <a:gd name="connsiteY41" fmla="*/ 1287780 h 1988400"/>
              <a:gd name="connsiteX42" fmla="*/ 2072640 w 2171700"/>
              <a:gd name="connsiteY42" fmla="*/ 1356360 h 1988400"/>
              <a:gd name="connsiteX43" fmla="*/ 2087880 w 2171700"/>
              <a:gd name="connsiteY43" fmla="*/ 1379220 h 1988400"/>
              <a:gd name="connsiteX44" fmla="*/ 2103120 w 2171700"/>
              <a:gd name="connsiteY44" fmla="*/ 1424940 h 1988400"/>
              <a:gd name="connsiteX45" fmla="*/ 2118360 w 2171700"/>
              <a:gd name="connsiteY45" fmla="*/ 1501140 h 1988400"/>
              <a:gd name="connsiteX46" fmla="*/ 2133600 w 2171700"/>
              <a:gd name="connsiteY46" fmla="*/ 1546860 h 1988400"/>
              <a:gd name="connsiteX47" fmla="*/ 2148840 w 2171700"/>
              <a:gd name="connsiteY47" fmla="*/ 1592580 h 1988400"/>
              <a:gd name="connsiteX48" fmla="*/ 2156460 w 2171700"/>
              <a:gd name="connsiteY48" fmla="*/ 1615440 h 1988400"/>
              <a:gd name="connsiteX49" fmla="*/ 2171700 w 2171700"/>
              <a:gd name="connsiteY49" fmla="*/ 1684020 h 1988400"/>
              <a:gd name="connsiteX50" fmla="*/ 2164080 w 2171700"/>
              <a:gd name="connsiteY50" fmla="*/ 1866900 h 1988400"/>
              <a:gd name="connsiteX51" fmla="*/ 2156460 w 2171700"/>
              <a:gd name="connsiteY51" fmla="*/ 1889760 h 1988400"/>
              <a:gd name="connsiteX52" fmla="*/ 2118360 w 2171700"/>
              <a:gd name="connsiteY52" fmla="*/ 1927860 h 1988400"/>
              <a:gd name="connsiteX53" fmla="*/ 2095500 w 2171700"/>
              <a:gd name="connsiteY53" fmla="*/ 1935480 h 1988400"/>
              <a:gd name="connsiteX54" fmla="*/ 2065020 w 2171700"/>
              <a:gd name="connsiteY54" fmla="*/ 1950720 h 1988400"/>
              <a:gd name="connsiteX55" fmla="*/ 1905000 w 2171700"/>
              <a:gd name="connsiteY55" fmla="*/ 1965960 h 1988400"/>
              <a:gd name="connsiteX56" fmla="*/ 1432560 w 2171700"/>
              <a:gd name="connsiteY56" fmla="*/ 1965960 h 1988400"/>
              <a:gd name="connsiteX57" fmla="*/ 1386840 w 2171700"/>
              <a:gd name="connsiteY57" fmla="*/ 1958340 h 1988400"/>
              <a:gd name="connsiteX58" fmla="*/ 1310640 w 2171700"/>
              <a:gd name="connsiteY58" fmla="*/ 1943100 h 1988400"/>
              <a:gd name="connsiteX59" fmla="*/ 1280160 w 2171700"/>
              <a:gd name="connsiteY59" fmla="*/ 1935480 h 1988400"/>
              <a:gd name="connsiteX60" fmla="*/ 1234440 w 2171700"/>
              <a:gd name="connsiteY60" fmla="*/ 1927860 h 1988400"/>
              <a:gd name="connsiteX61" fmla="*/ 1188720 w 2171700"/>
              <a:gd name="connsiteY61" fmla="*/ 1912620 h 1988400"/>
              <a:gd name="connsiteX62" fmla="*/ 1158240 w 2171700"/>
              <a:gd name="connsiteY62" fmla="*/ 1905000 h 1988400"/>
              <a:gd name="connsiteX63" fmla="*/ 1135380 w 2171700"/>
              <a:gd name="connsiteY63" fmla="*/ 1897380 h 1988400"/>
              <a:gd name="connsiteX64" fmla="*/ 1089660 w 2171700"/>
              <a:gd name="connsiteY64" fmla="*/ 1866900 h 1988400"/>
              <a:gd name="connsiteX65" fmla="*/ 1074420 w 2171700"/>
              <a:gd name="connsiteY65" fmla="*/ 1844040 h 1988400"/>
              <a:gd name="connsiteX66" fmla="*/ 1028700 w 2171700"/>
              <a:gd name="connsiteY66" fmla="*/ 1798320 h 1988400"/>
              <a:gd name="connsiteX67" fmla="*/ 1013460 w 2171700"/>
              <a:gd name="connsiteY67" fmla="*/ 1752600 h 1988400"/>
              <a:gd name="connsiteX68" fmla="*/ 982980 w 2171700"/>
              <a:gd name="connsiteY68" fmla="*/ 1684020 h 1988400"/>
              <a:gd name="connsiteX69" fmla="*/ 960120 w 2171700"/>
              <a:gd name="connsiteY69" fmla="*/ 1607820 h 1988400"/>
              <a:gd name="connsiteX70" fmla="*/ 929640 w 2171700"/>
              <a:gd name="connsiteY70" fmla="*/ 1562100 h 1988400"/>
              <a:gd name="connsiteX71" fmla="*/ 922020 w 2171700"/>
              <a:gd name="connsiteY71" fmla="*/ 1539240 h 1988400"/>
              <a:gd name="connsiteX72" fmla="*/ 906780 w 2171700"/>
              <a:gd name="connsiteY72" fmla="*/ 1478280 h 1988400"/>
              <a:gd name="connsiteX73" fmla="*/ 891540 w 2171700"/>
              <a:gd name="connsiteY73" fmla="*/ 1455420 h 1988400"/>
              <a:gd name="connsiteX74" fmla="*/ 876300 w 2171700"/>
              <a:gd name="connsiteY74" fmla="*/ 1409700 h 1988400"/>
              <a:gd name="connsiteX75" fmla="*/ 868680 w 2171700"/>
              <a:gd name="connsiteY75" fmla="*/ 1386840 h 1988400"/>
              <a:gd name="connsiteX76" fmla="*/ 845820 w 2171700"/>
              <a:gd name="connsiteY76" fmla="*/ 1318260 h 1988400"/>
              <a:gd name="connsiteX77" fmla="*/ 838200 w 2171700"/>
              <a:gd name="connsiteY77" fmla="*/ 1295400 h 1988400"/>
              <a:gd name="connsiteX78" fmla="*/ 822960 w 2171700"/>
              <a:gd name="connsiteY78" fmla="*/ 1272540 h 1988400"/>
              <a:gd name="connsiteX79" fmla="*/ 815340 w 2171700"/>
              <a:gd name="connsiteY79" fmla="*/ 1242060 h 1988400"/>
              <a:gd name="connsiteX80" fmla="*/ 792480 w 2171700"/>
              <a:gd name="connsiteY80" fmla="*/ 1173480 h 1988400"/>
              <a:gd name="connsiteX81" fmla="*/ 784860 w 2171700"/>
              <a:gd name="connsiteY81" fmla="*/ 1150620 h 1988400"/>
              <a:gd name="connsiteX82" fmla="*/ 777240 w 2171700"/>
              <a:gd name="connsiteY82" fmla="*/ 1127760 h 1988400"/>
              <a:gd name="connsiteX83" fmla="*/ 746760 w 2171700"/>
              <a:gd name="connsiteY83" fmla="*/ 1082040 h 1988400"/>
              <a:gd name="connsiteX84" fmla="*/ 731520 w 2171700"/>
              <a:gd name="connsiteY84" fmla="*/ 1059180 h 1988400"/>
              <a:gd name="connsiteX85" fmla="*/ 685800 w 2171700"/>
              <a:gd name="connsiteY85" fmla="*/ 1028700 h 1988400"/>
              <a:gd name="connsiteX86" fmla="*/ 655320 w 2171700"/>
              <a:gd name="connsiteY86" fmla="*/ 982980 h 1988400"/>
              <a:gd name="connsiteX87" fmla="*/ 632460 w 2171700"/>
              <a:gd name="connsiteY87" fmla="*/ 975360 h 1988400"/>
              <a:gd name="connsiteX88" fmla="*/ 586740 w 2171700"/>
              <a:gd name="connsiteY88" fmla="*/ 952500 h 1988400"/>
              <a:gd name="connsiteX89" fmla="*/ 563880 w 2171700"/>
              <a:gd name="connsiteY89" fmla="*/ 922020 h 1988400"/>
              <a:gd name="connsiteX90" fmla="*/ 541020 w 2171700"/>
              <a:gd name="connsiteY90" fmla="*/ 906780 h 1988400"/>
              <a:gd name="connsiteX91" fmla="*/ 487680 w 2171700"/>
              <a:gd name="connsiteY91" fmla="*/ 845820 h 1988400"/>
              <a:gd name="connsiteX92" fmla="*/ 472440 w 2171700"/>
              <a:gd name="connsiteY92" fmla="*/ 822960 h 1988400"/>
              <a:gd name="connsiteX93" fmla="*/ 449580 w 2171700"/>
              <a:gd name="connsiteY93" fmla="*/ 807720 h 1988400"/>
              <a:gd name="connsiteX94" fmla="*/ 419100 w 2171700"/>
              <a:gd name="connsiteY94" fmla="*/ 777240 h 1988400"/>
              <a:gd name="connsiteX95" fmla="*/ 403860 w 2171700"/>
              <a:gd name="connsiteY95" fmla="*/ 754380 h 1988400"/>
              <a:gd name="connsiteX96" fmla="*/ 358140 w 2171700"/>
              <a:gd name="connsiteY96" fmla="*/ 731520 h 1988400"/>
              <a:gd name="connsiteX97" fmla="*/ 312420 w 2171700"/>
              <a:gd name="connsiteY97" fmla="*/ 693420 h 1988400"/>
              <a:gd name="connsiteX98" fmla="*/ 289560 w 2171700"/>
              <a:gd name="connsiteY98" fmla="*/ 685800 h 1988400"/>
              <a:gd name="connsiteX99" fmla="*/ 243840 w 2171700"/>
              <a:gd name="connsiteY99" fmla="*/ 655320 h 1988400"/>
              <a:gd name="connsiteX100" fmla="*/ 220980 w 2171700"/>
              <a:gd name="connsiteY100" fmla="*/ 640080 h 1988400"/>
              <a:gd name="connsiteX101" fmla="*/ 190500 w 2171700"/>
              <a:gd name="connsiteY101" fmla="*/ 594360 h 1988400"/>
              <a:gd name="connsiteX102" fmla="*/ 175260 w 2171700"/>
              <a:gd name="connsiteY102" fmla="*/ 571500 h 1988400"/>
              <a:gd name="connsiteX103" fmla="*/ 152400 w 2171700"/>
              <a:gd name="connsiteY103" fmla="*/ 548640 h 1988400"/>
              <a:gd name="connsiteX104" fmla="*/ 129540 w 2171700"/>
              <a:gd name="connsiteY104" fmla="*/ 502920 h 1988400"/>
              <a:gd name="connsiteX105" fmla="*/ 121920 w 2171700"/>
              <a:gd name="connsiteY105" fmla="*/ 480060 h 1988400"/>
              <a:gd name="connsiteX106" fmla="*/ 76200 w 2171700"/>
              <a:gd name="connsiteY106" fmla="*/ 434340 h 1988400"/>
              <a:gd name="connsiteX107" fmla="*/ 38100 w 2171700"/>
              <a:gd name="connsiteY107" fmla="*/ 403860 h 1988400"/>
              <a:gd name="connsiteX108" fmla="*/ 22860 w 2171700"/>
              <a:gd name="connsiteY108" fmla="*/ 358140 h 1988400"/>
              <a:gd name="connsiteX109" fmla="*/ 15240 w 2171700"/>
              <a:gd name="connsiteY109" fmla="*/ 335280 h 1988400"/>
              <a:gd name="connsiteX110" fmla="*/ 0 w 2171700"/>
              <a:gd name="connsiteY110" fmla="*/ 312420 h 1988400"/>
              <a:gd name="connsiteX111" fmla="*/ 7620 w 2171700"/>
              <a:gd name="connsiteY111" fmla="*/ 144780 h 1988400"/>
              <a:gd name="connsiteX112" fmla="*/ 22860 w 2171700"/>
              <a:gd name="connsiteY112" fmla="*/ 83820 h 1988400"/>
              <a:gd name="connsiteX113" fmla="*/ 30480 w 2171700"/>
              <a:gd name="connsiteY113" fmla="*/ 53340 h 1988400"/>
              <a:gd name="connsiteX114" fmla="*/ 99060 w 2171700"/>
              <a:gd name="connsiteY114" fmla="*/ 30480 h 1988400"/>
              <a:gd name="connsiteX115" fmla="*/ 121920 w 2171700"/>
              <a:gd name="connsiteY115" fmla="*/ 22860 h 1988400"/>
              <a:gd name="connsiteX116" fmla="*/ 121920 w 2171700"/>
              <a:gd name="connsiteY116" fmla="*/ 22860 h 198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171700" h="1988400">
                <a:moveTo>
                  <a:pt x="68580" y="53340"/>
                </a:moveTo>
                <a:lnTo>
                  <a:pt x="68580" y="53340"/>
                </a:lnTo>
                <a:cubicBezTo>
                  <a:pt x="101560" y="49676"/>
                  <a:pt x="141900" y="47198"/>
                  <a:pt x="175260" y="38100"/>
                </a:cubicBezTo>
                <a:cubicBezTo>
                  <a:pt x="190758" y="33873"/>
                  <a:pt x="207614" y="31771"/>
                  <a:pt x="220980" y="22860"/>
                </a:cubicBezTo>
                <a:cubicBezTo>
                  <a:pt x="250523" y="3165"/>
                  <a:pt x="235152" y="10516"/>
                  <a:pt x="266700" y="0"/>
                </a:cubicBezTo>
                <a:lnTo>
                  <a:pt x="1188720" y="7620"/>
                </a:lnTo>
                <a:cubicBezTo>
                  <a:pt x="1204780" y="7999"/>
                  <a:pt x="1218855" y="18964"/>
                  <a:pt x="1234440" y="22860"/>
                </a:cubicBezTo>
                <a:cubicBezTo>
                  <a:pt x="1244206" y="25301"/>
                  <a:pt x="1276848" y="32634"/>
                  <a:pt x="1287780" y="38100"/>
                </a:cubicBezTo>
                <a:cubicBezTo>
                  <a:pt x="1295971" y="42196"/>
                  <a:pt x="1302222" y="49732"/>
                  <a:pt x="1310640" y="53340"/>
                </a:cubicBezTo>
                <a:cubicBezTo>
                  <a:pt x="1320266" y="57465"/>
                  <a:pt x="1331089" y="57951"/>
                  <a:pt x="1341120" y="60960"/>
                </a:cubicBezTo>
                <a:cubicBezTo>
                  <a:pt x="1356507" y="65576"/>
                  <a:pt x="1386840" y="76200"/>
                  <a:pt x="1386840" y="76200"/>
                </a:cubicBezTo>
                <a:cubicBezTo>
                  <a:pt x="1391920" y="83820"/>
                  <a:pt x="1394929" y="93339"/>
                  <a:pt x="1402080" y="99060"/>
                </a:cubicBezTo>
                <a:cubicBezTo>
                  <a:pt x="1454436" y="140945"/>
                  <a:pt x="1393403" y="59601"/>
                  <a:pt x="1447800" y="129540"/>
                </a:cubicBezTo>
                <a:cubicBezTo>
                  <a:pt x="1459045" y="143998"/>
                  <a:pt x="1472488" y="157884"/>
                  <a:pt x="1478280" y="175260"/>
                </a:cubicBezTo>
                <a:cubicBezTo>
                  <a:pt x="1485917" y="198171"/>
                  <a:pt x="1484727" y="201285"/>
                  <a:pt x="1501140" y="220980"/>
                </a:cubicBezTo>
                <a:cubicBezTo>
                  <a:pt x="1522206" y="246259"/>
                  <a:pt x="1525051" y="238321"/>
                  <a:pt x="1539240" y="266700"/>
                </a:cubicBezTo>
                <a:cubicBezTo>
                  <a:pt x="1542832" y="273884"/>
                  <a:pt x="1543268" y="282376"/>
                  <a:pt x="1546860" y="289560"/>
                </a:cubicBezTo>
                <a:cubicBezTo>
                  <a:pt x="1550956" y="297751"/>
                  <a:pt x="1558004" y="304229"/>
                  <a:pt x="1562100" y="312420"/>
                </a:cubicBezTo>
                <a:cubicBezTo>
                  <a:pt x="1576928" y="342077"/>
                  <a:pt x="1562691" y="331580"/>
                  <a:pt x="1577340" y="365760"/>
                </a:cubicBezTo>
                <a:cubicBezTo>
                  <a:pt x="1580948" y="374178"/>
                  <a:pt x="1585429" y="382899"/>
                  <a:pt x="1592580" y="388620"/>
                </a:cubicBezTo>
                <a:cubicBezTo>
                  <a:pt x="1598852" y="393638"/>
                  <a:pt x="1607820" y="393700"/>
                  <a:pt x="1615440" y="396240"/>
                </a:cubicBezTo>
                <a:cubicBezTo>
                  <a:pt x="1620520" y="411480"/>
                  <a:pt x="1621769" y="428594"/>
                  <a:pt x="1630680" y="441960"/>
                </a:cubicBezTo>
                <a:cubicBezTo>
                  <a:pt x="1640840" y="457200"/>
                  <a:pt x="1655368" y="470304"/>
                  <a:pt x="1661160" y="487680"/>
                </a:cubicBezTo>
                <a:lnTo>
                  <a:pt x="1684020" y="556260"/>
                </a:lnTo>
                <a:cubicBezTo>
                  <a:pt x="1686560" y="563880"/>
                  <a:pt x="1685960" y="573440"/>
                  <a:pt x="1691640" y="579120"/>
                </a:cubicBezTo>
                <a:lnTo>
                  <a:pt x="1714500" y="601980"/>
                </a:lnTo>
                <a:cubicBezTo>
                  <a:pt x="1717040" y="612140"/>
                  <a:pt x="1720247" y="622156"/>
                  <a:pt x="1722120" y="632460"/>
                </a:cubicBezTo>
                <a:cubicBezTo>
                  <a:pt x="1725024" y="648433"/>
                  <a:pt x="1728997" y="696210"/>
                  <a:pt x="1737360" y="716280"/>
                </a:cubicBezTo>
                <a:cubicBezTo>
                  <a:pt x="1746098" y="737251"/>
                  <a:pt x="1762330" y="755200"/>
                  <a:pt x="1767840" y="777240"/>
                </a:cubicBezTo>
                <a:cubicBezTo>
                  <a:pt x="1791661" y="872525"/>
                  <a:pt x="1761216" y="754058"/>
                  <a:pt x="1783080" y="830580"/>
                </a:cubicBezTo>
                <a:cubicBezTo>
                  <a:pt x="1785957" y="840650"/>
                  <a:pt x="1787023" y="851254"/>
                  <a:pt x="1790700" y="861060"/>
                </a:cubicBezTo>
                <a:cubicBezTo>
                  <a:pt x="1794688" y="871696"/>
                  <a:pt x="1800860" y="881380"/>
                  <a:pt x="1805940" y="891540"/>
                </a:cubicBezTo>
                <a:cubicBezTo>
                  <a:pt x="1808480" y="904240"/>
                  <a:pt x="1809012" y="917513"/>
                  <a:pt x="1813560" y="929640"/>
                </a:cubicBezTo>
                <a:cubicBezTo>
                  <a:pt x="1816776" y="938215"/>
                  <a:pt x="1824704" y="944309"/>
                  <a:pt x="1828800" y="952500"/>
                </a:cubicBezTo>
                <a:cubicBezTo>
                  <a:pt x="1832392" y="959684"/>
                  <a:pt x="1832519" y="968339"/>
                  <a:pt x="1836420" y="975360"/>
                </a:cubicBezTo>
                <a:cubicBezTo>
                  <a:pt x="1845315" y="991371"/>
                  <a:pt x="1856740" y="1005840"/>
                  <a:pt x="1866900" y="1021080"/>
                </a:cubicBezTo>
                <a:lnTo>
                  <a:pt x="1897380" y="1066800"/>
                </a:lnTo>
                <a:cubicBezTo>
                  <a:pt x="1902460" y="1074420"/>
                  <a:pt x="1908524" y="1081469"/>
                  <a:pt x="1912620" y="1089660"/>
                </a:cubicBezTo>
                <a:cubicBezTo>
                  <a:pt x="1917700" y="1099820"/>
                  <a:pt x="1921840" y="1110507"/>
                  <a:pt x="1927860" y="1120140"/>
                </a:cubicBezTo>
                <a:cubicBezTo>
                  <a:pt x="1934591" y="1130910"/>
                  <a:pt x="1943100" y="1140460"/>
                  <a:pt x="1950720" y="1150620"/>
                </a:cubicBezTo>
                <a:cubicBezTo>
                  <a:pt x="1978510" y="1233990"/>
                  <a:pt x="1934189" y="1107710"/>
                  <a:pt x="1973580" y="1196340"/>
                </a:cubicBezTo>
                <a:cubicBezTo>
                  <a:pt x="1993412" y="1240962"/>
                  <a:pt x="1981277" y="1249757"/>
                  <a:pt x="2019300" y="1287780"/>
                </a:cubicBezTo>
                <a:cubicBezTo>
                  <a:pt x="2055112" y="1323592"/>
                  <a:pt x="2036182" y="1301674"/>
                  <a:pt x="2072640" y="1356360"/>
                </a:cubicBezTo>
                <a:cubicBezTo>
                  <a:pt x="2077720" y="1363980"/>
                  <a:pt x="2084984" y="1370532"/>
                  <a:pt x="2087880" y="1379220"/>
                </a:cubicBezTo>
                <a:cubicBezTo>
                  <a:pt x="2092960" y="1394460"/>
                  <a:pt x="2100479" y="1409094"/>
                  <a:pt x="2103120" y="1424940"/>
                </a:cubicBezTo>
                <a:cubicBezTo>
                  <a:pt x="2108269" y="1455835"/>
                  <a:pt x="2109835" y="1472722"/>
                  <a:pt x="2118360" y="1501140"/>
                </a:cubicBezTo>
                <a:cubicBezTo>
                  <a:pt x="2122976" y="1516527"/>
                  <a:pt x="2128520" y="1531620"/>
                  <a:pt x="2133600" y="1546860"/>
                </a:cubicBezTo>
                <a:lnTo>
                  <a:pt x="2148840" y="1592580"/>
                </a:lnTo>
                <a:cubicBezTo>
                  <a:pt x="2151380" y="1600200"/>
                  <a:pt x="2154512" y="1607648"/>
                  <a:pt x="2156460" y="1615440"/>
                </a:cubicBezTo>
                <a:cubicBezTo>
                  <a:pt x="2167221" y="1658485"/>
                  <a:pt x="2162026" y="1635651"/>
                  <a:pt x="2171700" y="1684020"/>
                </a:cubicBezTo>
                <a:cubicBezTo>
                  <a:pt x="2169160" y="1744980"/>
                  <a:pt x="2168587" y="1806054"/>
                  <a:pt x="2164080" y="1866900"/>
                </a:cubicBezTo>
                <a:cubicBezTo>
                  <a:pt x="2163487" y="1874910"/>
                  <a:pt x="2160052" y="1882576"/>
                  <a:pt x="2156460" y="1889760"/>
                </a:cubicBezTo>
                <a:cubicBezTo>
                  <a:pt x="2146300" y="1910080"/>
                  <a:pt x="2138680" y="1917700"/>
                  <a:pt x="2118360" y="1927860"/>
                </a:cubicBezTo>
                <a:cubicBezTo>
                  <a:pt x="2111176" y="1931452"/>
                  <a:pt x="2102883" y="1932316"/>
                  <a:pt x="2095500" y="1935480"/>
                </a:cubicBezTo>
                <a:cubicBezTo>
                  <a:pt x="2085059" y="1939955"/>
                  <a:pt x="2075796" y="1947128"/>
                  <a:pt x="2065020" y="1950720"/>
                </a:cubicBezTo>
                <a:cubicBezTo>
                  <a:pt x="2025406" y="1963925"/>
                  <a:pt x="1919073" y="1965080"/>
                  <a:pt x="1905000" y="1965960"/>
                </a:cubicBezTo>
                <a:cubicBezTo>
                  <a:pt x="1733179" y="2008915"/>
                  <a:pt x="1862456" y="1979394"/>
                  <a:pt x="1432560" y="1965960"/>
                </a:cubicBezTo>
                <a:cubicBezTo>
                  <a:pt x="1417117" y="1965477"/>
                  <a:pt x="1402026" y="1961187"/>
                  <a:pt x="1386840" y="1958340"/>
                </a:cubicBezTo>
                <a:cubicBezTo>
                  <a:pt x="1361381" y="1953566"/>
                  <a:pt x="1335770" y="1949382"/>
                  <a:pt x="1310640" y="1943100"/>
                </a:cubicBezTo>
                <a:cubicBezTo>
                  <a:pt x="1300480" y="1940560"/>
                  <a:pt x="1290429" y="1937534"/>
                  <a:pt x="1280160" y="1935480"/>
                </a:cubicBezTo>
                <a:cubicBezTo>
                  <a:pt x="1265010" y="1932450"/>
                  <a:pt x="1249429" y="1931607"/>
                  <a:pt x="1234440" y="1927860"/>
                </a:cubicBezTo>
                <a:cubicBezTo>
                  <a:pt x="1218855" y="1923964"/>
                  <a:pt x="1204305" y="1916516"/>
                  <a:pt x="1188720" y="1912620"/>
                </a:cubicBezTo>
                <a:cubicBezTo>
                  <a:pt x="1178560" y="1910080"/>
                  <a:pt x="1168310" y="1907877"/>
                  <a:pt x="1158240" y="1905000"/>
                </a:cubicBezTo>
                <a:cubicBezTo>
                  <a:pt x="1150517" y="1902793"/>
                  <a:pt x="1142401" y="1901281"/>
                  <a:pt x="1135380" y="1897380"/>
                </a:cubicBezTo>
                <a:cubicBezTo>
                  <a:pt x="1119369" y="1888485"/>
                  <a:pt x="1089660" y="1866900"/>
                  <a:pt x="1089660" y="1866900"/>
                </a:cubicBezTo>
                <a:cubicBezTo>
                  <a:pt x="1084580" y="1859280"/>
                  <a:pt x="1080504" y="1850885"/>
                  <a:pt x="1074420" y="1844040"/>
                </a:cubicBezTo>
                <a:cubicBezTo>
                  <a:pt x="1060101" y="1827931"/>
                  <a:pt x="1028700" y="1798320"/>
                  <a:pt x="1028700" y="1798320"/>
                </a:cubicBezTo>
                <a:cubicBezTo>
                  <a:pt x="1023620" y="1783080"/>
                  <a:pt x="1022371" y="1765966"/>
                  <a:pt x="1013460" y="1752600"/>
                </a:cubicBezTo>
                <a:cubicBezTo>
                  <a:pt x="993445" y="1722577"/>
                  <a:pt x="993862" y="1727547"/>
                  <a:pt x="982980" y="1684020"/>
                </a:cubicBezTo>
                <a:cubicBezTo>
                  <a:pt x="978720" y="1666982"/>
                  <a:pt x="967541" y="1618951"/>
                  <a:pt x="960120" y="1607820"/>
                </a:cubicBezTo>
                <a:cubicBezTo>
                  <a:pt x="949960" y="1592580"/>
                  <a:pt x="935432" y="1579476"/>
                  <a:pt x="929640" y="1562100"/>
                </a:cubicBezTo>
                <a:cubicBezTo>
                  <a:pt x="927100" y="1554480"/>
                  <a:pt x="923968" y="1547032"/>
                  <a:pt x="922020" y="1539240"/>
                </a:cubicBezTo>
                <a:cubicBezTo>
                  <a:pt x="917673" y="1521850"/>
                  <a:pt x="915489" y="1495698"/>
                  <a:pt x="906780" y="1478280"/>
                </a:cubicBezTo>
                <a:cubicBezTo>
                  <a:pt x="902684" y="1470089"/>
                  <a:pt x="895259" y="1463789"/>
                  <a:pt x="891540" y="1455420"/>
                </a:cubicBezTo>
                <a:cubicBezTo>
                  <a:pt x="885016" y="1440740"/>
                  <a:pt x="881380" y="1424940"/>
                  <a:pt x="876300" y="1409700"/>
                </a:cubicBezTo>
                <a:lnTo>
                  <a:pt x="868680" y="1386840"/>
                </a:lnTo>
                <a:lnTo>
                  <a:pt x="845820" y="1318260"/>
                </a:lnTo>
                <a:cubicBezTo>
                  <a:pt x="843280" y="1310640"/>
                  <a:pt x="842655" y="1302083"/>
                  <a:pt x="838200" y="1295400"/>
                </a:cubicBezTo>
                <a:lnTo>
                  <a:pt x="822960" y="1272540"/>
                </a:lnTo>
                <a:cubicBezTo>
                  <a:pt x="820420" y="1262380"/>
                  <a:pt x="818349" y="1252091"/>
                  <a:pt x="815340" y="1242060"/>
                </a:cubicBezTo>
                <a:lnTo>
                  <a:pt x="792480" y="1173480"/>
                </a:lnTo>
                <a:lnTo>
                  <a:pt x="784860" y="1150620"/>
                </a:lnTo>
                <a:cubicBezTo>
                  <a:pt x="782320" y="1143000"/>
                  <a:pt x="781695" y="1134443"/>
                  <a:pt x="777240" y="1127760"/>
                </a:cubicBezTo>
                <a:lnTo>
                  <a:pt x="746760" y="1082040"/>
                </a:lnTo>
                <a:cubicBezTo>
                  <a:pt x="741680" y="1074420"/>
                  <a:pt x="739140" y="1064260"/>
                  <a:pt x="731520" y="1059180"/>
                </a:cubicBezTo>
                <a:lnTo>
                  <a:pt x="685800" y="1028700"/>
                </a:lnTo>
                <a:cubicBezTo>
                  <a:pt x="675640" y="1013460"/>
                  <a:pt x="672696" y="988772"/>
                  <a:pt x="655320" y="982980"/>
                </a:cubicBezTo>
                <a:cubicBezTo>
                  <a:pt x="647700" y="980440"/>
                  <a:pt x="639644" y="978952"/>
                  <a:pt x="632460" y="975360"/>
                </a:cubicBezTo>
                <a:cubicBezTo>
                  <a:pt x="573374" y="945817"/>
                  <a:pt x="644199" y="971653"/>
                  <a:pt x="586740" y="952500"/>
                </a:cubicBezTo>
                <a:cubicBezTo>
                  <a:pt x="579120" y="942340"/>
                  <a:pt x="572860" y="931000"/>
                  <a:pt x="563880" y="922020"/>
                </a:cubicBezTo>
                <a:cubicBezTo>
                  <a:pt x="557404" y="915544"/>
                  <a:pt x="547051" y="913672"/>
                  <a:pt x="541020" y="906780"/>
                </a:cubicBezTo>
                <a:cubicBezTo>
                  <a:pt x="478790" y="835660"/>
                  <a:pt x="539115" y="880110"/>
                  <a:pt x="487680" y="845820"/>
                </a:cubicBezTo>
                <a:cubicBezTo>
                  <a:pt x="482600" y="838200"/>
                  <a:pt x="478916" y="829436"/>
                  <a:pt x="472440" y="822960"/>
                </a:cubicBezTo>
                <a:cubicBezTo>
                  <a:pt x="465964" y="816484"/>
                  <a:pt x="455301" y="814871"/>
                  <a:pt x="449580" y="807720"/>
                </a:cubicBezTo>
                <a:cubicBezTo>
                  <a:pt x="420024" y="770775"/>
                  <a:pt x="468976" y="793865"/>
                  <a:pt x="419100" y="777240"/>
                </a:cubicBezTo>
                <a:cubicBezTo>
                  <a:pt x="414020" y="769620"/>
                  <a:pt x="410336" y="760856"/>
                  <a:pt x="403860" y="754380"/>
                </a:cubicBezTo>
                <a:cubicBezTo>
                  <a:pt x="382022" y="732542"/>
                  <a:pt x="382930" y="743915"/>
                  <a:pt x="358140" y="731520"/>
                </a:cubicBezTo>
                <a:cubicBezTo>
                  <a:pt x="308279" y="706589"/>
                  <a:pt x="362977" y="727125"/>
                  <a:pt x="312420" y="693420"/>
                </a:cubicBezTo>
                <a:cubicBezTo>
                  <a:pt x="305737" y="688965"/>
                  <a:pt x="296581" y="689701"/>
                  <a:pt x="289560" y="685800"/>
                </a:cubicBezTo>
                <a:cubicBezTo>
                  <a:pt x="273549" y="676905"/>
                  <a:pt x="259080" y="665480"/>
                  <a:pt x="243840" y="655320"/>
                </a:cubicBezTo>
                <a:lnTo>
                  <a:pt x="220980" y="640080"/>
                </a:lnTo>
                <a:lnTo>
                  <a:pt x="190500" y="594360"/>
                </a:lnTo>
                <a:cubicBezTo>
                  <a:pt x="185420" y="586740"/>
                  <a:pt x="181736" y="577976"/>
                  <a:pt x="175260" y="571500"/>
                </a:cubicBezTo>
                <a:lnTo>
                  <a:pt x="152400" y="548640"/>
                </a:lnTo>
                <a:cubicBezTo>
                  <a:pt x="133247" y="491181"/>
                  <a:pt x="159083" y="562006"/>
                  <a:pt x="129540" y="502920"/>
                </a:cubicBezTo>
                <a:cubicBezTo>
                  <a:pt x="125948" y="495736"/>
                  <a:pt x="126851" y="486400"/>
                  <a:pt x="121920" y="480060"/>
                </a:cubicBezTo>
                <a:cubicBezTo>
                  <a:pt x="108688" y="463047"/>
                  <a:pt x="88155" y="452273"/>
                  <a:pt x="76200" y="434340"/>
                </a:cubicBezTo>
                <a:cubicBezTo>
                  <a:pt x="56505" y="404797"/>
                  <a:pt x="69648" y="414376"/>
                  <a:pt x="38100" y="403860"/>
                </a:cubicBezTo>
                <a:lnTo>
                  <a:pt x="22860" y="358140"/>
                </a:lnTo>
                <a:cubicBezTo>
                  <a:pt x="20320" y="350520"/>
                  <a:pt x="19695" y="341963"/>
                  <a:pt x="15240" y="335280"/>
                </a:cubicBezTo>
                <a:lnTo>
                  <a:pt x="0" y="312420"/>
                </a:lnTo>
                <a:cubicBezTo>
                  <a:pt x="2540" y="256540"/>
                  <a:pt x="2054" y="200440"/>
                  <a:pt x="7620" y="144780"/>
                </a:cubicBezTo>
                <a:cubicBezTo>
                  <a:pt x="9704" y="123939"/>
                  <a:pt x="17780" y="104140"/>
                  <a:pt x="22860" y="83820"/>
                </a:cubicBezTo>
                <a:cubicBezTo>
                  <a:pt x="25400" y="73660"/>
                  <a:pt x="20545" y="56652"/>
                  <a:pt x="30480" y="53340"/>
                </a:cubicBezTo>
                <a:lnTo>
                  <a:pt x="99060" y="30480"/>
                </a:lnTo>
                <a:lnTo>
                  <a:pt x="121920" y="22860"/>
                </a:lnTo>
                <a:lnTo>
                  <a:pt x="121920" y="22860"/>
                </a:lnTo>
              </a:path>
            </a:pathLst>
          </a:cu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350"/>
          </a:p>
        </p:txBody>
      </p:sp>
      <p:sp>
        <p:nvSpPr>
          <p:cNvPr id="160" name="Freeform 198">
            <a:extLst>
              <a:ext uri="{FF2B5EF4-FFF2-40B4-BE49-F238E27FC236}">
                <a16:creationId xmlns:a16="http://schemas.microsoft.com/office/drawing/2014/main" id="{594E12A1-CF68-3F48-B1C4-5D0C0B347331}"/>
              </a:ext>
            </a:extLst>
          </p:cNvPr>
          <p:cNvSpPr/>
          <p:nvPr/>
        </p:nvSpPr>
        <p:spPr>
          <a:xfrm>
            <a:off x="1268825" y="2340206"/>
            <a:ext cx="1964296" cy="2108835"/>
          </a:xfrm>
          <a:custGeom>
            <a:avLst/>
            <a:gdLst>
              <a:gd name="connsiteX0" fmla="*/ 598389 w 2619061"/>
              <a:gd name="connsiteY0" fmla="*/ 68580 h 2811780"/>
              <a:gd name="connsiteX1" fmla="*/ 598389 w 2619061"/>
              <a:gd name="connsiteY1" fmla="*/ 68580 h 2811780"/>
              <a:gd name="connsiteX2" fmla="*/ 651729 w 2619061"/>
              <a:gd name="connsiteY2" fmla="*/ 30480 h 2811780"/>
              <a:gd name="connsiteX3" fmla="*/ 887949 w 2619061"/>
              <a:gd name="connsiteY3" fmla="*/ 7620 h 2811780"/>
              <a:gd name="connsiteX4" fmla="*/ 1345149 w 2619061"/>
              <a:gd name="connsiteY4" fmla="*/ 0 h 2811780"/>
              <a:gd name="connsiteX5" fmla="*/ 1726149 w 2619061"/>
              <a:gd name="connsiteY5" fmla="*/ 7620 h 2811780"/>
              <a:gd name="connsiteX6" fmla="*/ 1771869 w 2619061"/>
              <a:gd name="connsiteY6" fmla="*/ 15240 h 2811780"/>
              <a:gd name="connsiteX7" fmla="*/ 1825209 w 2619061"/>
              <a:gd name="connsiteY7" fmla="*/ 22860 h 2811780"/>
              <a:gd name="connsiteX8" fmla="*/ 1939509 w 2619061"/>
              <a:gd name="connsiteY8" fmla="*/ 45720 h 2811780"/>
              <a:gd name="connsiteX9" fmla="*/ 1962369 w 2619061"/>
              <a:gd name="connsiteY9" fmla="*/ 53340 h 2811780"/>
              <a:gd name="connsiteX10" fmla="*/ 1985229 w 2619061"/>
              <a:gd name="connsiteY10" fmla="*/ 68580 h 2811780"/>
              <a:gd name="connsiteX11" fmla="*/ 2000469 w 2619061"/>
              <a:gd name="connsiteY11" fmla="*/ 91440 h 2811780"/>
              <a:gd name="connsiteX12" fmla="*/ 2023329 w 2619061"/>
              <a:gd name="connsiteY12" fmla="*/ 106680 h 2811780"/>
              <a:gd name="connsiteX13" fmla="*/ 2046189 w 2619061"/>
              <a:gd name="connsiteY13" fmla="*/ 129540 h 2811780"/>
              <a:gd name="connsiteX14" fmla="*/ 2061429 w 2619061"/>
              <a:gd name="connsiteY14" fmla="*/ 198120 h 2811780"/>
              <a:gd name="connsiteX15" fmla="*/ 2069049 w 2619061"/>
              <a:gd name="connsiteY15" fmla="*/ 266700 h 2811780"/>
              <a:gd name="connsiteX16" fmla="*/ 2084289 w 2619061"/>
              <a:gd name="connsiteY16" fmla="*/ 312420 h 2811780"/>
              <a:gd name="connsiteX17" fmla="*/ 2091909 w 2619061"/>
              <a:gd name="connsiteY17" fmla="*/ 495300 h 2811780"/>
              <a:gd name="connsiteX18" fmla="*/ 2114769 w 2619061"/>
              <a:gd name="connsiteY18" fmla="*/ 579120 h 2811780"/>
              <a:gd name="connsiteX19" fmla="*/ 2122389 w 2619061"/>
              <a:gd name="connsiteY19" fmla="*/ 609600 h 2811780"/>
              <a:gd name="connsiteX20" fmla="*/ 2145249 w 2619061"/>
              <a:gd name="connsiteY20" fmla="*/ 693420 h 2811780"/>
              <a:gd name="connsiteX21" fmla="*/ 2168109 w 2619061"/>
              <a:gd name="connsiteY21" fmla="*/ 739140 h 2811780"/>
              <a:gd name="connsiteX22" fmla="*/ 2198589 w 2619061"/>
              <a:gd name="connsiteY22" fmla="*/ 784860 h 2811780"/>
              <a:gd name="connsiteX23" fmla="*/ 2229069 w 2619061"/>
              <a:gd name="connsiteY23" fmla="*/ 876300 h 2811780"/>
              <a:gd name="connsiteX24" fmla="*/ 2236689 w 2619061"/>
              <a:gd name="connsiteY24" fmla="*/ 899160 h 2811780"/>
              <a:gd name="connsiteX25" fmla="*/ 2251929 w 2619061"/>
              <a:gd name="connsiteY25" fmla="*/ 922020 h 2811780"/>
              <a:gd name="connsiteX26" fmla="*/ 2274789 w 2619061"/>
              <a:gd name="connsiteY26" fmla="*/ 975360 h 2811780"/>
              <a:gd name="connsiteX27" fmla="*/ 2290029 w 2619061"/>
              <a:gd name="connsiteY27" fmla="*/ 1021080 h 2811780"/>
              <a:gd name="connsiteX28" fmla="*/ 2305269 w 2619061"/>
              <a:gd name="connsiteY28" fmla="*/ 1051560 h 2811780"/>
              <a:gd name="connsiteX29" fmla="*/ 2312889 w 2619061"/>
              <a:gd name="connsiteY29" fmla="*/ 1074420 h 2811780"/>
              <a:gd name="connsiteX30" fmla="*/ 2343369 w 2619061"/>
              <a:gd name="connsiteY30" fmla="*/ 1120140 h 2811780"/>
              <a:gd name="connsiteX31" fmla="*/ 2350989 w 2619061"/>
              <a:gd name="connsiteY31" fmla="*/ 1143000 h 2811780"/>
              <a:gd name="connsiteX32" fmla="*/ 2366229 w 2619061"/>
              <a:gd name="connsiteY32" fmla="*/ 1196340 h 2811780"/>
              <a:gd name="connsiteX33" fmla="*/ 2404329 w 2619061"/>
              <a:gd name="connsiteY33" fmla="*/ 1242060 h 2811780"/>
              <a:gd name="connsiteX34" fmla="*/ 2419569 w 2619061"/>
              <a:gd name="connsiteY34" fmla="*/ 1287780 h 2811780"/>
              <a:gd name="connsiteX35" fmla="*/ 2450049 w 2619061"/>
              <a:gd name="connsiteY35" fmla="*/ 1333500 h 2811780"/>
              <a:gd name="connsiteX36" fmla="*/ 2465289 w 2619061"/>
              <a:gd name="connsiteY36" fmla="*/ 1356360 h 2811780"/>
              <a:gd name="connsiteX37" fmla="*/ 2488149 w 2619061"/>
              <a:gd name="connsiteY37" fmla="*/ 1379220 h 2811780"/>
              <a:gd name="connsiteX38" fmla="*/ 2511009 w 2619061"/>
              <a:gd name="connsiteY38" fmla="*/ 1424940 h 2811780"/>
              <a:gd name="connsiteX39" fmla="*/ 2533869 w 2619061"/>
              <a:gd name="connsiteY39" fmla="*/ 1440180 h 2811780"/>
              <a:gd name="connsiteX40" fmla="*/ 2564349 w 2619061"/>
              <a:gd name="connsiteY40" fmla="*/ 1485900 h 2811780"/>
              <a:gd name="connsiteX41" fmla="*/ 2587209 w 2619061"/>
              <a:gd name="connsiteY41" fmla="*/ 1531620 h 2811780"/>
              <a:gd name="connsiteX42" fmla="*/ 2610069 w 2619061"/>
              <a:gd name="connsiteY42" fmla="*/ 1577340 h 2811780"/>
              <a:gd name="connsiteX43" fmla="*/ 2610069 w 2619061"/>
              <a:gd name="connsiteY43" fmla="*/ 1844040 h 2811780"/>
              <a:gd name="connsiteX44" fmla="*/ 2587209 w 2619061"/>
              <a:gd name="connsiteY44" fmla="*/ 1897380 h 2811780"/>
              <a:gd name="connsiteX45" fmla="*/ 2556729 w 2619061"/>
              <a:gd name="connsiteY45" fmla="*/ 1950720 h 2811780"/>
              <a:gd name="connsiteX46" fmla="*/ 2533869 w 2619061"/>
              <a:gd name="connsiteY46" fmla="*/ 2004060 h 2811780"/>
              <a:gd name="connsiteX47" fmla="*/ 2495769 w 2619061"/>
              <a:gd name="connsiteY47" fmla="*/ 2057400 h 2811780"/>
              <a:gd name="connsiteX48" fmla="*/ 2488149 w 2619061"/>
              <a:gd name="connsiteY48" fmla="*/ 2110740 h 2811780"/>
              <a:gd name="connsiteX49" fmla="*/ 2472909 w 2619061"/>
              <a:gd name="connsiteY49" fmla="*/ 2156460 h 2811780"/>
              <a:gd name="connsiteX50" fmla="*/ 2465289 w 2619061"/>
              <a:gd name="connsiteY50" fmla="*/ 2186940 h 2811780"/>
              <a:gd name="connsiteX51" fmla="*/ 2450049 w 2619061"/>
              <a:gd name="connsiteY51" fmla="*/ 2232660 h 2811780"/>
              <a:gd name="connsiteX52" fmla="*/ 2419569 w 2619061"/>
              <a:gd name="connsiteY52" fmla="*/ 2286000 h 2811780"/>
              <a:gd name="connsiteX53" fmla="*/ 2404329 w 2619061"/>
              <a:gd name="connsiteY53" fmla="*/ 2331720 h 2811780"/>
              <a:gd name="connsiteX54" fmla="*/ 2396709 w 2619061"/>
              <a:gd name="connsiteY54" fmla="*/ 2362200 h 2811780"/>
              <a:gd name="connsiteX55" fmla="*/ 2381469 w 2619061"/>
              <a:gd name="connsiteY55" fmla="*/ 2392680 h 2811780"/>
              <a:gd name="connsiteX56" fmla="*/ 2373849 w 2619061"/>
              <a:gd name="connsiteY56" fmla="*/ 2415540 h 2811780"/>
              <a:gd name="connsiteX57" fmla="*/ 2343369 w 2619061"/>
              <a:gd name="connsiteY57" fmla="*/ 2461260 h 2811780"/>
              <a:gd name="connsiteX58" fmla="*/ 2328129 w 2619061"/>
              <a:gd name="connsiteY58" fmla="*/ 2484120 h 2811780"/>
              <a:gd name="connsiteX59" fmla="*/ 2305269 w 2619061"/>
              <a:gd name="connsiteY59" fmla="*/ 2499360 h 2811780"/>
              <a:gd name="connsiteX60" fmla="*/ 2259549 w 2619061"/>
              <a:gd name="connsiteY60" fmla="*/ 2537460 h 2811780"/>
              <a:gd name="connsiteX61" fmla="*/ 2236689 w 2619061"/>
              <a:gd name="connsiteY61" fmla="*/ 2545080 h 2811780"/>
              <a:gd name="connsiteX62" fmla="*/ 2213829 w 2619061"/>
              <a:gd name="connsiteY62" fmla="*/ 2560320 h 2811780"/>
              <a:gd name="connsiteX63" fmla="*/ 2190969 w 2619061"/>
              <a:gd name="connsiteY63" fmla="*/ 2583180 h 2811780"/>
              <a:gd name="connsiteX64" fmla="*/ 2145249 w 2619061"/>
              <a:gd name="connsiteY64" fmla="*/ 2598420 h 2811780"/>
              <a:gd name="connsiteX65" fmla="*/ 2122389 w 2619061"/>
              <a:gd name="connsiteY65" fmla="*/ 2613660 h 2811780"/>
              <a:gd name="connsiteX66" fmla="*/ 2076669 w 2619061"/>
              <a:gd name="connsiteY66" fmla="*/ 2621280 h 2811780"/>
              <a:gd name="connsiteX67" fmla="*/ 2030949 w 2619061"/>
              <a:gd name="connsiteY67" fmla="*/ 2636520 h 2811780"/>
              <a:gd name="connsiteX68" fmla="*/ 2008089 w 2619061"/>
              <a:gd name="connsiteY68" fmla="*/ 2644140 h 2811780"/>
              <a:gd name="connsiteX69" fmla="*/ 1985229 w 2619061"/>
              <a:gd name="connsiteY69" fmla="*/ 2651760 h 2811780"/>
              <a:gd name="connsiteX70" fmla="*/ 1954749 w 2619061"/>
              <a:gd name="connsiteY70" fmla="*/ 2659380 h 2811780"/>
              <a:gd name="connsiteX71" fmla="*/ 1931889 w 2619061"/>
              <a:gd name="connsiteY71" fmla="*/ 2667000 h 2811780"/>
              <a:gd name="connsiteX72" fmla="*/ 1870929 w 2619061"/>
              <a:gd name="connsiteY72" fmla="*/ 2682240 h 2811780"/>
              <a:gd name="connsiteX73" fmla="*/ 1848069 w 2619061"/>
              <a:gd name="connsiteY73" fmla="*/ 2697480 h 2811780"/>
              <a:gd name="connsiteX74" fmla="*/ 1802349 w 2619061"/>
              <a:gd name="connsiteY74" fmla="*/ 2712720 h 2811780"/>
              <a:gd name="connsiteX75" fmla="*/ 1779489 w 2619061"/>
              <a:gd name="connsiteY75" fmla="*/ 2727960 h 2811780"/>
              <a:gd name="connsiteX76" fmla="*/ 1703289 w 2619061"/>
              <a:gd name="connsiteY76" fmla="*/ 2750820 h 2811780"/>
              <a:gd name="connsiteX77" fmla="*/ 1657569 w 2619061"/>
              <a:gd name="connsiteY77" fmla="*/ 2773680 h 2811780"/>
              <a:gd name="connsiteX78" fmla="*/ 1611849 w 2619061"/>
              <a:gd name="connsiteY78" fmla="*/ 2796540 h 2811780"/>
              <a:gd name="connsiteX79" fmla="*/ 1489929 w 2619061"/>
              <a:gd name="connsiteY79" fmla="*/ 2811780 h 2811780"/>
              <a:gd name="connsiteX80" fmla="*/ 1086069 w 2619061"/>
              <a:gd name="connsiteY80" fmla="*/ 2804160 h 2811780"/>
              <a:gd name="connsiteX81" fmla="*/ 918429 w 2619061"/>
              <a:gd name="connsiteY81" fmla="*/ 2788920 h 2811780"/>
              <a:gd name="connsiteX82" fmla="*/ 712689 w 2619061"/>
              <a:gd name="connsiteY82" fmla="*/ 2781300 h 2811780"/>
              <a:gd name="connsiteX83" fmla="*/ 575529 w 2619061"/>
              <a:gd name="connsiteY83" fmla="*/ 2766060 h 2811780"/>
              <a:gd name="connsiteX84" fmla="*/ 545049 w 2619061"/>
              <a:gd name="connsiteY84" fmla="*/ 2758440 h 2811780"/>
              <a:gd name="connsiteX85" fmla="*/ 499329 w 2619061"/>
              <a:gd name="connsiteY85" fmla="*/ 2743200 h 2811780"/>
              <a:gd name="connsiteX86" fmla="*/ 484089 w 2619061"/>
              <a:gd name="connsiteY86" fmla="*/ 2720340 h 2811780"/>
              <a:gd name="connsiteX87" fmla="*/ 438369 w 2619061"/>
              <a:gd name="connsiteY87" fmla="*/ 2682240 h 2811780"/>
              <a:gd name="connsiteX88" fmla="*/ 392649 w 2619061"/>
              <a:gd name="connsiteY88" fmla="*/ 2613660 h 2811780"/>
              <a:gd name="connsiteX89" fmla="*/ 377409 w 2619061"/>
              <a:gd name="connsiteY89" fmla="*/ 2590800 h 2811780"/>
              <a:gd name="connsiteX90" fmla="*/ 362169 w 2619061"/>
              <a:gd name="connsiteY90" fmla="*/ 2545080 h 2811780"/>
              <a:gd name="connsiteX91" fmla="*/ 331689 w 2619061"/>
              <a:gd name="connsiteY91" fmla="*/ 2499360 h 2811780"/>
              <a:gd name="connsiteX92" fmla="*/ 293589 w 2619061"/>
              <a:gd name="connsiteY92" fmla="*/ 2430780 h 2811780"/>
              <a:gd name="connsiteX93" fmla="*/ 278349 w 2619061"/>
              <a:gd name="connsiteY93" fmla="*/ 2407920 h 2811780"/>
              <a:gd name="connsiteX94" fmla="*/ 255489 w 2619061"/>
              <a:gd name="connsiteY94" fmla="*/ 2392680 h 2811780"/>
              <a:gd name="connsiteX95" fmla="*/ 225009 w 2619061"/>
              <a:gd name="connsiteY95" fmla="*/ 2346960 h 2811780"/>
              <a:gd name="connsiteX96" fmla="*/ 194529 w 2619061"/>
              <a:gd name="connsiteY96" fmla="*/ 2301240 h 2811780"/>
              <a:gd name="connsiteX97" fmla="*/ 179289 w 2619061"/>
              <a:gd name="connsiteY97" fmla="*/ 2255520 h 2811780"/>
              <a:gd name="connsiteX98" fmla="*/ 148809 w 2619061"/>
              <a:gd name="connsiteY98" fmla="*/ 2209800 h 2811780"/>
              <a:gd name="connsiteX99" fmla="*/ 125949 w 2619061"/>
              <a:gd name="connsiteY99" fmla="*/ 2156460 h 2811780"/>
              <a:gd name="connsiteX100" fmla="*/ 110709 w 2619061"/>
              <a:gd name="connsiteY100" fmla="*/ 2133600 h 2811780"/>
              <a:gd name="connsiteX101" fmla="*/ 103089 w 2619061"/>
              <a:gd name="connsiteY101" fmla="*/ 2110740 h 2811780"/>
              <a:gd name="connsiteX102" fmla="*/ 87849 w 2619061"/>
              <a:gd name="connsiteY102" fmla="*/ 2080260 h 2811780"/>
              <a:gd name="connsiteX103" fmla="*/ 72609 w 2619061"/>
              <a:gd name="connsiteY103" fmla="*/ 2011680 h 2811780"/>
              <a:gd name="connsiteX104" fmla="*/ 57369 w 2619061"/>
              <a:gd name="connsiteY104" fmla="*/ 1882140 h 2811780"/>
              <a:gd name="connsiteX105" fmla="*/ 49749 w 2619061"/>
              <a:gd name="connsiteY105" fmla="*/ 1836420 h 2811780"/>
              <a:gd name="connsiteX106" fmla="*/ 26889 w 2619061"/>
              <a:gd name="connsiteY106" fmla="*/ 1767840 h 2811780"/>
              <a:gd name="connsiteX107" fmla="*/ 19269 w 2619061"/>
              <a:gd name="connsiteY107" fmla="*/ 1744980 h 2811780"/>
              <a:gd name="connsiteX108" fmla="*/ 11649 w 2619061"/>
              <a:gd name="connsiteY108" fmla="*/ 1722120 h 2811780"/>
              <a:gd name="connsiteX109" fmla="*/ 11649 w 2619061"/>
              <a:gd name="connsiteY109" fmla="*/ 1264920 h 2811780"/>
              <a:gd name="connsiteX110" fmla="*/ 26889 w 2619061"/>
              <a:gd name="connsiteY110" fmla="*/ 1211580 h 2811780"/>
              <a:gd name="connsiteX111" fmla="*/ 42129 w 2619061"/>
              <a:gd name="connsiteY111" fmla="*/ 1188720 h 2811780"/>
              <a:gd name="connsiteX112" fmla="*/ 49749 w 2619061"/>
              <a:gd name="connsiteY112" fmla="*/ 1165860 h 2811780"/>
              <a:gd name="connsiteX113" fmla="*/ 64989 w 2619061"/>
              <a:gd name="connsiteY113" fmla="*/ 1143000 h 2811780"/>
              <a:gd name="connsiteX114" fmla="*/ 72609 w 2619061"/>
              <a:gd name="connsiteY114" fmla="*/ 1120140 h 2811780"/>
              <a:gd name="connsiteX115" fmla="*/ 87849 w 2619061"/>
              <a:gd name="connsiteY115" fmla="*/ 1097280 h 2811780"/>
              <a:gd name="connsiteX116" fmla="*/ 95469 w 2619061"/>
              <a:gd name="connsiteY116" fmla="*/ 1074420 h 2811780"/>
              <a:gd name="connsiteX117" fmla="*/ 110709 w 2619061"/>
              <a:gd name="connsiteY117" fmla="*/ 1051560 h 2811780"/>
              <a:gd name="connsiteX118" fmla="*/ 118329 w 2619061"/>
              <a:gd name="connsiteY118" fmla="*/ 1028700 h 2811780"/>
              <a:gd name="connsiteX119" fmla="*/ 156429 w 2619061"/>
              <a:gd name="connsiteY119" fmla="*/ 975360 h 2811780"/>
              <a:gd name="connsiteX120" fmla="*/ 179289 w 2619061"/>
              <a:gd name="connsiteY120" fmla="*/ 929640 h 2811780"/>
              <a:gd name="connsiteX121" fmla="*/ 194529 w 2619061"/>
              <a:gd name="connsiteY121" fmla="*/ 883920 h 2811780"/>
              <a:gd name="connsiteX122" fmla="*/ 202149 w 2619061"/>
              <a:gd name="connsiteY122" fmla="*/ 861060 h 2811780"/>
              <a:gd name="connsiteX123" fmla="*/ 225009 w 2619061"/>
              <a:gd name="connsiteY123" fmla="*/ 838200 h 2811780"/>
              <a:gd name="connsiteX124" fmla="*/ 247869 w 2619061"/>
              <a:gd name="connsiteY124" fmla="*/ 769620 h 2811780"/>
              <a:gd name="connsiteX125" fmla="*/ 255489 w 2619061"/>
              <a:gd name="connsiteY125" fmla="*/ 746760 h 2811780"/>
              <a:gd name="connsiteX126" fmla="*/ 263109 w 2619061"/>
              <a:gd name="connsiteY126" fmla="*/ 723900 h 2811780"/>
              <a:gd name="connsiteX127" fmla="*/ 278349 w 2619061"/>
              <a:gd name="connsiteY127" fmla="*/ 693420 h 2811780"/>
              <a:gd name="connsiteX128" fmla="*/ 293589 w 2619061"/>
              <a:gd name="connsiteY128" fmla="*/ 640080 h 2811780"/>
              <a:gd name="connsiteX129" fmla="*/ 301209 w 2619061"/>
              <a:gd name="connsiteY129" fmla="*/ 617220 h 2811780"/>
              <a:gd name="connsiteX130" fmla="*/ 316449 w 2619061"/>
              <a:gd name="connsiteY130" fmla="*/ 594360 h 2811780"/>
              <a:gd name="connsiteX131" fmla="*/ 331689 w 2619061"/>
              <a:gd name="connsiteY131" fmla="*/ 548640 h 2811780"/>
              <a:gd name="connsiteX132" fmla="*/ 362169 w 2619061"/>
              <a:gd name="connsiteY132" fmla="*/ 502920 h 2811780"/>
              <a:gd name="connsiteX133" fmla="*/ 377409 w 2619061"/>
              <a:gd name="connsiteY133" fmla="*/ 457200 h 2811780"/>
              <a:gd name="connsiteX134" fmla="*/ 407889 w 2619061"/>
              <a:gd name="connsiteY134" fmla="*/ 411480 h 2811780"/>
              <a:gd name="connsiteX135" fmla="*/ 438369 w 2619061"/>
              <a:gd name="connsiteY135" fmla="*/ 342900 h 2811780"/>
              <a:gd name="connsiteX136" fmla="*/ 453609 w 2619061"/>
              <a:gd name="connsiteY136" fmla="*/ 312420 h 2811780"/>
              <a:gd name="connsiteX137" fmla="*/ 484089 w 2619061"/>
              <a:gd name="connsiteY137" fmla="*/ 266700 h 2811780"/>
              <a:gd name="connsiteX138" fmla="*/ 506949 w 2619061"/>
              <a:gd name="connsiteY138" fmla="*/ 190500 h 2811780"/>
              <a:gd name="connsiteX139" fmla="*/ 514569 w 2619061"/>
              <a:gd name="connsiteY139" fmla="*/ 167640 h 2811780"/>
              <a:gd name="connsiteX140" fmla="*/ 522189 w 2619061"/>
              <a:gd name="connsiteY140" fmla="*/ 144780 h 2811780"/>
              <a:gd name="connsiteX141" fmla="*/ 552669 w 2619061"/>
              <a:gd name="connsiteY141" fmla="*/ 99060 h 2811780"/>
              <a:gd name="connsiteX142" fmla="*/ 567909 w 2619061"/>
              <a:gd name="connsiteY142" fmla="*/ 76200 h 2811780"/>
              <a:gd name="connsiteX143" fmla="*/ 598389 w 2619061"/>
              <a:gd name="connsiteY143" fmla="*/ 68580 h 281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619061" h="2811780">
                <a:moveTo>
                  <a:pt x="598389" y="68580"/>
                </a:moveTo>
                <a:lnTo>
                  <a:pt x="598389" y="68580"/>
                </a:lnTo>
                <a:cubicBezTo>
                  <a:pt x="616169" y="55880"/>
                  <a:pt x="632491" y="40839"/>
                  <a:pt x="651729" y="30480"/>
                </a:cubicBezTo>
                <a:cubicBezTo>
                  <a:pt x="713839" y="-2964"/>
                  <a:pt x="855066" y="8394"/>
                  <a:pt x="887949" y="7620"/>
                </a:cubicBezTo>
                <a:lnTo>
                  <a:pt x="1345149" y="0"/>
                </a:lnTo>
                <a:lnTo>
                  <a:pt x="1726149" y="7620"/>
                </a:lnTo>
                <a:cubicBezTo>
                  <a:pt x="1741589" y="8171"/>
                  <a:pt x="1756598" y="12891"/>
                  <a:pt x="1771869" y="15240"/>
                </a:cubicBezTo>
                <a:cubicBezTo>
                  <a:pt x="1789621" y="17971"/>
                  <a:pt x="1807538" y="19647"/>
                  <a:pt x="1825209" y="22860"/>
                </a:cubicBezTo>
                <a:cubicBezTo>
                  <a:pt x="1863437" y="29811"/>
                  <a:pt x="1902648" y="33433"/>
                  <a:pt x="1939509" y="45720"/>
                </a:cubicBezTo>
                <a:cubicBezTo>
                  <a:pt x="1947129" y="48260"/>
                  <a:pt x="1955185" y="49748"/>
                  <a:pt x="1962369" y="53340"/>
                </a:cubicBezTo>
                <a:cubicBezTo>
                  <a:pt x="1970560" y="57436"/>
                  <a:pt x="1977609" y="63500"/>
                  <a:pt x="1985229" y="68580"/>
                </a:cubicBezTo>
                <a:cubicBezTo>
                  <a:pt x="1990309" y="76200"/>
                  <a:pt x="1993993" y="84964"/>
                  <a:pt x="2000469" y="91440"/>
                </a:cubicBezTo>
                <a:cubicBezTo>
                  <a:pt x="2006945" y="97916"/>
                  <a:pt x="2016294" y="100817"/>
                  <a:pt x="2023329" y="106680"/>
                </a:cubicBezTo>
                <a:cubicBezTo>
                  <a:pt x="2031608" y="113579"/>
                  <a:pt x="2038569" y="121920"/>
                  <a:pt x="2046189" y="129540"/>
                </a:cubicBezTo>
                <a:cubicBezTo>
                  <a:pt x="2057145" y="162409"/>
                  <a:pt x="2055469" y="153418"/>
                  <a:pt x="2061429" y="198120"/>
                </a:cubicBezTo>
                <a:cubicBezTo>
                  <a:pt x="2064469" y="220919"/>
                  <a:pt x="2064538" y="244146"/>
                  <a:pt x="2069049" y="266700"/>
                </a:cubicBezTo>
                <a:cubicBezTo>
                  <a:pt x="2072199" y="282452"/>
                  <a:pt x="2084289" y="312420"/>
                  <a:pt x="2084289" y="312420"/>
                </a:cubicBezTo>
                <a:cubicBezTo>
                  <a:pt x="2086829" y="373380"/>
                  <a:pt x="2086214" y="434553"/>
                  <a:pt x="2091909" y="495300"/>
                </a:cubicBezTo>
                <a:cubicBezTo>
                  <a:pt x="2095700" y="535732"/>
                  <a:pt x="2105663" y="547250"/>
                  <a:pt x="2114769" y="579120"/>
                </a:cubicBezTo>
                <a:cubicBezTo>
                  <a:pt x="2117646" y="589190"/>
                  <a:pt x="2120117" y="599377"/>
                  <a:pt x="2122389" y="609600"/>
                </a:cubicBezTo>
                <a:cubicBezTo>
                  <a:pt x="2127160" y="631070"/>
                  <a:pt x="2133355" y="675578"/>
                  <a:pt x="2145249" y="693420"/>
                </a:cubicBezTo>
                <a:cubicBezTo>
                  <a:pt x="2212905" y="794904"/>
                  <a:pt x="2115529" y="644496"/>
                  <a:pt x="2168109" y="739140"/>
                </a:cubicBezTo>
                <a:cubicBezTo>
                  <a:pt x="2177004" y="755151"/>
                  <a:pt x="2192797" y="767484"/>
                  <a:pt x="2198589" y="784860"/>
                </a:cubicBezTo>
                <a:lnTo>
                  <a:pt x="2229069" y="876300"/>
                </a:lnTo>
                <a:cubicBezTo>
                  <a:pt x="2231609" y="883920"/>
                  <a:pt x="2232234" y="892477"/>
                  <a:pt x="2236689" y="899160"/>
                </a:cubicBezTo>
                <a:lnTo>
                  <a:pt x="2251929" y="922020"/>
                </a:lnTo>
                <a:cubicBezTo>
                  <a:pt x="2272086" y="1002649"/>
                  <a:pt x="2244719" y="907702"/>
                  <a:pt x="2274789" y="975360"/>
                </a:cubicBezTo>
                <a:cubicBezTo>
                  <a:pt x="2281313" y="990040"/>
                  <a:pt x="2282845" y="1006712"/>
                  <a:pt x="2290029" y="1021080"/>
                </a:cubicBezTo>
                <a:cubicBezTo>
                  <a:pt x="2295109" y="1031240"/>
                  <a:pt x="2300794" y="1041119"/>
                  <a:pt x="2305269" y="1051560"/>
                </a:cubicBezTo>
                <a:cubicBezTo>
                  <a:pt x="2308433" y="1058943"/>
                  <a:pt x="2308988" y="1067399"/>
                  <a:pt x="2312889" y="1074420"/>
                </a:cubicBezTo>
                <a:cubicBezTo>
                  <a:pt x="2321784" y="1090431"/>
                  <a:pt x="2337577" y="1102764"/>
                  <a:pt x="2343369" y="1120140"/>
                </a:cubicBezTo>
                <a:cubicBezTo>
                  <a:pt x="2345909" y="1127760"/>
                  <a:pt x="2348782" y="1135277"/>
                  <a:pt x="2350989" y="1143000"/>
                </a:cubicBezTo>
                <a:cubicBezTo>
                  <a:pt x="2354244" y="1154393"/>
                  <a:pt x="2360139" y="1184160"/>
                  <a:pt x="2366229" y="1196340"/>
                </a:cubicBezTo>
                <a:cubicBezTo>
                  <a:pt x="2376838" y="1217558"/>
                  <a:pt x="2387477" y="1225208"/>
                  <a:pt x="2404329" y="1242060"/>
                </a:cubicBezTo>
                <a:cubicBezTo>
                  <a:pt x="2409409" y="1257300"/>
                  <a:pt x="2410658" y="1274414"/>
                  <a:pt x="2419569" y="1287780"/>
                </a:cubicBezTo>
                <a:lnTo>
                  <a:pt x="2450049" y="1333500"/>
                </a:lnTo>
                <a:cubicBezTo>
                  <a:pt x="2455129" y="1341120"/>
                  <a:pt x="2458813" y="1349884"/>
                  <a:pt x="2465289" y="1356360"/>
                </a:cubicBezTo>
                <a:lnTo>
                  <a:pt x="2488149" y="1379220"/>
                </a:lnTo>
                <a:cubicBezTo>
                  <a:pt x="2494347" y="1397813"/>
                  <a:pt x="2496237" y="1410168"/>
                  <a:pt x="2511009" y="1424940"/>
                </a:cubicBezTo>
                <a:cubicBezTo>
                  <a:pt x="2517485" y="1431416"/>
                  <a:pt x="2526249" y="1435100"/>
                  <a:pt x="2533869" y="1440180"/>
                </a:cubicBezTo>
                <a:cubicBezTo>
                  <a:pt x="2544029" y="1455420"/>
                  <a:pt x="2558557" y="1468524"/>
                  <a:pt x="2564349" y="1485900"/>
                </a:cubicBezTo>
                <a:cubicBezTo>
                  <a:pt x="2583502" y="1543359"/>
                  <a:pt x="2557666" y="1472534"/>
                  <a:pt x="2587209" y="1531620"/>
                </a:cubicBezTo>
                <a:cubicBezTo>
                  <a:pt x="2618757" y="1594716"/>
                  <a:pt x="2566393" y="1511826"/>
                  <a:pt x="2610069" y="1577340"/>
                </a:cubicBezTo>
                <a:cubicBezTo>
                  <a:pt x="2621481" y="1702872"/>
                  <a:pt x="2622623" y="1674558"/>
                  <a:pt x="2610069" y="1844040"/>
                </a:cubicBezTo>
                <a:cubicBezTo>
                  <a:pt x="2609002" y="1858443"/>
                  <a:pt x="2591694" y="1886916"/>
                  <a:pt x="2587209" y="1897380"/>
                </a:cubicBezTo>
                <a:cubicBezTo>
                  <a:pt x="2567816" y="1942631"/>
                  <a:pt x="2596674" y="1897460"/>
                  <a:pt x="2556729" y="1950720"/>
                </a:cubicBezTo>
                <a:cubicBezTo>
                  <a:pt x="2536572" y="2031349"/>
                  <a:pt x="2563939" y="1936402"/>
                  <a:pt x="2533869" y="2004060"/>
                </a:cubicBezTo>
                <a:cubicBezTo>
                  <a:pt x="2509132" y="2059719"/>
                  <a:pt x="2537348" y="2043540"/>
                  <a:pt x="2495769" y="2057400"/>
                </a:cubicBezTo>
                <a:cubicBezTo>
                  <a:pt x="2493229" y="2075180"/>
                  <a:pt x="2492188" y="2093239"/>
                  <a:pt x="2488149" y="2110740"/>
                </a:cubicBezTo>
                <a:cubicBezTo>
                  <a:pt x="2484537" y="2126393"/>
                  <a:pt x="2476805" y="2140875"/>
                  <a:pt x="2472909" y="2156460"/>
                </a:cubicBezTo>
                <a:cubicBezTo>
                  <a:pt x="2470369" y="2166620"/>
                  <a:pt x="2468298" y="2176909"/>
                  <a:pt x="2465289" y="2186940"/>
                </a:cubicBezTo>
                <a:cubicBezTo>
                  <a:pt x="2460673" y="2202327"/>
                  <a:pt x="2458960" y="2219294"/>
                  <a:pt x="2450049" y="2232660"/>
                </a:cubicBezTo>
                <a:cubicBezTo>
                  <a:pt x="2436302" y="2253280"/>
                  <a:pt x="2429237" y="2261830"/>
                  <a:pt x="2419569" y="2286000"/>
                </a:cubicBezTo>
                <a:cubicBezTo>
                  <a:pt x="2413603" y="2300915"/>
                  <a:pt x="2408225" y="2316135"/>
                  <a:pt x="2404329" y="2331720"/>
                </a:cubicBezTo>
                <a:cubicBezTo>
                  <a:pt x="2401789" y="2341880"/>
                  <a:pt x="2400386" y="2352394"/>
                  <a:pt x="2396709" y="2362200"/>
                </a:cubicBezTo>
                <a:cubicBezTo>
                  <a:pt x="2392721" y="2372836"/>
                  <a:pt x="2385944" y="2382239"/>
                  <a:pt x="2381469" y="2392680"/>
                </a:cubicBezTo>
                <a:cubicBezTo>
                  <a:pt x="2378305" y="2400063"/>
                  <a:pt x="2377750" y="2408519"/>
                  <a:pt x="2373849" y="2415540"/>
                </a:cubicBezTo>
                <a:cubicBezTo>
                  <a:pt x="2364954" y="2431551"/>
                  <a:pt x="2353529" y="2446020"/>
                  <a:pt x="2343369" y="2461260"/>
                </a:cubicBezTo>
                <a:cubicBezTo>
                  <a:pt x="2338289" y="2468880"/>
                  <a:pt x="2335749" y="2479040"/>
                  <a:pt x="2328129" y="2484120"/>
                </a:cubicBezTo>
                <a:cubicBezTo>
                  <a:pt x="2320509" y="2489200"/>
                  <a:pt x="2312304" y="2493497"/>
                  <a:pt x="2305269" y="2499360"/>
                </a:cubicBezTo>
                <a:cubicBezTo>
                  <a:pt x="2279990" y="2520426"/>
                  <a:pt x="2287928" y="2523271"/>
                  <a:pt x="2259549" y="2537460"/>
                </a:cubicBezTo>
                <a:cubicBezTo>
                  <a:pt x="2252365" y="2541052"/>
                  <a:pt x="2243873" y="2541488"/>
                  <a:pt x="2236689" y="2545080"/>
                </a:cubicBezTo>
                <a:cubicBezTo>
                  <a:pt x="2228498" y="2549176"/>
                  <a:pt x="2220864" y="2554457"/>
                  <a:pt x="2213829" y="2560320"/>
                </a:cubicBezTo>
                <a:cubicBezTo>
                  <a:pt x="2205550" y="2567219"/>
                  <a:pt x="2200389" y="2577947"/>
                  <a:pt x="2190969" y="2583180"/>
                </a:cubicBezTo>
                <a:cubicBezTo>
                  <a:pt x="2176926" y="2590982"/>
                  <a:pt x="2158615" y="2589509"/>
                  <a:pt x="2145249" y="2598420"/>
                </a:cubicBezTo>
                <a:cubicBezTo>
                  <a:pt x="2137629" y="2603500"/>
                  <a:pt x="2131077" y="2610764"/>
                  <a:pt x="2122389" y="2613660"/>
                </a:cubicBezTo>
                <a:cubicBezTo>
                  <a:pt x="2107732" y="2618546"/>
                  <a:pt x="2091658" y="2617533"/>
                  <a:pt x="2076669" y="2621280"/>
                </a:cubicBezTo>
                <a:cubicBezTo>
                  <a:pt x="2061084" y="2625176"/>
                  <a:pt x="2046189" y="2631440"/>
                  <a:pt x="2030949" y="2636520"/>
                </a:cubicBezTo>
                <a:lnTo>
                  <a:pt x="2008089" y="2644140"/>
                </a:lnTo>
                <a:cubicBezTo>
                  <a:pt x="2000469" y="2646680"/>
                  <a:pt x="1993021" y="2649812"/>
                  <a:pt x="1985229" y="2651760"/>
                </a:cubicBezTo>
                <a:cubicBezTo>
                  <a:pt x="1975069" y="2654300"/>
                  <a:pt x="1964819" y="2656503"/>
                  <a:pt x="1954749" y="2659380"/>
                </a:cubicBezTo>
                <a:cubicBezTo>
                  <a:pt x="1947026" y="2661587"/>
                  <a:pt x="1939681" y="2665052"/>
                  <a:pt x="1931889" y="2667000"/>
                </a:cubicBezTo>
                <a:cubicBezTo>
                  <a:pt x="1914499" y="2671347"/>
                  <a:pt x="1888347" y="2673531"/>
                  <a:pt x="1870929" y="2682240"/>
                </a:cubicBezTo>
                <a:cubicBezTo>
                  <a:pt x="1862738" y="2686336"/>
                  <a:pt x="1856438" y="2693761"/>
                  <a:pt x="1848069" y="2697480"/>
                </a:cubicBezTo>
                <a:cubicBezTo>
                  <a:pt x="1833389" y="2704004"/>
                  <a:pt x="1815715" y="2703809"/>
                  <a:pt x="1802349" y="2712720"/>
                </a:cubicBezTo>
                <a:cubicBezTo>
                  <a:pt x="1794729" y="2717800"/>
                  <a:pt x="1787907" y="2724352"/>
                  <a:pt x="1779489" y="2727960"/>
                </a:cubicBezTo>
                <a:cubicBezTo>
                  <a:pt x="1749672" y="2740739"/>
                  <a:pt x="1734022" y="2730331"/>
                  <a:pt x="1703289" y="2750820"/>
                </a:cubicBezTo>
                <a:cubicBezTo>
                  <a:pt x="1637775" y="2794496"/>
                  <a:pt x="1720665" y="2742132"/>
                  <a:pt x="1657569" y="2773680"/>
                </a:cubicBezTo>
                <a:cubicBezTo>
                  <a:pt x="1620320" y="2792304"/>
                  <a:pt x="1650155" y="2786963"/>
                  <a:pt x="1611849" y="2796540"/>
                </a:cubicBezTo>
                <a:cubicBezTo>
                  <a:pt x="1566859" y="2807787"/>
                  <a:pt x="1541980" y="2807048"/>
                  <a:pt x="1489929" y="2811780"/>
                </a:cubicBezTo>
                <a:lnTo>
                  <a:pt x="1086069" y="2804160"/>
                </a:lnTo>
                <a:cubicBezTo>
                  <a:pt x="867791" y="2797546"/>
                  <a:pt x="1086796" y="2798274"/>
                  <a:pt x="918429" y="2788920"/>
                </a:cubicBezTo>
                <a:cubicBezTo>
                  <a:pt x="849908" y="2785113"/>
                  <a:pt x="781269" y="2783840"/>
                  <a:pt x="712689" y="2781300"/>
                </a:cubicBezTo>
                <a:cubicBezTo>
                  <a:pt x="683339" y="2778365"/>
                  <a:pt x="607888" y="2771453"/>
                  <a:pt x="575529" y="2766060"/>
                </a:cubicBezTo>
                <a:cubicBezTo>
                  <a:pt x="565199" y="2764338"/>
                  <a:pt x="555080" y="2761449"/>
                  <a:pt x="545049" y="2758440"/>
                </a:cubicBezTo>
                <a:cubicBezTo>
                  <a:pt x="529662" y="2753824"/>
                  <a:pt x="499329" y="2743200"/>
                  <a:pt x="499329" y="2743200"/>
                </a:cubicBezTo>
                <a:cubicBezTo>
                  <a:pt x="494249" y="2735580"/>
                  <a:pt x="490565" y="2726816"/>
                  <a:pt x="484089" y="2720340"/>
                </a:cubicBezTo>
                <a:cubicBezTo>
                  <a:pt x="440062" y="2676313"/>
                  <a:pt x="482061" y="2738415"/>
                  <a:pt x="438369" y="2682240"/>
                </a:cubicBezTo>
                <a:lnTo>
                  <a:pt x="392649" y="2613660"/>
                </a:lnTo>
                <a:cubicBezTo>
                  <a:pt x="387569" y="2606040"/>
                  <a:pt x="380305" y="2599488"/>
                  <a:pt x="377409" y="2590800"/>
                </a:cubicBezTo>
                <a:cubicBezTo>
                  <a:pt x="372329" y="2575560"/>
                  <a:pt x="371080" y="2558446"/>
                  <a:pt x="362169" y="2545080"/>
                </a:cubicBezTo>
                <a:cubicBezTo>
                  <a:pt x="352009" y="2529840"/>
                  <a:pt x="337481" y="2516736"/>
                  <a:pt x="331689" y="2499360"/>
                </a:cubicBezTo>
                <a:cubicBezTo>
                  <a:pt x="318277" y="2459124"/>
                  <a:pt x="328524" y="2483183"/>
                  <a:pt x="293589" y="2430780"/>
                </a:cubicBezTo>
                <a:cubicBezTo>
                  <a:pt x="288509" y="2423160"/>
                  <a:pt x="285969" y="2413000"/>
                  <a:pt x="278349" y="2407920"/>
                </a:cubicBezTo>
                <a:lnTo>
                  <a:pt x="255489" y="2392680"/>
                </a:lnTo>
                <a:cubicBezTo>
                  <a:pt x="237371" y="2338325"/>
                  <a:pt x="263062" y="2404039"/>
                  <a:pt x="225009" y="2346960"/>
                </a:cubicBezTo>
                <a:cubicBezTo>
                  <a:pt x="180898" y="2280793"/>
                  <a:pt x="267455" y="2374166"/>
                  <a:pt x="194529" y="2301240"/>
                </a:cubicBezTo>
                <a:cubicBezTo>
                  <a:pt x="189449" y="2286000"/>
                  <a:pt x="188200" y="2268886"/>
                  <a:pt x="179289" y="2255520"/>
                </a:cubicBezTo>
                <a:cubicBezTo>
                  <a:pt x="169129" y="2240280"/>
                  <a:pt x="154601" y="2227176"/>
                  <a:pt x="148809" y="2209800"/>
                </a:cubicBezTo>
                <a:cubicBezTo>
                  <a:pt x="140260" y="2184153"/>
                  <a:pt x="141015" y="2182825"/>
                  <a:pt x="125949" y="2156460"/>
                </a:cubicBezTo>
                <a:cubicBezTo>
                  <a:pt x="121405" y="2148509"/>
                  <a:pt x="114805" y="2141791"/>
                  <a:pt x="110709" y="2133600"/>
                </a:cubicBezTo>
                <a:cubicBezTo>
                  <a:pt x="107117" y="2126416"/>
                  <a:pt x="106253" y="2118123"/>
                  <a:pt x="103089" y="2110740"/>
                </a:cubicBezTo>
                <a:cubicBezTo>
                  <a:pt x="98614" y="2100299"/>
                  <a:pt x="91837" y="2090896"/>
                  <a:pt x="87849" y="2080260"/>
                </a:cubicBezTo>
                <a:cubicBezTo>
                  <a:pt x="83237" y="2067961"/>
                  <a:pt x="74678" y="2022026"/>
                  <a:pt x="72609" y="2011680"/>
                </a:cubicBezTo>
                <a:cubicBezTo>
                  <a:pt x="61440" y="1877647"/>
                  <a:pt x="72035" y="1962802"/>
                  <a:pt x="57369" y="1882140"/>
                </a:cubicBezTo>
                <a:cubicBezTo>
                  <a:pt x="54605" y="1866939"/>
                  <a:pt x="53496" y="1851409"/>
                  <a:pt x="49749" y="1836420"/>
                </a:cubicBezTo>
                <a:lnTo>
                  <a:pt x="26889" y="1767840"/>
                </a:lnTo>
                <a:lnTo>
                  <a:pt x="19269" y="1744980"/>
                </a:lnTo>
                <a:lnTo>
                  <a:pt x="11649" y="1722120"/>
                </a:lnTo>
                <a:cubicBezTo>
                  <a:pt x="-6134" y="1526511"/>
                  <a:pt x="-1459" y="1612279"/>
                  <a:pt x="11649" y="1264920"/>
                </a:cubicBezTo>
                <a:cubicBezTo>
                  <a:pt x="11848" y="1259638"/>
                  <a:pt x="23143" y="1219072"/>
                  <a:pt x="26889" y="1211580"/>
                </a:cubicBezTo>
                <a:cubicBezTo>
                  <a:pt x="30985" y="1203389"/>
                  <a:pt x="38033" y="1196911"/>
                  <a:pt x="42129" y="1188720"/>
                </a:cubicBezTo>
                <a:cubicBezTo>
                  <a:pt x="45721" y="1181536"/>
                  <a:pt x="46157" y="1173044"/>
                  <a:pt x="49749" y="1165860"/>
                </a:cubicBezTo>
                <a:cubicBezTo>
                  <a:pt x="53845" y="1157669"/>
                  <a:pt x="60893" y="1151191"/>
                  <a:pt x="64989" y="1143000"/>
                </a:cubicBezTo>
                <a:cubicBezTo>
                  <a:pt x="68581" y="1135816"/>
                  <a:pt x="69017" y="1127324"/>
                  <a:pt x="72609" y="1120140"/>
                </a:cubicBezTo>
                <a:cubicBezTo>
                  <a:pt x="76705" y="1111949"/>
                  <a:pt x="83753" y="1105471"/>
                  <a:pt x="87849" y="1097280"/>
                </a:cubicBezTo>
                <a:cubicBezTo>
                  <a:pt x="91441" y="1090096"/>
                  <a:pt x="91877" y="1081604"/>
                  <a:pt x="95469" y="1074420"/>
                </a:cubicBezTo>
                <a:cubicBezTo>
                  <a:pt x="99565" y="1066229"/>
                  <a:pt x="106613" y="1059751"/>
                  <a:pt x="110709" y="1051560"/>
                </a:cubicBezTo>
                <a:cubicBezTo>
                  <a:pt x="114301" y="1044376"/>
                  <a:pt x="114737" y="1035884"/>
                  <a:pt x="118329" y="1028700"/>
                </a:cubicBezTo>
                <a:cubicBezTo>
                  <a:pt x="123900" y="1017558"/>
                  <a:pt x="151252" y="982263"/>
                  <a:pt x="156429" y="975360"/>
                </a:cubicBezTo>
                <a:cubicBezTo>
                  <a:pt x="184219" y="891990"/>
                  <a:pt x="139898" y="1018270"/>
                  <a:pt x="179289" y="929640"/>
                </a:cubicBezTo>
                <a:cubicBezTo>
                  <a:pt x="185813" y="914960"/>
                  <a:pt x="189449" y="899160"/>
                  <a:pt x="194529" y="883920"/>
                </a:cubicBezTo>
                <a:cubicBezTo>
                  <a:pt x="197069" y="876300"/>
                  <a:pt x="196469" y="866740"/>
                  <a:pt x="202149" y="861060"/>
                </a:cubicBezTo>
                <a:lnTo>
                  <a:pt x="225009" y="838200"/>
                </a:lnTo>
                <a:lnTo>
                  <a:pt x="247869" y="769620"/>
                </a:lnTo>
                <a:lnTo>
                  <a:pt x="255489" y="746760"/>
                </a:lnTo>
                <a:cubicBezTo>
                  <a:pt x="258029" y="739140"/>
                  <a:pt x="259517" y="731084"/>
                  <a:pt x="263109" y="723900"/>
                </a:cubicBezTo>
                <a:cubicBezTo>
                  <a:pt x="268189" y="713740"/>
                  <a:pt x="273874" y="703861"/>
                  <a:pt x="278349" y="693420"/>
                </a:cubicBezTo>
                <a:cubicBezTo>
                  <a:pt x="286179" y="675150"/>
                  <a:pt x="288065" y="659414"/>
                  <a:pt x="293589" y="640080"/>
                </a:cubicBezTo>
                <a:cubicBezTo>
                  <a:pt x="295796" y="632357"/>
                  <a:pt x="297617" y="624404"/>
                  <a:pt x="301209" y="617220"/>
                </a:cubicBezTo>
                <a:cubicBezTo>
                  <a:pt x="305305" y="609029"/>
                  <a:pt x="312730" y="602729"/>
                  <a:pt x="316449" y="594360"/>
                </a:cubicBezTo>
                <a:cubicBezTo>
                  <a:pt x="322973" y="579680"/>
                  <a:pt x="322778" y="562006"/>
                  <a:pt x="331689" y="548640"/>
                </a:cubicBezTo>
                <a:cubicBezTo>
                  <a:pt x="341849" y="533400"/>
                  <a:pt x="356377" y="520296"/>
                  <a:pt x="362169" y="502920"/>
                </a:cubicBezTo>
                <a:cubicBezTo>
                  <a:pt x="367249" y="487680"/>
                  <a:pt x="368498" y="470566"/>
                  <a:pt x="377409" y="457200"/>
                </a:cubicBezTo>
                <a:cubicBezTo>
                  <a:pt x="387569" y="441960"/>
                  <a:pt x="402097" y="428856"/>
                  <a:pt x="407889" y="411480"/>
                </a:cubicBezTo>
                <a:cubicBezTo>
                  <a:pt x="434498" y="331654"/>
                  <a:pt x="409388" y="393617"/>
                  <a:pt x="438369" y="342900"/>
                </a:cubicBezTo>
                <a:cubicBezTo>
                  <a:pt x="444005" y="333037"/>
                  <a:pt x="447765" y="322160"/>
                  <a:pt x="453609" y="312420"/>
                </a:cubicBezTo>
                <a:cubicBezTo>
                  <a:pt x="463033" y="296714"/>
                  <a:pt x="484089" y="266700"/>
                  <a:pt x="484089" y="266700"/>
                </a:cubicBezTo>
                <a:cubicBezTo>
                  <a:pt x="495605" y="220635"/>
                  <a:pt x="488397" y="246155"/>
                  <a:pt x="506949" y="190500"/>
                </a:cubicBezTo>
                <a:lnTo>
                  <a:pt x="514569" y="167640"/>
                </a:lnTo>
                <a:cubicBezTo>
                  <a:pt x="517109" y="160020"/>
                  <a:pt x="517734" y="151463"/>
                  <a:pt x="522189" y="144780"/>
                </a:cubicBezTo>
                <a:lnTo>
                  <a:pt x="552669" y="99060"/>
                </a:lnTo>
                <a:cubicBezTo>
                  <a:pt x="557749" y="91440"/>
                  <a:pt x="559221" y="79096"/>
                  <a:pt x="567909" y="76200"/>
                </a:cubicBezTo>
                <a:lnTo>
                  <a:pt x="598389" y="68580"/>
                </a:lnTo>
                <a:close/>
              </a:path>
            </a:pathLst>
          </a:cu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350"/>
          </a:p>
        </p:txBody>
      </p:sp>
      <p:sp>
        <p:nvSpPr>
          <p:cNvPr id="161" name="Freeform 199">
            <a:extLst>
              <a:ext uri="{FF2B5EF4-FFF2-40B4-BE49-F238E27FC236}">
                <a16:creationId xmlns:a16="http://schemas.microsoft.com/office/drawing/2014/main" id="{B30DEDB0-8B8E-064F-8BF8-F1A48DEC6649}"/>
              </a:ext>
            </a:extLst>
          </p:cNvPr>
          <p:cNvSpPr/>
          <p:nvPr/>
        </p:nvSpPr>
        <p:spPr>
          <a:xfrm>
            <a:off x="3107761" y="2306887"/>
            <a:ext cx="1754963" cy="1524620"/>
          </a:xfrm>
          <a:custGeom>
            <a:avLst/>
            <a:gdLst>
              <a:gd name="connsiteX0" fmla="*/ 68580 w 2171700"/>
              <a:gd name="connsiteY0" fmla="*/ 53340 h 1988400"/>
              <a:gd name="connsiteX1" fmla="*/ 68580 w 2171700"/>
              <a:gd name="connsiteY1" fmla="*/ 53340 h 1988400"/>
              <a:gd name="connsiteX2" fmla="*/ 175260 w 2171700"/>
              <a:gd name="connsiteY2" fmla="*/ 38100 h 1988400"/>
              <a:gd name="connsiteX3" fmla="*/ 220980 w 2171700"/>
              <a:gd name="connsiteY3" fmla="*/ 22860 h 1988400"/>
              <a:gd name="connsiteX4" fmla="*/ 266700 w 2171700"/>
              <a:gd name="connsiteY4" fmla="*/ 0 h 1988400"/>
              <a:gd name="connsiteX5" fmla="*/ 1188720 w 2171700"/>
              <a:gd name="connsiteY5" fmla="*/ 7620 h 1988400"/>
              <a:gd name="connsiteX6" fmla="*/ 1234440 w 2171700"/>
              <a:gd name="connsiteY6" fmla="*/ 22860 h 1988400"/>
              <a:gd name="connsiteX7" fmla="*/ 1287780 w 2171700"/>
              <a:gd name="connsiteY7" fmla="*/ 38100 h 1988400"/>
              <a:gd name="connsiteX8" fmla="*/ 1310640 w 2171700"/>
              <a:gd name="connsiteY8" fmla="*/ 53340 h 1988400"/>
              <a:gd name="connsiteX9" fmla="*/ 1341120 w 2171700"/>
              <a:gd name="connsiteY9" fmla="*/ 60960 h 1988400"/>
              <a:gd name="connsiteX10" fmla="*/ 1386840 w 2171700"/>
              <a:gd name="connsiteY10" fmla="*/ 76200 h 1988400"/>
              <a:gd name="connsiteX11" fmla="*/ 1402080 w 2171700"/>
              <a:gd name="connsiteY11" fmla="*/ 99060 h 1988400"/>
              <a:gd name="connsiteX12" fmla="*/ 1447800 w 2171700"/>
              <a:gd name="connsiteY12" fmla="*/ 129540 h 1988400"/>
              <a:gd name="connsiteX13" fmla="*/ 1478280 w 2171700"/>
              <a:gd name="connsiteY13" fmla="*/ 175260 h 1988400"/>
              <a:gd name="connsiteX14" fmla="*/ 1501140 w 2171700"/>
              <a:gd name="connsiteY14" fmla="*/ 220980 h 1988400"/>
              <a:gd name="connsiteX15" fmla="*/ 1539240 w 2171700"/>
              <a:gd name="connsiteY15" fmla="*/ 266700 h 1988400"/>
              <a:gd name="connsiteX16" fmla="*/ 1546860 w 2171700"/>
              <a:gd name="connsiteY16" fmla="*/ 289560 h 1988400"/>
              <a:gd name="connsiteX17" fmla="*/ 1562100 w 2171700"/>
              <a:gd name="connsiteY17" fmla="*/ 312420 h 1988400"/>
              <a:gd name="connsiteX18" fmla="*/ 1577340 w 2171700"/>
              <a:gd name="connsiteY18" fmla="*/ 365760 h 1988400"/>
              <a:gd name="connsiteX19" fmla="*/ 1592580 w 2171700"/>
              <a:gd name="connsiteY19" fmla="*/ 388620 h 1988400"/>
              <a:gd name="connsiteX20" fmla="*/ 1615440 w 2171700"/>
              <a:gd name="connsiteY20" fmla="*/ 396240 h 1988400"/>
              <a:gd name="connsiteX21" fmla="*/ 1630680 w 2171700"/>
              <a:gd name="connsiteY21" fmla="*/ 441960 h 1988400"/>
              <a:gd name="connsiteX22" fmla="*/ 1661160 w 2171700"/>
              <a:gd name="connsiteY22" fmla="*/ 487680 h 1988400"/>
              <a:gd name="connsiteX23" fmla="*/ 1684020 w 2171700"/>
              <a:gd name="connsiteY23" fmla="*/ 556260 h 1988400"/>
              <a:gd name="connsiteX24" fmla="*/ 1691640 w 2171700"/>
              <a:gd name="connsiteY24" fmla="*/ 579120 h 1988400"/>
              <a:gd name="connsiteX25" fmla="*/ 1714500 w 2171700"/>
              <a:gd name="connsiteY25" fmla="*/ 601980 h 1988400"/>
              <a:gd name="connsiteX26" fmla="*/ 1722120 w 2171700"/>
              <a:gd name="connsiteY26" fmla="*/ 632460 h 1988400"/>
              <a:gd name="connsiteX27" fmla="*/ 1737360 w 2171700"/>
              <a:gd name="connsiteY27" fmla="*/ 716280 h 1988400"/>
              <a:gd name="connsiteX28" fmla="*/ 1767840 w 2171700"/>
              <a:gd name="connsiteY28" fmla="*/ 777240 h 1988400"/>
              <a:gd name="connsiteX29" fmla="*/ 1783080 w 2171700"/>
              <a:gd name="connsiteY29" fmla="*/ 830580 h 1988400"/>
              <a:gd name="connsiteX30" fmla="*/ 1790700 w 2171700"/>
              <a:gd name="connsiteY30" fmla="*/ 861060 h 1988400"/>
              <a:gd name="connsiteX31" fmla="*/ 1805940 w 2171700"/>
              <a:gd name="connsiteY31" fmla="*/ 891540 h 1988400"/>
              <a:gd name="connsiteX32" fmla="*/ 1813560 w 2171700"/>
              <a:gd name="connsiteY32" fmla="*/ 929640 h 1988400"/>
              <a:gd name="connsiteX33" fmla="*/ 1828800 w 2171700"/>
              <a:gd name="connsiteY33" fmla="*/ 952500 h 1988400"/>
              <a:gd name="connsiteX34" fmla="*/ 1836420 w 2171700"/>
              <a:gd name="connsiteY34" fmla="*/ 975360 h 1988400"/>
              <a:gd name="connsiteX35" fmla="*/ 1866900 w 2171700"/>
              <a:gd name="connsiteY35" fmla="*/ 1021080 h 1988400"/>
              <a:gd name="connsiteX36" fmla="*/ 1897380 w 2171700"/>
              <a:gd name="connsiteY36" fmla="*/ 1066800 h 1988400"/>
              <a:gd name="connsiteX37" fmla="*/ 1912620 w 2171700"/>
              <a:gd name="connsiteY37" fmla="*/ 1089660 h 1988400"/>
              <a:gd name="connsiteX38" fmla="*/ 1927860 w 2171700"/>
              <a:gd name="connsiteY38" fmla="*/ 1120140 h 1988400"/>
              <a:gd name="connsiteX39" fmla="*/ 1950720 w 2171700"/>
              <a:gd name="connsiteY39" fmla="*/ 1150620 h 1988400"/>
              <a:gd name="connsiteX40" fmla="*/ 1973580 w 2171700"/>
              <a:gd name="connsiteY40" fmla="*/ 1196340 h 1988400"/>
              <a:gd name="connsiteX41" fmla="*/ 2019300 w 2171700"/>
              <a:gd name="connsiteY41" fmla="*/ 1287780 h 1988400"/>
              <a:gd name="connsiteX42" fmla="*/ 2072640 w 2171700"/>
              <a:gd name="connsiteY42" fmla="*/ 1356360 h 1988400"/>
              <a:gd name="connsiteX43" fmla="*/ 2087880 w 2171700"/>
              <a:gd name="connsiteY43" fmla="*/ 1379220 h 1988400"/>
              <a:gd name="connsiteX44" fmla="*/ 2103120 w 2171700"/>
              <a:gd name="connsiteY44" fmla="*/ 1424940 h 1988400"/>
              <a:gd name="connsiteX45" fmla="*/ 2118360 w 2171700"/>
              <a:gd name="connsiteY45" fmla="*/ 1501140 h 1988400"/>
              <a:gd name="connsiteX46" fmla="*/ 2133600 w 2171700"/>
              <a:gd name="connsiteY46" fmla="*/ 1546860 h 1988400"/>
              <a:gd name="connsiteX47" fmla="*/ 2148840 w 2171700"/>
              <a:gd name="connsiteY47" fmla="*/ 1592580 h 1988400"/>
              <a:gd name="connsiteX48" fmla="*/ 2156460 w 2171700"/>
              <a:gd name="connsiteY48" fmla="*/ 1615440 h 1988400"/>
              <a:gd name="connsiteX49" fmla="*/ 2171700 w 2171700"/>
              <a:gd name="connsiteY49" fmla="*/ 1684020 h 1988400"/>
              <a:gd name="connsiteX50" fmla="*/ 2164080 w 2171700"/>
              <a:gd name="connsiteY50" fmla="*/ 1866900 h 1988400"/>
              <a:gd name="connsiteX51" fmla="*/ 2156460 w 2171700"/>
              <a:gd name="connsiteY51" fmla="*/ 1889760 h 1988400"/>
              <a:gd name="connsiteX52" fmla="*/ 2118360 w 2171700"/>
              <a:gd name="connsiteY52" fmla="*/ 1927860 h 1988400"/>
              <a:gd name="connsiteX53" fmla="*/ 2095500 w 2171700"/>
              <a:gd name="connsiteY53" fmla="*/ 1935480 h 1988400"/>
              <a:gd name="connsiteX54" fmla="*/ 2065020 w 2171700"/>
              <a:gd name="connsiteY54" fmla="*/ 1950720 h 1988400"/>
              <a:gd name="connsiteX55" fmla="*/ 1905000 w 2171700"/>
              <a:gd name="connsiteY55" fmla="*/ 1965960 h 1988400"/>
              <a:gd name="connsiteX56" fmla="*/ 1432560 w 2171700"/>
              <a:gd name="connsiteY56" fmla="*/ 1965960 h 1988400"/>
              <a:gd name="connsiteX57" fmla="*/ 1386840 w 2171700"/>
              <a:gd name="connsiteY57" fmla="*/ 1958340 h 1988400"/>
              <a:gd name="connsiteX58" fmla="*/ 1310640 w 2171700"/>
              <a:gd name="connsiteY58" fmla="*/ 1943100 h 1988400"/>
              <a:gd name="connsiteX59" fmla="*/ 1280160 w 2171700"/>
              <a:gd name="connsiteY59" fmla="*/ 1935480 h 1988400"/>
              <a:gd name="connsiteX60" fmla="*/ 1234440 w 2171700"/>
              <a:gd name="connsiteY60" fmla="*/ 1927860 h 1988400"/>
              <a:gd name="connsiteX61" fmla="*/ 1188720 w 2171700"/>
              <a:gd name="connsiteY61" fmla="*/ 1912620 h 1988400"/>
              <a:gd name="connsiteX62" fmla="*/ 1158240 w 2171700"/>
              <a:gd name="connsiteY62" fmla="*/ 1905000 h 1988400"/>
              <a:gd name="connsiteX63" fmla="*/ 1135380 w 2171700"/>
              <a:gd name="connsiteY63" fmla="*/ 1897380 h 1988400"/>
              <a:gd name="connsiteX64" fmla="*/ 1089660 w 2171700"/>
              <a:gd name="connsiteY64" fmla="*/ 1866900 h 1988400"/>
              <a:gd name="connsiteX65" fmla="*/ 1074420 w 2171700"/>
              <a:gd name="connsiteY65" fmla="*/ 1844040 h 1988400"/>
              <a:gd name="connsiteX66" fmla="*/ 1028700 w 2171700"/>
              <a:gd name="connsiteY66" fmla="*/ 1798320 h 1988400"/>
              <a:gd name="connsiteX67" fmla="*/ 1013460 w 2171700"/>
              <a:gd name="connsiteY67" fmla="*/ 1752600 h 1988400"/>
              <a:gd name="connsiteX68" fmla="*/ 982980 w 2171700"/>
              <a:gd name="connsiteY68" fmla="*/ 1684020 h 1988400"/>
              <a:gd name="connsiteX69" fmla="*/ 960120 w 2171700"/>
              <a:gd name="connsiteY69" fmla="*/ 1607820 h 1988400"/>
              <a:gd name="connsiteX70" fmla="*/ 929640 w 2171700"/>
              <a:gd name="connsiteY70" fmla="*/ 1562100 h 1988400"/>
              <a:gd name="connsiteX71" fmla="*/ 922020 w 2171700"/>
              <a:gd name="connsiteY71" fmla="*/ 1539240 h 1988400"/>
              <a:gd name="connsiteX72" fmla="*/ 906780 w 2171700"/>
              <a:gd name="connsiteY72" fmla="*/ 1478280 h 1988400"/>
              <a:gd name="connsiteX73" fmla="*/ 891540 w 2171700"/>
              <a:gd name="connsiteY73" fmla="*/ 1455420 h 1988400"/>
              <a:gd name="connsiteX74" fmla="*/ 876300 w 2171700"/>
              <a:gd name="connsiteY74" fmla="*/ 1409700 h 1988400"/>
              <a:gd name="connsiteX75" fmla="*/ 868680 w 2171700"/>
              <a:gd name="connsiteY75" fmla="*/ 1386840 h 1988400"/>
              <a:gd name="connsiteX76" fmla="*/ 845820 w 2171700"/>
              <a:gd name="connsiteY76" fmla="*/ 1318260 h 1988400"/>
              <a:gd name="connsiteX77" fmla="*/ 838200 w 2171700"/>
              <a:gd name="connsiteY77" fmla="*/ 1295400 h 1988400"/>
              <a:gd name="connsiteX78" fmla="*/ 822960 w 2171700"/>
              <a:gd name="connsiteY78" fmla="*/ 1272540 h 1988400"/>
              <a:gd name="connsiteX79" fmla="*/ 815340 w 2171700"/>
              <a:gd name="connsiteY79" fmla="*/ 1242060 h 1988400"/>
              <a:gd name="connsiteX80" fmla="*/ 792480 w 2171700"/>
              <a:gd name="connsiteY80" fmla="*/ 1173480 h 1988400"/>
              <a:gd name="connsiteX81" fmla="*/ 784860 w 2171700"/>
              <a:gd name="connsiteY81" fmla="*/ 1150620 h 1988400"/>
              <a:gd name="connsiteX82" fmla="*/ 777240 w 2171700"/>
              <a:gd name="connsiteY82" fmla="*/ 1127760 h 1988400"/>
              <a:gd name="connsiteX83" fmla="*/ 746760 w 2171700"/>
              <a:gd name="connsiteY83" fmla="*/ 1082040 h 1988400"/>
              <a:gd name="connsiteX84" fmla="*/ 731520 w 2171700"/>
              <a:gd name="connsiteY84" fmla="*/ 1059180 h 1988400"/>
              <a:gd name="connsiteX85" fmla="*/ 685800 w 2171700"/>
              <a:gd name="connsiteY85" fmla="*/ 1028700 h 1988400"/>
              <a:gd name="connsiteX86" fmla="*/ 655320 w 2171700"/>
              <a:gd name="connsiteY86" fmla="*/ 982980 h 1988400"/>
              <a:gd name="connsiteX87" fmla="*/ 632460 w 2171700"/>
              <a:gd name="connsiteY87" fmla="*/ 975360 h 1988400"/>
              <a:gd name="connsiteX88" fmla="*/ 586740 w 2171700"/>
              <a:gd name="connsiteY88" fmla="*/ 952500 h 1988400"/>
              <a:gd name="connsiteX89" fmla="*/ 563880 w 2171700"/>
              <a:gd name="connsiteY89" fmla="*/ 922020 h 1988400"/>
              <a:gd name="connsiteX90" fmla="*/ 541020 w 2171700"/>
              <a:gd name="connsiteY90" fmla="*/ 906780 h 1988400"/>
              <a:gd name="connsiteX91" fmla="*/ 487680 w 2171700"/>
              <a:gd name="connsiteY91" fmla="*/ 845820 h 1988400"/>
              <a:gd name="connsiteX92" fmla="*/ 472440 w 2171700"/>
              <a:gd name="connsiteY92" fmla="*/ 822960 h 1988400"/>
              <a:gd name="connsiteX93" fmla="*/ 449580 w 2171700"/>
              <a:gd name="connsiteY93" fmla="*/ 807720 h 1988400"/>
              <a:gd name="connsiteX94" fmla="*/ 419100 w 2171700"/>
              <a:gd name="connsiteY94" fmla="*/ 777240 h 1988400"/>
              <a:gd name="connsiteX95" fmla="*/ 403860 w 2171700"/>
              <a:gd name="connsiteY95" fmla="*/ 754380 h 1988400"/>
              <a:gd name="connsiteX96" fmla="*/ 358140 w 2171700"/>
              <a:gd name="connsiteY96" fmla="*/ 731520 h 1988400"/>
              <a:gd name="connsiteX97" fmla="*/ 312420 w 2171700"/>
              <a:gd name="connsiteY97" fmla="*/ 693420 h 1988400"/>
              <a:gd name="connsiteX98" fmla="*/ 289560 w 2171700"/>
              <a:gd name="connsiteY98" fmla="*/ 685800 h 1988400"/>
              <a:gd name="connsiteX99" fmla="*/ 243840 w 2171700"/>
              <a:gd name="connsiteY99" fmla="*/ 655320 h 1988400"/>
              <a:gd name="connsiteX100" fmla="*/ 220980 w 2171700"/>
              <a:gd name="connsiteY100" fmla="*/ 640080 h 1988400"/>
              <a:gd name="connsiteX101" fmla="*/ 190500 w 2171700"/>
              <a:gd name="connsiteY101" fmla="*/ 594360 h 1988400"/>
              <a:gd name="connsiteX102" fmla="*/ 175260 w 2171700"/>
              <a:gd name="connsiteY102" fmla="*/ 571500 h 1988400"/>
              <a:gd name="connsiteX103" fmla="*/ 152400 w 2171700"/>
              <a:gd name="connsiteY103" fmla="*/ 548640 h 1988400"/>
              <a:gd name="connsiteX104" fmla="*/ 129540 w 2171700"/>
              <a:gd name="connsiteY104" fmla="*/ 502920 h 1988400"/>
              <a:gd name="connsiteX105" fmla="*/ 121920 w 2171700"/>
              <a:gd name="connsiteY105" fmla="*/ 480060 h 1988400"/>
              <a:gd name="connsiteX106" fmla="*/ 76200 w 2171700"/>
              <a:gd name="connsiteY106" fmla="*/ 434340 h 1988400"/>
              <a:gd name="connsiteX107" fmla="*/ 38100 w 2171700"/>
              <a:gd name="connsiteY107" fmla="*/ 403860 h 1988400"/>
              <a:gd name="connsiteX108" fmla="*/ 22860 w 2171700"/>
              <a:gd name="connsiteY108" fmla="*/ 358140 h 1988400"/>
              <a:gd name="connsiteX109" fmla="*/ 15240 w 2171700"/>
              <a:gd name="connsiteY109" fmla="*/ 335280 h 1988400"/>
              <a:gd name="connsiteX110" fmla="*/ 0 w 2171700"/>
              <a:gd name="connsiteY110" fmla="*/ 312420 h 1988400"/>
              <a:gd name="connsiteX111" fmla="*/ 7620 w 2171700"/>
              <a:gd name="connsiteY111" fmla="*/ 144780 h 1988400"/>
              <a:gd name="connsiteX112" fmla="*/ 22860 w 2171700"/>
              <a:gd name="connsiteY112" fmla="*/ 83820 h 1988400"/>
              <a:gd name="connsiteX113" fmla="*/ 30480 w 2171700"/>
              <a:gd name="connsiteY113" fmla="*/ 53340 h 1988400"/>
              <a:gd name="connsiteX114" fmla="*/ 99060 w 2171700"/>
              <a:gd name="connsiteY114" fmla="*/ 30480 h 1988400"/>
              <a:gd name="connsiteX115" fmla="*/ 121920 w 2171700"/>
              <a:gd name="connsiteY115" fmla="*/ 22860 h 1988400"/>
              <a:gd name="connsiteX116" fmla="*/ 121920 w 2171700"/>
              <a:gd name="connsiteY116" fmla="*/ 22860 h 198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171700" h="1988400">
                <a:moveTo>
                  <a:pt x="68580" y="53340"/>
                </a:moveTo>
                <a:lnTo>
                  <a:pt x="68580" y="53340"/>
                </a:lnTo>
                <a:cubicBezTo>
                  <a:pt x="101560" y="49676"/>
                  <a:pt x="141900" y="47198"/>
                  <a:pt x="175260" y="38100"/>
                </a:cubicBezTo>
                <a:cubicBezTo>
                  <a:pt x="190758" y="33873"/>
                  <a:pt x="207614" y="31771"/>
                  <a:pt x="220980" y="22860"/>
                </a:cubicBezTo>
                <a:cubicBezTo>
                  <a:pt x="250523" y="3165"/>
                  <a:pt x="235152" y="10516"/>
                  <a:pt x="266700" y="0"/>
                </a:cubicBezTo>
                <a:lnTo>
                  <a:pt x="1188720" y="7620"/>
                </a:lnTo>
                <a:cubicBezTo>
                  <a:pt x="1204780" y="7999"/>
                  <a:pt x="1218855" y="18964"/>
                  <a:pt x="1234440" y="22860"/>
                </a:cubicBezTo>
                <a:cubicBezTo>
                  <a:pt x="1244206" y="25301"/>
                  <a:pt x="1276848" y="32634"/>
                  <a:pt x="1287780" y="38100"/>
                </a:cubicBezTo>
                <a:cubicBezTo>
                  <a:pt x="1295971" y="42196"/>
                  <a:pt x="1302222" y="49732"/>
                  <a:pt x="1310640" y="53340"/>
                </a:cubicBezTo>
                <a:cubicBezTo>
                  <a:pt x="1320266" y="57465"/>
                  <a:pt x="1331089" y="57951"/>
                  <a:pt x="1341120" y="60960"/>
                </a:cubicBezTo>
                <a:cubicBezTo>
                  <a:pt x="1356507" y="65576"/>
                  <a:pt x="1386840" y="76200"/>
                  <a:pt x="1386840" y="76200"/>
                </a:cubicBezTo>
                <a:cubicBezTo>
                  <a:pt x="1391920" y="83820"/>
                  <a:pt x="1394929" y="93339"/>
                  <a:pt x="1402080" y="99060"/>
                </a:cubicBezTo>
                <a:cubicBezTo>
                  <a:pt x="1454436" y="140945"/>
                  <a:pt x="1393403" y="59601"/>
                  <a:pt x="1447800" y="129540"/>
                </a:cubicBezTo>
                <a:cubicBezTo>
                  <a:pt x="1459045" y="143998"/>
                  <a:pt x="1472488" y="157884"/>
                  <a:pt x="1478280" y="175260"/>
                </a:cubicBezTo>
                <a:cubicBezTo>
                  <a:pt x="1485917" y="198171"/>
                  <a:pt x="1484727" y="201285"/>
                  <a:pt x="1501140" y="220980"/>
                </a:cubicBezTo>
                <a:cubicBezTo>
                  <a:pt x="1522206" y="246259"/>
                  <a:pt x="1525051" y="238321"/>
                  <a:pt x="1539240" y="266700"/>
                </a:cubicBezTo>
                <a:cubicBezTo>
                  <a:pt x="1542832" y="273884"/>
                  <a:pt x="1543268" y="282376"/>
                  <a:pt x="1546860" y="289560"/>
                </a:cubicBezTo>
                <a:cubicBezTo>
                  <a:pt x="1550956" y="297751"/>
                  <a:pt x="1558004" y="304229"/>
                  <a:pt x="1562100" y="312420"/>
                </a:cubicBezTo>
                <a:cubicBezTo>
                  <a:pt x="1576928" y="342077"/>
                  <a:pt x="1562691" y="331580"/>
                  <a:pt x="1577340" y="365760"/>
                </a:cubicBezTo>
                <a:cubicBezTo>
                  <a:pt x="1580948" y="374178"/>
                  <a:pt x="1585429" y="382899"/>
                  <a:pt x="1592580" y="388620"/>
                </a:cubicBezTo>
                <a:cubicBezTo>
                  <a:pt x="1598852" y="393638"/>
                  <a:pt x="1607820" y="393700"/>
                  <a:pt x="1615440" y="396240"/>
                </a:cubicBezTo>
                <a:cubicBezTo>
                  <a:pt x="1620520" y="411480"/>
                  <a:pt x="1621769" y="428594"/>
                  <a:pt x="1630680" y="441960"/>
                </a:cubicBezTo>
                <a:cubicBezTo>
                  <a:pt x="1640840" y="457200"/>
                  <a:pt x="1655368" y="470304"/>
                  <a:pt x="1661160" y="487680"/>
                </a:cubicBezTo>
                <a:lnTo>
                  <a:pt x="1684020" y="556260"/>
                </a:lnTo>
                <a:cubicBezTo>
                  <a:pt x="1686560" y="563880"/>
                  <a:pt x="1685960" y="573440"/>
                  <a:pt x="1691640" y="579120"/>
                </a:cubicBezTo>
                <a:lnTo>
                  <a:pt x="1714500" y="601980"/>
                </a:lnTo>
                <a:cubicBezTo>
                  <a:pt x="1717040" y="612140"/>
                  <a:pt x="1720247" y="622156"/>
                  <a:pt x="1722120" y="632460"/>
                </a:cubicBezTo>
                <a:cubicBezTo>
                  <a:pt x="1725024" y="648433"/>
                  <a:pt x="1728997" y="696210"/>
                  <a:pt x="1737360" y="716280"/>
                </a:cubicBezTo>
                <a:cubicBezTo>
                  <a:pt x="1746098" y="737251"/>
                  <a:pt x="1762330" y="755200"/>
                  <a:pt x="1767840" y="777240"/>
                </a:cubicBezTo>
                <a:cubicBezTo>
                  <a:pt x="1791661" y="872525"/>
                  <a:pt x="1761216" y="754058"/>
                  <a:pt x="1783080" y="830580"/>
                </a:cubicBezTo>
                <a:cubicBezTo>
                  <a:pt x="1785957" y="840650"/>
                  <a:pt x="1787023" y="851254"/>
                  <a:pt x="1790700" y="861060"/>
                </a:cubicBezTo>
                <a:cubicBezTo>
                  <a:pt x="1794688" y="871696"/>
                  <a:pt x="1800860" y="881380"/>
                  <a:pt x="1805940" y="891540"/>
                </a:cubicBezTo>
                <a:cubicBezTo>
                  <a:pt x="1808480" y="904240"/>
                  <a:pt x="1809012" y="917513"/>
                  <a:pt x="1813560" y="929640"/>
                </a:cubicBezTo>
                <a:cubicBezTo>
                  <a:pt x="1816776" y="938215"/>
                  <a:pt x="1824704" y="944309"/>
                  <a:pt x="1828800" y="952500"/>
                </a:cubicBezTo>
                <a:cubicBezTo>
                  <a:pt x="1832392" y="959684"/>
                  <a:pt x="1832519" y="968339"/>
                  <a:pt x="1836420" y="975360"/>
                </a:cubicBezTo>
                <a:cubicBezTo>
                  <a:pt x="1845315" y="991371"/>
                  <a:pt x="1856740" y="1005840"/>
                  <a:pt x="1866900" y="1021080"/>
                </a:cubicBezTo>
                <a:lnTo>
                  <a:pt x="1897380" y="1066800"/>
                </a:lnTo>
                <a:cubicBezTo>
                  <a:pt x="1902460" y="1074420"/>
                  <a:pt x="1908524" y="1081469"/>
                  <a:pt x="1912620" y="1089660"/>
                </a:cubicBezTo>
                <a:cubicBezTo>
                  <a:pt x="1917700" y="1099820"/>
                  <a:pt x="1921840" y="1110507"/>
                  <a:pt x="1927860" y="1120140"/>
                </a:cubicBezTo>
                <a:cubicBezTo>
                  <a:pt x="1934591" y="1130910"/>
                  <a:pt x="1943100" y="1140460"/>
                  <a:pt x="1950720" y="1150620"/>
                </a:cubicBezTo>
                <a:cubicBezTo>
                  <a:pt x="1978510" y="1233990"/>
                  <a:pt x="1934189" y="1107710"/>
                  <a:pt x="1973580" y="1196340"/>
                </a:cubicBezTo>
                <a:cubicBezTo>
                  <a:pt x="1993412" y="1240962"/>
                  <a:pt x="1981277" y="1249757"/>
                  <a:pt x="2019300" y="1287780"/>
                </a:cubicBezTo>
                <a:cubicBezTo>
                  <a:pt x="2055112" y="1323592"/>
                  <a:pt x="2036182" y="1301674"/>
                  <a:pt x="2072640" y="1356360"/>
                </a:cubicBezTo>
                <a:cubicBezTo>
                  <a:pt x="2077720" y="1363980"/>
                  <a:pt x="2084984" y="1370532"/>
                  <a:pt x="2087880" y="1379220"/>
                </a:cubicBezTo>
                <a:cubicBezTo>
                  <a:pt x="2092960" y="1394460"/>
                  <a:pt x="2100479" y="1409094"/>
                  <a:pt x="2103120" y="1424940"/>
                </a:cubicBezTo>
                <a:cubicBezTo>
                  <a:pt x="2108269" y="1455835"/>
                  <a:pt x="2109835" y="1472722"/>
                  <a:pt x="2118360" y="1501140"/>
                </a:cubicBezTo>
                <a:cubicBezTo>
                  <a:pt x="2122976" y="1516527"/>
                  <a:pt x="2128520" y="1531620"/>
                  <a:pt x="2133600" y="1546860"/>
                </a:cubicBezTo>
                <a:lnTo>
                  <a:pt x="2148840" y="1592580"/>
                </a:lnTo>
                <a:cubicBezTo>
                  <a:pt x="2151380" y="1600200"/>
                  <a:pt x="2154512" y="1607648"/>
                  <a:pt x="2156460" y="1615440"/>
                </a:cubicBezTo>
                <a:cubicBezTo>
                  <a:pt x="2167221" y="1658485"/>
                  <a:pt x="2162026" y="1635651"/>
                  <a:pt x="2171700" y="1684020"/>
                </a:cubicBezTo>
                <a:cubicBezTo>
                  <a:pt x="2169160" y="1744980"/>
                  <a:pt x="2168587" y="1806054"/>
                  <a:pt x="2164080" y="1866900"/>
                </a:cubicBezTo>
                <a:cubicBezTo>
                  <a:pt x="2163487" y="1874910"/>
                  <a:pt x="2160052" y="1882576"/>
                  <a:pt x="2156460" y="1889760"/>
                </a:cubicBezTo>
                <a:cubicBezTo>
                  <a:pt x="2146300" y="1910080"/>
                  <a:pt x="2138680" y="1917700"/>
                  <a:pt x="2118360" y="1927860"/>
                </a:cubicBezTo>
                <a:cubicBezTo>
                  <a:pt x="2111176" y="1931452"/>
                  <a:pt x="2102883" y="1932316"/>
                  <a:pt x="2095500" y="1935480"/>
                </a:cubicBezTo>
                <a:cubicBezTo>
                  <a:pt x="2085059" y="1939955"/>
                  <a:pt x="2075796" y="1947128"/>
                  <a:pt x="2065020" y="1950720"/>
                </a:cubicBezTo>
                <a:cubicBezTo>
                  <a:pt x="2025406" y="1963925"/>
                  <a:pt x="1919073" y="1965080"/>
                  <a:pt x="1905000" y="1965960"/>
                </a:cubicBezTo>
                <a:cubicBezTo>
                  <a:pt x="1733179" y="2008915"/>
                  <a:pt x="1862456" y="1979394"/>
                  <a:pt x="1432560" y="1965960"/>
                </a:cubicBezTo>
                <a:cubicBezTo>
                  <a:pt x="1417117" y="1965477"/>
                  <a:pt x="1402026" y="1961187"/>
                  <a:pt x="1386840" y="1958340"/>
                </a:cubicBezTo>
                <a:cubicBezTo>
                  <a:pt x="1361381" y="1953566"/>
                  <a:pt x="1335770" y="1949382"/>
                  <a:pt x="1310640" y="1943100"/>
                </a:cubicBezTo>
                <a:cubicBezTo>
                  <a:pt x="1300480" y="1940560"/>
                  <a:pt x="1290429" y="1937534"/>
                  <a:pt x="1280160" y="1935480"/>
                </a:cubicBezTo>
                <a:cubicBezTo>
                  <a:pt x="1265010" y="1932450"/>
                  <a:pt x="1249429" y="1931607"/>
                  <a:pt x="1234440" y="1927860"/>
                </a:cubicBezTo>
                <a:cubicBezTo>
                  <a:pt x="1218855" y="1923964"/>
                  <a:pt x="1204305" y="1916516"/>
                  <a:pt x="1188720" y="1912620"/>
                </a:cubicBezTo>
                <a:cubicBezTo>
                  <a:pt x="1178560" y="1910080"/>
                  <a:pt x="1168310" y="1907877"/>
                  <a:pt x="1158240" y="1905000"/>
                </a:cubicBezTo>
                <a:cubicBezTo>
                  <a:pt x="1150517" y="1902793"/>
                  <a:pt x="1142401" y="1901281"/>
                  <a:pt x="1135380" y="1897380"/>
                </a:cubicBezTo>
                <a:cubicBezTo>
                  <a:pt x="1119369" y="1888485"/>
                  <a:pt x="1089660" y="1866900"/>
                  <a:pt x="1089660" y="1866900"/>
                </a:cubicBezTo>
                <a:cubicBezTo>
                  <a:pt x="1084580" y="1859280"/>
                  <a:pt x="1080504" y="1850885"/>
                  <a:pt x="1074420" y="1844040"/>
                </a:cubicBezTo>
                <a:cubicBezTo>
                  <a:pt x="1060101" y="1827931"/>
                  <a:pt x="1028700" y="1798320"/>
                  <a:pt x="1028700" y="1798320"/>
                </a:cubicBezTo>
                <a:cubicBezTo>
                  <a:pt x="1023620" y="1783080"/>
                  <a:pt x="1022371" y="1765966"/>
                  <a:pt x="1013460" y="1752600"/>
                </a:cubicBezTo>
                <a:cubicBezTo>
                  <a:pt x="993445" y="1722577"/>
                  <a:pt x="993862" y="1727547"/>
                  <a:pt x="982980" y="1684020"/>
                </a:cubicBezTo>
                <a:cubicBezTo>
                  <a:pt x="978720" y="1666982"/>
                  <a:pt x="967541" y="1618951"/>
                  <a:pt x="960120" y="1607820"/>
                </a:cubicBezTo>
                <a:cubicBezTo>
                  <a:pt x="949960" y="1592580"/>
                  <a:pt x="935432" y="1579476"/>
                  <a:pt x="929640" y="1562100"/>
                </a:cubicBezTo>
                <a:cubicBezTo>
                  <a:pt x="927100" y="1554480"/>
                  <a:pt x="923968" y="1547032"/>
                  <a:pt x="922020" y="1539240"/>
                </a:cubicBezTo>
                <a:cubicBezTo>
                  <a:pt x="917673" y="1521850"/>
                  <a:pt x="915489" y="1495698"/>
                  <a:pt x="906780" y="1478280"/>
                </a:cubicBezTo>
                <a:cubicBezTo>
                  <a:pt x="902684" y="1470089"/>
                  <a:pt x="895259" y="1463789"/>
                  <a:pt x="891540" y="1455420"/>
                </a:cubicBezTo>
                <a:cubicBezTo>
                  <a:pt x="885016" y="1440740"/>
                  <a:pt x="881380" y="1424940"/>
                  <a:pt x="876300" y="1409700"/>
                </a:cubicBezTo>
                <a:lnTo>
                  <a:pt x="868680" y="1386840"/>
                </a:lnTo>
                <a:lnTo>
                  <a:pt x="845820" y="1318260"/>
                </a:lnTo>
                <a:cubicBezTo>
                  <a:pt x="843280" y="1310640"/>
                  <a:pt x="842655" y="1302083"/>
                  <a:pt x="838200" y="1295400"/>
                </a:cubicBezTo>
                <a:lnTo>
                  <a:pt x="822960" y="1272540"/>
                </a:lnTo>
                <a:cubicBezTo>
                  <a:pt x="820420" y="1262380"/>
                  <a:pt x="818349" y="1252091"/>
                  <a:pt x="815340" y="1242060"/>
                </a:cubicBezTo>
                <a:lnTo>
                  <a:pt x="792480" y="1173480"/>
                </a:lnTo>
                <a:lnTo>
                  <a:pt x="784860" y="1150620"/>
                </a:lnTo>
                <a:cubicBezTo>
                  <a:pt x="782320" y="1143000"/>
                  <a:pt x="781695" y="1134443"/>
                  <a:pt x="777240" y="1127760"/>
                </a:cubicBezTo>
                <a:lnTo>
                  <a:pt x="746760" y="1082040"/>
                </a:lnTo>
                <a:cubicBezTo>
                  <a:pt x="741680" y="1074420"/>
                  <a:pt x="739140" y="1064260"/>
                  <a:pt x="731520" y="1059180"/>
                </a:cubicBezTo>
                <a:lnTo>
                  <a:pt x="685800" y="1028700"/>
                </a:lnTo>
                <a:cubicBezTo>
                  <a:pt x="675640" y="1013460"/>
                  <a:pt x="672696" y="988772"/>
                  <a:pt x="655320" y="982980"/>
                </a:cubicBezTo>
                <a:cubicBezTo>
                  <a:pt x="647700" y="980440"/>
                  <a:pt x="639644" y="978952"/>
                  <a:pt x="632460" y="975360"/>
                </a:cubicBezTo>
                <a:cubicBezTo>
                  <a:pt x="573374" y="945817"/>
                  <a:pt x="644199" y="971653"/>
                  <a:pt x="586740" y="952500"/>
                </a:cubicBezTo>
                <a:cubicBezTo>
                  <a:pt x="579120" y="942340"/>
                  <a:pt x="572860" y="931000"/>
                  <a:pt x="563880" y="922020"/>
                </a:cubicBezTo>
                <a:cubicBezTo>
                  <a:pt x="557404" y="915544"/>
                  <a:pt x="547051" y="913672"/>
                  <a:pt x="541020" y="906780"/>
                </a:cubicBezTo>
                <a:cubicBezTo>
                  <a:pt x="478790" y="835660"/>
                  <a:pt x="539115" y="880110"/>
                  <a:pt x="487680" y="845820"/>
                </a:cubicBezTo>
                <a:cubicBezTo>
                  <a:pt x="482600" y="838200"/>
                  <a:pt x="478916" y="829436"/>
                  <a:pt x="472440" y="822960"/>
                </a:cubicBezTo>
                <a:cubicBezTo>
                  <a:pt x="465964" y="816484"/>
                  <a:pt x="455301" y="814871"/>
                  <a:pt x="449580" y="807720"/>
                </a:cubicBezTo>
                <a:cubicBezTo>
                  <a:pt x="420024" y="770775"/>
                  <a:pt x="468976" y="793865"/>
                  <a:pt x="419100" y="777240"/>
                </a:cubicBezTo>
                <a:cubicBezTo>
                  <a:pt x="414020" y="769620"/>
                  <a:pt x="410336" y="760856"/>
                  <a:pt x="403860" y="754380"/>
                </a:cubicBezTo>
                <a:cubicBezTo>
                  <a:pt x="382022" y="732542"/>
                  <a:pt x="382930" y="743915"/>
                  <a:pt x="358140" y="731520"/>
                </a:cubicBezTo>
                <a:cubicBezTo>
                  <a:pt x="308279" y="706589"/>
                  <a:pt x="362977" y="727125"/>
                  <a:pt x="312420" y="693420"/>
                </a:cubicBezTo>
                <a:cubicBezTo>
                  <a:pt x="305737" y="688965"/>
                  <a:pt x="296581" y="689701"/>
                  <a:pt x="289560" y="685800"/>
                </a:cubicBezTo>
                <a:cubicBezTo>
                  <a:pt x="273549" y="676905"/>
                  <a:pt x="259080" y="665480"/>
                  <a:pt x="243840" y="655320"/>
                </a:cubicBezTo>
                <a:lnTo>
                  <a:pt x="220980" y="640080"/>
                </a:lnTo>
                <a:lnTo>
                  <a:pt x="190500" y="594360"/>
                </a:lnTo>
                <a:cubicBezTo>
                  <a:pt x="185420" y="586740"/>
                  <a:pt x="181736" y="577976"/>
                  <a:pt x="175260" y="571500"/>
                </a:cubicBezTo>
                <a:lnTo>
                  <a:pt x="152400" y="548640"/>
                </a:lnTo>
                <a:cubicBezTo>
                  <a:pt x="133247" y="491181"/>
                  <a:pt x="159083" y="562006"/>
                  <a:pt x="129540" y="502920"/>
                </a:cubicBezTo>
                <a:cubicBezTo>
                  <a:pt x="125948" y="495736"/>
                  <a:pt x="126851" y="486400"/>
                  <a:pt x="121920" y="480060"/>
                </a:cubicBezTo>
                <a:cubicBezTo>
                  <a:pt x="108688" y="463047"/>
                  <a:pt x="88155" y="452273"/>
                  <a:pt x="76200" y="434340"/>
                </a:cubicBezTo>
                <a:cubicBezTo>
                  <a:pt x="56505" y="404797"/>
                  <a:pt x="69648" y="414376"/>
                  <a:pt x="38100" y="403860"/>
                </a:cubicBezTo>
                <a:lnTo>
                  <a:pt x="22860" y="358140"/>
                </a:lnTo>
                <a:cubicBezTo>
                  <a:pt x="20320" y="350520"/>
                  <a:pt x="19695" y="341963"/>
                  <a:pt x="15240" y="335280"/>
                </a:cubicBezTo>
                <a:lnTo>
                  <a:pt x="0" y="312420"/>
                </a:lnTo>
                <a:cubicBezTo>
                  <a:pt x="2540" y="256540"/>
                  <a:pt x="2054" y="200440"/>
                  <a:pt x="7620" y="144780"/>
                </a:cubicBezTo>
                <a:cubicBezTo>
                  <a:pt x="9704" y="123939"/>
                  <a:pt x="17780" y="104140"/>
                  <a:pt x="22860" y="83820"/>
                </a:cubicBezTo>
                <a:cubicBezTo>
                  <a:pt x="25400" y="73660"/>
                  <a:pt x="20545" y="56652"/>
                  <a:pt x="30480" y="53340"/>
                </a:cubicBezTo>
                <a:lnTo>
                  <a:pt x="99060" y="30480"/>
                </a:lnTo>
                <a:lnTo>
                  <a:pt x="121920" y="22860"/>
                </a:lnTo>
                <a:lnTo>
                  <a:pt x="121920" y="22860"/>
                </a:lnTo>
              </a:path>
            </a:pathLst>
          </a:cu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350"/>
          </a:p>
        </p:txBody>
      </p:sp>
      <p:cxnSp>
        <p:nvCxnSpPr>
          <p:cNvPr id="162" name="Straight Connector 200">
            <a:extLst>
              <a:ext uri="{FF2B5EF4-FFF2-40B4-BE49-F238E27FC236}">
                <a16:creationId xmlns:a16="http://schemas.microsoft.com/office/drawing/2014/main" id="{159A15DA-04B6-7C48-A483-F0FA1D0E92B8}"/>
              </a:ext>
            </a:extLst>
          </p:cNvPr>
          <p:cNvCxnSpPr/>
          <p:nvPr/>
        </p:nvCxnSpPr>
        <p:spPr>
          <a:xfrm>
            <a:off x="1426152" y="3549531"/>
            <a:ext cx="413442" cy="657756"/>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3" name="Straight Connector 201">
            <a:extLst>
              <a:ext uri="{FF2B5EF4-FFF2-40B4-BE49-F238E27FC236}">
                <a16:creationId xmlns:a16="http://schemas.microsoft.com/office/drawing/2014/main" id="{3BD96736-70A2-E548-849D-C8922CCA64EF}"/>
              </a:ext>
            </a:extLst>
          </p:cNvPr>
          <p:cNvCxnSpPr/>
          <p:nvPr/>
        </p:nvCxnSpPr>
        <p:spPr>
          <a:xfrm flipV="1">
            <a:off x="1426152" y="3028283"/>
            <a:ext cx="413442" cy="51967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4" name="Straight Connector 202">
            <a:extLst>
              <a:ext uri="{FF2B5EF4-FFF2-40B4-BE49-F238E27FC236}">
                <a16:creationId xmlns:a16="http://schemas.microsoft.com/office/drawing/2014/main" id="{F5BC4AC7-1B67-0644-B0B3-16335DF2D1B5}"/>
              </a:ext>
            </a:extLst>
          </p:cNvPr>
          <p:cNvCxnSpPr/>
          <p:nvPr/>
        </p:nvCxnSpPr>
        <p:spPr>
          <a:xfrm>
            <a:off x="1879701" y="4262029"/>
            <a:ext cx="609446" cy="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5" name="Straight Connector 203">
            <a:extLst>
              <a:ext uri="{FF2B5EF4-FFF2-40B4-BE49-F238E27FC236}">
                <a16:creationId xmlns:a16="http://schemas.microsoft.com/office/drawing/2014/main" id="{E2C794FF-BD45-BA4D-95A5-8E374C974961}"/>
              </a:ext>
            </a:extLst>
          </p:cNvPr>
          <p:cNvCxnSpPr/>
          <p:nvPr/>
        </p:nvCxnSpPr>
        <p:spPr>
          <a:xfrm flipV="1">
            <a:off x="1839594" y="3850845"/>
            <a:ext cx="344830" cy="35512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6" name="Straight Connector 204">
            <a:extLst>
              <a:ext uri="{FF2B5EF4-FFF2-40B4-BE49-F238E27FC236}">
                <a16:creationId xmlns:a16="http://schemas.microsoft.com/office/drawing/2014/main" id="{FAAA41DF-E33F-754F-B8B1-A199ED48B423}"/>
              </a:ext>
            </a:extLst>
          </p:cNvPr>
          <p:cNvCxnSpPr/>
          <p:nvPr/>
        </p:nvCxnSpPr>
        <p:spPr>
          <a:xfrm>
            <a:off x="2182494" y="3817157"/>
            <a:ext cx="333116" cy="42038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7" name="Straight Connector 205">
            <a:extLst>
              <a:ext uri="{FF2B5EF4-FFF2-40B4-BE49-F238E27FC236}">
                <a16:creationId xmlns:a16="http://schemas.microsoft.com/office/drawing/2014/main" id="{0E5BDEE7-5C82-214A-B18E-4C2146B6A58D}"/>
              </a:ext>
            </a:extLst>
          </p:cNvPr>
          <p:cNvCxnSpPr>
            <a:endCxn id="236" idx="1"/>
          </p:cNvCxnSpPr>
          <p:nvPr/>
        </p:nvCxnSpPr>
        <p:spPr>
          <a:xfrm>
            <a:off x="1426152" y="3607234"/>
            <a:ext cx="632539" cy="16158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8" name="Straight Connector 206">
            <a:extLst>
              <a:ext uri="{FF2B5EF4-FFF2-40B4-BE49-F238E27FC236}">
                <a16:creationId xmlns:a16="http://schemas.microsoft.com/office/drawing/2014/main" id="{3838ABE9-84AD-B64A-A468-5F9C600EC741}"/>
              </a:ext>
            </a:extLst>
          </p:cNvPr>
          <p:cNvCxnSpPr>
            <a:stCxn id="197" idx="1"/>
            <a:endCxn id="239" idx="1"/>
          </p:cNvCxnSpPr>
          <p:nvPr/>
        </p:nvCxnSpPr>
        <p:spPr>
          <a:xfrm>
            <a:off x="1321411" y="3561212"/>
            <a:ext cx="1070396" cy="6345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9" name="Straight Connector 207">
            <a:extLst>
              <a:ext uri="{FF2B5EF4-FFF2-40B4-BE49-F238E27FC236}">
                <a16:creationId xmlns:a16="http://schemas.microsoft.com/office/drawing/2014/main" id="{4F141F9F-7CFE-D848-902B-5083E71CA601}"/>
              </a:ext>
            </a:extLst>
          </p:cNvPr>
          <p:cNvCxnSpPr/>
          <p:nvPr/>
        </p:nvCxnSpPr>
        <p:spPr>
          <a:xfrm flipV="1">
            <a:off x="2219731" y="3578204"/>
            <a:ext cx="809666" cy="22609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0" name="Straight Connector 208">
            <a:extLst>
              <a:ext uri="{FF2B5EF4-FFF2-40B4-BE49-F238E27FC236}">
                <a16:creationId xmlns:a16="http://schemas.microsoft.com/office/drawing/2014/main" id="{2362F80E-AEF0-0E48-82EE-6FF97012912F}"/>
              </a:ext>
            </a:extLst>
          </p:cNvPr>
          <p:cNvCxnSpPr/>
          <p:nvPr/>
        </p:nvCxnSpPr>
        <p:spPr>
          <a:xfrm flipV="1">
            <a:off x="1894043" y="3607234"/>
            <a:ext cx="1133838" cy="60746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1" name="Straight Connector 209">
            <a:extLst>
              <a:ext uri="{FF2B5EF4-FFF2-40B4-BE49-F238E27FC236}">
                <a16:creationId xmlns:a16="http://schemas.microsoft.com/office/drawing/2014/main" id="{DEA7322D-D745-F64A-B50B-D18F764C86F8}"/>
              </a:ext>
            </a:extLst>
          </p:cNvPr>
          <p:cNvCxnSpPr/>
          <p:nvPr/>
        </p:nvCxnSpPr>
        <p:spPr>
          <a:xfrm flipV="1">
            <a:off x="2515610" y="3607235"/>
            <a:ext cx="513787" cy="63030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2" name="Straight Connector 210">
            <a:extLst>
              <a:ext uri="{FF2B5EF4-FFF2-40B4-BE49-F238E27FC236}">
                <a16:creationId xmlns:a16="http://schemas.microsoft.com/office/drawing/2014/main" id="{ABDAF176-B0CB-6544-9DFE-526B66FB6273}"/>
              </a:ext>
            </a:extLst>
          </p:cNvPr>
          <p:cNvCxnSpPr/>
          <p:nvPr/>
        </p:nvCxnSpPr>
        <p:spPr>
          <a:xfrm flipV="1">
            <a:off x="1426151" y="2545854"/>
            <a:ext cx="411767" cy="96630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3" name="Straight Connector 211">
            <a:extLst>
              <a:ext uri="{FF2B5EF4-FFF2-40B4-BE49-F238E27FC236}">
                <a16:creationId xmlns:a16="http://schemas.microsoft.com/office/drawing/2014/main" id="{EBF10504-D6CF-A54B-BE8B-545CA61CF3DF}"/>
              </a:ext>
            </a:extLst>
          </p:cNvPr>
          <p:cNvCxnSpPr/>
          <p:nvPr/>
        </p:nvCxnSpPr>
        <p:spPr>
          <a:xfrm flipV="1">
            <a:off x="1465801" y="2554985"/>
            <a:ext cx="1158763" cy="95433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4" name="Straight Connector 212">
            <a:extLst>
              <a:ext uri="{FF2B5EF4-FFF2-40B4-BE49-F238E27FC236}">
                <a16:creationId xmlns:a16="http://schemas.microsoft.com/office/drawing/2014/main" id="{041C5096-868D-E046-A8F9-0216427BA8E3}"/>
              </a:ext>
            </a:extLst>
          </p:cNvPr>
          <p:cNvCxnSpPr/>
          <p:nvPr/>
        </p:nvCxnSpPr>
        <p:spPr>
          <a:xfrm flipV="1">
            <a:off x="1465801" y="3102268"/>
            <a:ext cx="1138036" cy="44726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5" name="Straight Connector 213">
            <a:extLst>
              <a:ext uri="{FF2B5EF4-FFF2-40B4-BE49-F238E27FC236}">
                <a16:creationId xmlns:a16="http://schemas.microsoft.com/office/drawing/2014/main" id="{07549572-5500-E345-B355-6DBB2DFEDE5F}"/>
              </a:ext>
            </a:extLst>
          </p:cNvPr>
          <p:cNvCxnSpPr/>
          <p:nvPr/>
        </p:nvCxnSpPr>
        <p:spPr>
          <a:xfrm flipV="1">
            <a:off x="1855508" y="2534152"/>
            <a:ext cx="757448" cy="1185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6" name="Straight Connector 214">
            <a:extLst>
              <a:ext uri="{FF2B5EF4-FFF2-40B4-BE49-F238E27FC236}">
                <a16:creationId xmlns:a16="http://schemas.microsoft.com/office/drawing/2014/main" id="{6D8FBB37-48A2-524F-8E09-EA1D58C3AE62}"/>
              </a:ext>
            </a:extLst>
          </p:cNvPr>
          <p:cNvCxnSpPr/>
          <p:nvPr/>
        </p:nvCxnSpPr>
        <p:spPr>
          <a:xfrm flipV="1">
            <a:off x="1863102" y="3061751"/>
            <a:ext cx="761462" cy="2370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7" name="Straight Connector 215">
            <a:extLst>
              <a:ext uri="{FF2B5EF4-FFF2-40B4-BE49-F238E27FC236}">
                <a16:creationId xmlns:a16="http://schemas.microsoft.com/office/drawing/2014/main" id="{F9AE4773-D5B3-B64A-B9C3-65A7B7197D16}"/>
              </a:ext>
            </a:extLst>
          </p:cNvPr>
          <p:cNvCxnSpPr/>
          <p:nvPr/>
        </p:nvCxnSpPr>
        <p:spPr>
          <a:xfrm flipV="1">
            <a:off x="2665893" y="2522301"/>
            <a:ext cx="798951" cy="1185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216">
            <a:extLst>
              <a:ext uri="{FF2B5EF4-FFF2-40B4-BE49-F238E27FC236}">
                <a16:creationId xmlns:a16="http://schemas.microsoft.com/office/drawing/2014/main" id="{C219903E-3495-0540-B699-47ECD76B9491}"/>
              </a:ext>
            </a:extLst>
          </p:cNvPr>
          <p:cNvCxnSpPr/>
          <p:nvPr/>
        </p:nvCxnSpPr>
        <p:spPr>
          <a:xfrm flipV="1">
            <a:off x="3346695" y="2515245"/>
            <a:ext cx="798951" cy="1185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9" name="Straight Connector 217">
            <a:extLst>
              <a:ext uri="{FF2B5EF4-FFF2-40B4-BE49-F238E27FC236}">
                <a16:creationId xmlns:a16="http://schemas.microsoft.com/office/drawing/2014/main" id="{A56F5957-83BF-D742-AEFF-12305C63D62F}"/>
              </a:ext>
            </a:extLst>
          </p:cNvPr>
          <p:cNvCxnSpPr/>
          <p:nvPr/>
        </p:nvCxnSpPr>
        <p:spPr>
          <a:xfrm>
            <a:off x="2985855" y="3572756"/>
            <a:ext cx="71510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0" name="Straight Connector 218">
            <a:extLst>
              <a:ext uri="{FF2B5EF4-FFF2-40B4-BE49-F238E27FC236}">
                <a16:creationId xmlns:a16="http://schemas.microsoft.com/office/drawing/2014/main" id="{63295668-7AAD-B34A-BA90-BDCC74126743}"/>
              </a:ext>
            </a:extLst>
          </p:cNvPr>
          <p:cNvCxnSpPr/>
          <p:nvPr/>
        </p:nvCxnSpPr>
        <p:spPr>
          <a:xfrm>
            <a:off x="3635944" y="3572756"/>
            <a:ext cx="477319" cy="54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1" name="Straight Connector 219">
            <a:extLst>
              <a:ext uri="{FF2B5EF4-FFF2-40B4-BE49-F238E27FC236}">
                <a16:creationId xmlns:a16="http://schemas.microsoft.com/office/drawing/2014/main" id="{90D5F179-AE7C-6641-A078-3980BADA57F6}"/>
              </a:ext>
            </a:extLst>
          </p:cNvPr>
          <p:cNvCxnSpPr/>
          <p:nvPr/>
        </p:nvCxnSpPr>
        <p:spPr>
          <a:xfrm>
            <a:off x="3983706" y="3578204"/>
            <a:ext cx="715107" cy="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2" name="Straight Connector 220">
            <a:extLst>
              <a:ext uri="{FF2B5EF4-FFF2-40B4-BE49-F238E27FC236}">
                <a16:creationId xmlns:a16="http://schemas.microsoft.com/office/drawing/2014/main" id="{27A0D256-BCD0-0642-AFB7-C92D31F2D372}"/>
              </a:ext>
            </a:extLst>
          </p:cNvPr>
          <p:cNvCxnSpPr/>
          <p:nvPr/>
        </p:nvCxnSpPr>
        <p:spPr>
          <a:xfrm flipH="1">
            <a:off x="1856537" y="2528227"/>
            <a:ext cx="1819" cy="57150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3" name="Straight Connector 221">
            <a:extLst>
              <a:ext uri="{FF2B5EF4-FFF2-40B4-BE49-F238E27FC236}">
                <a16:creationId xmlns:a16="http://schemas.microsoft.com/office/drawing/2014/main" id="{967E4A0D-3409-EA43-8953-E3AB4E787015}"/>
              </a:ext>
            </a:extLst>
          </p:cNvPr>
          <p:cNvCxnSpPr/>
          <p:nvPr/>
        </p:nvCxnSpPr>
        <p:spPr>
          <a:xfrm flipH="1">
            <a:off x="2628736" y="2569408"/>
            <a:ext cx="1819" cy="57150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4" name="Straight Connector 222">
            <a:extLst>
              <a:ext uri="{FF2B5EF4-FFF2-40B4-BE49-F238E27FC236}">
                <a16:creationId xmlns:a16="http://schemas.microsoft.com/office/drawing/2014/main" id="{7B065B74-A7CF-4541-9376-52940EF2CC5B}"/>
              </a:ext>
            </a:extLst>
          </p:cNvPr>
          <p:cNvCxnSpPr/>
          <p:nvPr/>
        </p:nvCxnSpPr>
        <p:spPr>
          <a:xfrm>
            <a:off x="3031216" y="3592659"/>
            <a:ext cx="465728" cy="60887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223">
            <a:extLst>
              <a:ext uri="{FF2B5EF4-FFF2-40B4-BE49-F238E27FC236}">
                <a16:creationId xmlns:a16="http://schemas.microsoft.com/office/drawing/2014/main" id="{86C36BD5-D94F-3346-810B-544AFCA84E41}"/>
              </a:ext>
            </a:extLst>
          </p:cNvPr>
          <p:cNvCxnSpPr/>
          <p:nvPr/>
        </p:nvCxnSpPr>
        <p:spPr>
          <a:xfrm flipV="1">
            <a:off x="3535530" y="3607234"/>
            <a:ext cx="1123176" cy="59429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224">
            <a:extLst>
              <a:ext uri="{FF2B5EF4-FFF2-40B4-BE49-F238E27FC236}">
                <a16:creationId xmlns:a16="http://schemas.microsoft.com/office/drawing/2014/main" id="{EC143082-7912-2844-8BEF-37EA9E2B53CA}"/>
              </a:ext>
            </a:extLst>
          </p:cNvPr>
          <p:cNvCxnSpPr/>
          <p:nvPr/>
        </p:nvCxnSpPr>
        <p:spPr>
          <a:xfrm>
            <a:off x="3312101" y="2480011"/>
            <a:ext cx="761054" cy="1092746"/>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7" name="Straight Connector 225">
            <a:extLst>
              <a:ext uri="{FF2B5EF4-FFF2-40B4-BE49-F238E27FC236}">
                <a16:creationId xmlns:a16="http://schemas.microsoft.com/office/drawing/2014/main" id="{814D9790-C2BA-2B49-BB42-2A3FF52B2176}"/>
              </a:ext>
            </a:extLst>
          </p:cNvPr>
          <p:cNvCxnSpPr/>
          <p:nvPr/>
        </p:nvCxnSpPr>
        <p:spPr>
          <a:xfrm>
            <a:off x="4113262" y="2519092"/>
            <a:ext cx="585551" cy="102341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8" name="Straight Connector 226">
            <a:extLst>
              <a:ext uri="{FF2B5EF4-FFF2-40B4-BE49-F238E27FC236}">
                <a16:creationId xmlns:a16="http://schemas.microsoft.com/office/drawing/2014/main" id="{DEF6C712-6413-694A-86CD-615BEEEFA8D6}"/>
              </a:ext>
            </a:extLst>
          </p:cNvPr>
          <p:cNvCxnSpPr/>
          <p:nvPr/>
        </p:nvCxnSpPr>
        <p:spPr>
          <a:xfrm>
            <a:off x="3352209" y="2494291"/>
            <a:ext cx="1306497" cy="101502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9" name="Straight Connector 227">
            <a:extLst>
              <a:ext uri="{FF2B5EF4-FFF2-40B4-BE49-F238E27FC236}">
                <a16:creationId xmlns:a16="http://schemas.microsoft.com/office/drawing/2014/main" id="{3A207271-B6C7-D44E-B902-4A4ED808321D}"/>
              </a:ext>
            </a:extLst>
          </p:cNvPr>
          <p:cNvCxnSpPr/>
          <p:nvPr/>
        </p:nvCxnSpPr>
        <p:spPr>
          <a:xfrm>
            <a:off x="4064150" y="2456793"/>
            <a:ext cx="18011" cy="1142978"/>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0" name="Straight Connector 228">
            <a:extLst>
              <a:ext uri="{FF2B5EF4-FFF2-40B4-BE49-F238E27FC236}">
                <a16:creationId xmlns:a16="http://schemas.microsoft.com/office/drawing/2014/main" id="{0B77B15A-8617-0D4E-B243-E1AAFF45936D}"/>
              </a:ext>
            </a:extLst>
          </p:cNvPr>
          <p:cNvCxnSpPr/>
          <p:nvPr/>
        </p:nvCxnSpPr>
        <p:spPr>
          <a:xfrm>
            <a:off x="2674480" y="2549258"/>
            <a:ext cx="866564" cy="9932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1" name="Straight Connector 229">
            <a:extLst>
              <a:ext uri="{FF2B5EF4-FFF2-40B4-BE49-F238E27FC236}">
                <a16:creationId xmlns:a16="http://schemas.microsoft.com/office/drawing/2014/main" id="{17EA0F5F-9885-C54E-BEA2-2DC5153073E8}"/>
              </a:ext>
            </a:extLst>
          </p:cNvPr>
          <p:cNvCxnSpPr/>
          <p:nvPr/>
        </p:nvCxnSpPr>
        <p:spPr>
          <a:xfrm>
            <a:off x="1874329" y="2549258"/>
            <a:ext cx="1111526" cy="104140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2" name="Straight Connector 230">
            <a:extLst>
              <a:ext uri="{FF2B5EF4-FFF2-40B4-BE49-F238E27FC236}">
                <a16:creationId xmlns:a16="http://schemas.microsoft.com/office/drawing/2014/main" id="{7317470D-3953-134E-A5DA-910342146A6D}"/>
              </a:ext>
            </a:extLst>
          </p:cNvPr>
          <p:cNvCxnSpPr/>
          <p:nvPr/>
        </p:nvCxnSpPr>
        <p:spPr>
          <a:xfrm>
            <a:off x="2665892" y="2570137"/>
            <a:ext cx="393245" cy="9475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3" name="Straight Connector 231">
            <a:extLst>
              <a:ext uri="{FF2B5EF4-FFF2-40B4-BE49-F238E27FC236}">
                <a16:creationId xmlns:a16="http://schemas.microsoft.com/office/drawing/2014/main" id="{2EB61A22-3CE2-FA4F-ACB0-FCFD5E507960}"/>
              </a:ext>
            </a:extLst>
          </p:cNvPr>
          <p:cNvCxnSpPr/>
          <p:nvPr/>
        </p:nvCxnSpPr>
        <p:spPr>
          <a:xfrm>
            <a:off x="2657995" y="3093655"/>
            <a:ext cx="327860" cy="41566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4" name="Straight Connector 232">
            <a:extLst>
              <a:ext uri="{FF2B5EF4-FFF2-40B4-BE49-F238E27FC236}">
                <a16:creationId xmlns:a16="http://schemas.microsoft.com/office/drawing/2014/main" id="{9DB189E9-6DA7-B74D-8EF6-5BEC6D78E503}"/>
              </a:ext>
            </a:extLst>
          </p:cNvPr>
          <p:cNvCxnSpPr>
            <a:endCxn id="199" idx="2"/>
          </p:cNvCxnSpPr>
          <p:nvPr/>
        </p:nvCxnSpPr>
        <p:spPr>
          <a:xfrm>
            <a:off x="1907148" y="3126845"/>
            <a:ext cx="979374" cy="44591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5" name="Group 233">
            <a:extLst>
              <a:ext uri="{FF2B5EF4-FFF2-40B4-BE49-F238E27FC236}">
                <a16:creationId xmlns:a16="http://schemas.microsoft.com/office/drawing/2014/main" id="{5ABBB6D7-D5D7-C946-B2A6-00843095F9F4}"/>
              </a:ext>
            </a:extLst>
          </p:cNvPr>
          <p:cNvGrpSpPr/>
          <p:nvPr/>
        </p:nvGrpSpPr>
        <p:grpSpPr>
          <a:xfrm>
            <a:off x="1283277" y="3399629"/>
            <a:ext cx="326915" cy="323165"/>
            <a:chOff x="4163786" y="4785368"/>
            <a:chExt cx="435887" cy="430887"/>
          </a:xfrm>
        </p:grpSpPr>
        <p:sp>
          <p:nvSpPr>
            <p:cNvPr id="196" name="Oval 234">
              <a:extLst>
                <a:ext uri="{FF2B5EF4-FFF2-40B4-BE49-F238E27FC236}">
                  <a16:creationId xmlns:a16="http://schemas.microsoft.com/office/drawing/2014/main" id="{BF4EB9FC-3065-9740-8F2D-9FD503B2AED3}"/>
                </a:ext>
              </a:extLst>
            </p:cNvPr>
            <p:cNvSpPr/>
            <p:nvPr/>
          </p:nvSpPr>
          <p:spPr>
            <a:xfrm>
              <a:off x="4163786" y="483169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97" name="TextBox 235">
              <a:extLst>
                <a:ext uri="{FF2B5EF4-FFF2-40B4-BE49-F238E27FC236}">
                  <a16:creationId xmlns:a16="http://schemas.microsoft.com/office/drawing/2014/main" id="{887D1175-C30C-6C4A-9F8B-D5C2179A0F44}"/>
                </a:ext>
              </a:extLst>
            </p:cNvPr>
            <p:cNvSpPr txBox="1"/>
            <p:nvPr/>
          </p:nvSpPr>
          <p:spPr>
            <a:xfrm>
              <a:off x="4214631" y="4785368"/>
              <a:ext cx="385042" cy="430887"/>
            </a:xfrm>
            <a:prstGeom prst="rect">
              <a:avLst/>
            </a:prstGeom>
            <a:noFill/>
          </p:spPr>
          <p:txBody>
            <a:bodyPr wrap="square" rtlCol="0">
              <a:spAutoFit/>
            </a:bodyPr>
            <a:lstStyle/>
            <a:p>
              <a:r>
                <a:rPr lang="en-US" altLang="zh-HK" sz="1450" dirty="0"/>
                <a:t>t</a:t>
              </a:r>
              <a:endParaRPr lang="zh-HK" altLang="en-US" sz="1450" baseline="-24000" dirty="0"/>
            </a:p>
          </p:txBody>
        </p:sp>
      </p:grpSp>
      <p:grpSp>
        <p:nvGrpSpPr>
          <p:cNvPr id="198" name="Group 236">
            <a:extLst>
              <a:ext uri="{FF2B5EF4-FFF2-40B4-BE49-F238E27FC236}">
                <a16:creationId xmlns:a16="http://schemas.microsoft.com/office/drawing/2014/main" id="{35F7C93C-A6A6-B646-8E75-7E451DDA121D}"/>
              </a:ext>
            </a:extLst>
          </p:cNvPr>
          <p:cNvGrpSpPr/>
          <p:nvPr/>
        </p:nvGrpSpPr>
        <p:grpSpPr>
          <a:xfrm>
            <a:off x="2883490" y="3369508"/>
            <a:ext cx="288782" cy="346124"/>
            <a:chOff x="7283944" y="4772574"/>
            <a:chExt cx="385042" cy="461498"/>
          </a:xfrm>
        </p:grpSpPr>
        <p:sp>
          <p:nvSpPr>
            <p:cNvPr id="199" name="Oval 237">
              <a:extLst>
                <a:ext uri="{FF2B5EF4-FFF2-40B4-BE49-F238E27FC236}">
                  <a16:creationId xmlns:a16="http://schemas.microsoft.com/office/drawing/2014/main" id="{979C0DB6-1231-4B4A-A6A3-F6C4BBCF278F}"/>
                </a:ext>
              </a:extLst>
            </p:cNvPr>
            <p:cNvSpPr/>
            <p:nvPr/>
          </p:nvSpPr>
          <p:spPr>
            <a:xfrm>
              <a:off x="7287986" y="485307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00" name="TextBox 238">
              <a:extLst>
                <a:ext uri="{FF2B5EF4-FFF2-40B4-BE49-F238E27FC236}">
                  <a16:creationId xmlns:a16="http://schemas.microsoft.com/office/drawing/2014/main" id="{15C773B6-7301-1747-AA8F-C83507E1C5A3}"/>
                </a:ext>
              </a:extLst>
            </p:cNvPr>
            <p:cNvSpPr txBox="1"/>
            <p:nvPr/>
          </p:nvSpPr>
          <p:spPr>
            <a:xfrm>
              <a:off x="7283944" y="4772574"/>
              <a:ext cx="385042" cy="430886"/>
            </a:xfrm>
            <a:prstGeom prst="rect">
              <a:avLst/>
            </a:prstGeom>
            <a:noFill/>
          </p:spPr>
          <p:txBody>
            <a:bodyPr wrap="square" rtlCol="0">
              <a:spAutoFit/>
            </a:bodyPr>
            <a:lstStyle/>
            <a:p>
              <a:r>
                <a:rPr lang="en-US" altLang="zh-HK" sz="1450" dirty="0"/>
                <a:t>q</a:t>
              </a:r>
              <a:endParaRPr lang="zh-HK" altLang="en-US" sz="1450" baseline="-40000" dirty="0"/>
            </a:p>
          </p:txBody>
        </p:sp>
      </p:grpSp>
      <p:grpSp>
        <p:nvGrpSpPr>
          <p:cNvPr id="201" name="Group 239">
            <a:extLst>
              <a:ext uri="{FF2B5EF4-FFF2-40B4-BE49-F238E27FC236}">
                <a16:creationId xmlns:a16="http://schemas.microsoft.com/office/drawing/2014/main" id="{5ACD94E7-4CDB-CE44-B673-43C87286C28C}"/>
              </a:ext>
            </a:extLst>
          </p:cNvPr>
          <p:cNvGrpSpPr/>
          <p:nvPr/>
        </p:nvGrpSpPr>
        <p:grpSpPr>
          <a:xfrm>
            <a:off x="3908184" y="2306887"/>
            <a:ext cx="346893" cy="346249"/>
            <a:chOff x="2895600" y="5796370"/>
            <a:chExt cx="462524" cy="461665"/>
          </a:xfrm>
        </p:grpSpPr>
        <p:sp>
          <p:nvSpPr>
            <p:cNvPr id="202" name="Oval 240">
              <a:extLst>
                <a:ext uri="{FF2B5EF4-FFF2-40B4-BE49-F238E27FC236}">
                  <a16:creationId xmlns:a16="http://schemas.microsoft.com/office/drawing/2014/main" id="{00BB611D-066D-1840-984B-0867937C58E5}"/>
                </a:ext>
              </a:extLst>
            </p:cNvPr>
            <p:cNvSpPr/>
            <p:nvPr/>
          </p:nvSpPr>
          <p:spPr>
            <a:xfrm>
              <a:off x="2895600" y="58770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03" name="TextBox 241">
              <a:extLst>
                <a:ext uri="{FF2B5EF4-FFF2-40B4-BE49-F238E27FC236}">
                  <a16:creationId xmlns:a16="http://schemas.microsoft.com/office/drawing/2014/main" id="{2B1AFF06-8962-7644-B6E8-21DE7870DC3A}"/>
                </a:ext>
              </a:extLst>
            </p:cNvPr>
            <p:cNvSpPr txBox="1"/>
            <p:nvPr/>
          </p:nvSpPr>
          <p:spPr>
            <a:xfrm>
              <a:off x="2921029" y="5796370"/>
              <a:ext cx="437095" cy="430886"/>
            </a:xfrm>
            <a:prstGeom prst="rect">
              <a:avLst/>
            </a:prstGeom>
            <a:noFill/>
          </p:spPr>
          <p:txBody>
            <a:bodyPr wrap="square" rtlCol="0">
              <a:spAutoFit/>
            </a:bodyPr>
            <a:lstStyle/>
            <a:p>
              <a:r>
                <a:rPr lang="en-US" altLang="zh-HK" sz="1450" dirty="0"/>
                <a:t>s</a:t>
              </a:r>
              <a:r>
                <a:rPr lang="en-US" altLang="zh-HK" sz="1450" baseline="-24000" dirty="0"/>
                <a:t>2</a:t>
              </a:r>
              <a:endParaRPr lang="zh-HK" altLang="en-US" sz="1450" baseline="-24000" dirty="0"/>
            </a:p>
          </p:txBody>
        </p:sp>
      </p:grpSp>
      <p:grpSp>
        <p:nvGrpSpPr>
          <p:cNvPr id="204" name="Group 242">
            <a:extLst>
              <a:ext uri="{FF2B5EF4-FFF2-40B4-BE49-F238E27FC236}">
                <a16:creationId xmlns:a16="http://schemas.microsoft.com/office/drawing/2014/main" id="{14370F8C-31BF-BD47-98BC-8D089C5CF1D9}"/>
              </a:ext>
            </a:extLst>
          </p:cNvPr>
          <p:cNvGrpSpPr/>
          <p:nvPr/>
        </p:nvGrpSpPr>
        <p:grpSpPr>
          <a:xfrm>
            <a:off x="3930280" y="3369383"/>
            <a:ext cx="346893" cy="346249"/>
            <a:chOff x="1447800" y="4482957"/>
            <a:chExt cx="462524" cy="461665"/>
          </a:xfrm>
        </p:grpSpPr>
        <p:sp>
          <p:nvSpPr>
            <p:cNvPr id="205" name="Oval 243">
              <a:extLst>
                <a:ext uri="{FF2B5EF4-FFF2-40B4-BE49-F238E27FC236}">
                  <a16:creationId xmlns:a16="http://schemas.microsoft.com/office/drawing/2014/main" id="{457C028A-F323-CE49-981E-B9B1523ED2A2}"/>
                </a:ext>
              </a:extLst>
            </p:cNvPr>
            <p:cNvSpPr/>
            <p:nvPr/>
          </p:nvSpPr>
          <p:spPr>
            <a:xfrm>
              <a:off x="1447800"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06" name="TextBox 244">
              <a:extLst>
                <a:ext uri="{FF2B5EF4-FFF2-40B4-BE49-F238E27FC236}">
                  <a16:creationId xmlns:a16="http://schemas.microsoft.com/office/drawing/2014/main" id="{0B32F3FD-70B3-0E46-A3B6-8A3391D533ED}"/>
                </a:ext>
              </a:extLst>
            </p:cNvPr>
            <p:cNvSpPr txBox="1"/>
            <p:nvPr/>
          </p:nvSpPr>
          <p:spPr>
            <a:xfrm>
              <a:off x="1473229" y="4482957"/>
              <a:ext cx="437095" cy="430886"/>
            </a:xfrm>
            <a:prstGeom prst="rect">
              <a:avLst/>
            </a:prstGeom>
            <a:noFill/>
          </p:spPr>
          <p:txBody>
            <a:bodyPr wrap="square" rtlCol="0">
              <a:spAutoFit/>
            </a:bodyPr>
            <a:lstStyle/>
            <a:p>
              <a:r>
                <a:rPr lang="en-US" altLang="zh-HK" sz="1450" dirty="0"/>
                <a:t>s</a:t>
              </a:r>
              <a:r>
                <a:rPr lang="en-US" altLang="zh-HK" sz="1450" baseline="-24000" dirty="0"/>
                <a:t>3</a:t>
              </a:r>
              <a:endParaRPr lang="zh-HK" altLang="en-US" sz="1450" baseline="-24000" dirty="0"/>
            </a:p>
          </p:txBody>
        </p:sp>
      </p:grpSp>
      <p:grpSp>
        <p:nvGrpSpPr>
          <p:cNvPr id="207" name="Group 245">
            <a:extLst>
              <a:ext uri="{FF2B5EF4-FFF2-40B4-BE49-F238E27FC236}">
                <a16:creationId xmlns:a16="http://schemas.microsoft.com/office/drawing/2014/main" id="{81C73415-1784-E04D-85C6-A1C88FB8F530}"/>
              </a:ext>
            </a:extLst>
          </p:cNvPr>
          <p:cNvGrpSpPr/>
          <p:nvPr/>
        </p:nvGrpSpPr>
        <p:grpSpPr>
          <a:xfrm>
            <a:off x="3169227" y="2318928"/>
            <a:ext cx="346893" cy="346249"/>
            <a:chOff x="3048000" y="5948770"/>
            <a:chExt cx="462524" cy="461665"/>
          </a:xfrm>
        </p:grpSpPr>
        <p:sp>
          <p:nvSpPr>
            <p:cNvPr id="208" name="Oval 246">
              <a:extLst>
                <a:ext uri="{FF2B5EF4-FFF2-40B4-BE49-F238E27FC236}">
                  <a16:creationId xmlns:a16="http://schemas.microsoft.com/office/drawing/2014/main" id="{E55E92D8-21C7-3246-AC62-FFB252E18D5E}"/>
                </a:ext>
              </a:extLst>
            </p:cNvPr>
            <p:cNvSpPr/>
            <p:nvPr/>
          </p:nvSpPr>
          <p:spPr>
            <a:xfrm>
              <a:off x="3048000"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09" name="TextBox 247">
              <a:extLst>
                <a:ext uri="{FF2B5EF4-FFF2-40B4-BE49-F238E27FC236}">
                  <a16:creationId xmlns:a16="http://schemas.microsoft.com/office/drawing/2014/main" id="{7BA6493E-AC4D-6945-9C55-D88793D7183F}"/>
                </a:ext>
              </a:extLst>
            </p:cNvPr>
            <p:cNvSpPr txBox="1"/>
            <p:nvPr/>
          </p:nvSpPr>
          <p:spPr>
            <a:xfrm>
              <a:off x="3073429" y="5948770"/>
              <a:ext cx="437095" cy="430886"/>
            </a:xfrm>
            <a:prstGeom prst="rect">
              <a:avLst/>
            </a:prstGeom>
            <a:noFill/>
          </p:spPr>
          <p:txBody>
            <a:bodyPr wrap="square" rtlCol="0">
              <a:spAutoFit/>
            </a:bodyPr>
            <a:lstStyle/>
            <a:p>
              <a:r>
                <a:rPr lang="en-US" altLang="zh-HK" sz="1450" dirty="0"/>
                <a:t>s</a:t>
              </a:r>
              <a:r>
                <a:rPr lang="en-US" altLang="zh-HK" sz="1450" baseline="-24000" dirty="0"/>
                <a:t>1</a:t>
              </a:r>
              <a:endParaRPr lang="zh-HK" altLang="en-US" sz="1450" baseline="-24000" dirty="0"/>
            </a:p>
          </p:txBody>
        </p:sp>
      </p:grpSp>
      <p:grpSp>
        <p:nvGrpSpPr>
          <p:cNvPr id="210" name="Group 248">
            <a:extLst>
              <a:ext uri="{FF2B5EF4-FFF2-40B4-BE49-F238E27FC236}">
                <a16:creationId xmlns:a16="http://schemas.microsoft.com/office/drawing/2014/main" id="{D557C72C-6C98-104F-90FB-1F7F80D0A462}"/>
              </a:ext>
            </a:extLst>
          </p:cNvPr>
          <p:cNvGrpSpPr/>
          <p:nvPr/>
        </p:nvGrpSpPr>
        <p:grpSpPr>
          <a:xfrm>
            <a:off x="4515831" y="3374831"/>
            <a:ext cx="346893" cy="346249"/>
            <a:chOff x="1439015" y="5948770"/>
            <a:chExt cx="462524" cy="461665"/>
          </a:xfrm>
        </p:grpSpPr>
        <p:sp>
          <p:nvSpPr>
            <p:cNvPr id="211" name="Oval 249">
              <a:extLst>
                <a:ext uri="{FF2B5EF4-FFF2-40B4-BE49-F238E27FC236}">
                  <a16:creationId xmlns:a16="http://schemas.microsoft.com/office/drawing/2014/main" id="{F664C2ED-5C41-7D4B-A975-D60BC68FE75A}"/>
                </a:ext>
              </a:extLst>
            </p:cNvPr>
            <p:cNvSpPr/>
            <p:nvPr/>
          </p:nvSpPr>
          <p:spPr>
            <a:xfrm>
              <a:off x="1439015"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12" name="TextBox 250">
              <a:extLst>
                <a:ext uri="{FF2B5EF4-FFF2-40B4-BE49-F238E27FC236}">
                  <a16:creationId xmlns:a16="http://schemas.microsoft.com/office/drawing/2014/main" id="{3A9FCD3A-2313-EB43-8485-C4CA75BCE3EB}"/>
                </a:ext>
              </a:extLst>
            </p:cNvPr>
            <p:cNvSpPr txBox="1"/>
            <p:nvPr/>
          </p:nvSpPr>
          <p:spPr>
            <a:xfrm>
              <a:off x="1464444" y="5948770"/>
              <a:ext cx="437095" cy="430886"/>
            </a:xfrm>
            <a:prstGeom prst="rect">
              <a:avLst/>
            </a:prstGeom>
            <a:noFill/>
          </p:spPr>
          <p:txBody>
            <a:bodyPr wrap="square" rtlCol="0">
              <a:spAutoFit/>
            </a:bodyPr>
            <a:lstStyle/>
            <a:p>
              <a:r>
                <a:rPr lang="en-US" altLang="zh-HK" sz="1450" dirty="0"/>
                <a:t>s</a:t>
              </a:r>
              <a:r>
                <a:rPr lang="en-US" altLang="zh-HK" sz="1450" baseline="-24000" dirty="0"/>
                <a:t>4</a:t>
              </a:r>
              <a:endParaRPr lang="zh-HK" altLang="en-US" sz="1450" baseline="-24000" dirty="0"/>
            </a:p>
          </p:txBody>
        </p:sp>
      </p:grpSp>
      <p:grpSp>
        <p:nvGrpSpPr>
          <p:cNvPr id="213" name="Group 251">
            <a:extLst>
              <a:ext uri="{FF2B5EF4-FFF2-40B4-BE49-F238E27FC236}">
                <a16:creationId xmlns:a16="http://schemas.microsoft.com/office/drawing/2014/main" id="{74622EE7-661A-AF48-9740-1F84E7A5876C}"/>
              </a:ext>
            </a:extLst>
          </p:cNvPr>
          <p:cNvGrpSpPr/>
          <p:nvPr/>
        </p:nvGrpSpPr>
        <p:grpSpPr>
          <a:xfrm>
            <a:off x="3354069" y="3998158"/>
            <a:ext cx="346893" cy="346249"/>
            <a:chOff x="5867400" y="5580193"/>
            <a:chExt cx="462524" cy="461665"/>
          </a:xfrm>
        </p:grpSpPr>
        <p:sp>
          <p:nvSpPr>
            <p:cNvPr id="214" name="Oval 252">
              <a:extLst>
                <a:ext uri="{FF2B5EF4-FFF2-40B4-BE49-F238E27FC236}">
                  <a16:creationId xmlns:a16="http://schemas.microsoft.com/office/drawing/2014/main" id="{B0C6B6D0-653E-F64E-82E5-BEDEE028CC4F}"/>
                </a:ext>
              </a:extLst>
            </p:cNvPr>
            <p:cNvSpPr/>
            <p:nvPr/>
          </p:nvSpPr>
          <p:spPr>
            <a:xfrm>
              <a:off x="5867400" y="5660858"/>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15" name="TextBox 253">
              <a:extLst>
                <a:ext uri="{FF2B5EF4-FFF2-40B4-BE49-F238E27FC236}">
                  <a16:creationId xmlns:a16="http://schemas.microsoft.com/office/drawing/2014/main" id="{E0DC1B0E-30C5-D445-8F86-8BAB2819F1C9}"/>
                </a:ext>
              </a:extLst>
            </p:cNvPr>
            <p:cNvSpPr txBox="1"/>
            <p:nvPr/>
          </p:nvSpPr>
          <p:spPr>
            <a:xfrm>
              <a:off x="5892829" y="5580193"/>
              <a:ext cx="437095" cy="420628"/>
            </a:xfrm>
            <a:prstGeom prst="rect">
              <a:avLst/>
            </a:prstGeom>
            <a:noFill/>
          </p:spPr>
          <p:txBody>
            <a:bodyPr wrap="square" rtlCol="0">
              <a:spAutoFit/>
            </a:bodyPr>
            <a:lstStyle/>
            <a:p>
              <a:r>
                <a:rPr lang="en-US" altLang="zh-HK" sz="1450" dirty="0"/>
                <a:t>x</a:t>
              </a:r>
              <a:r>
                <a:rPr lang="en-US" altLang="zh-HK" sz="1450" baseline="-24000" dirty="0"/>
                <a:t>2</a:t>
              </a:r>
              <a:endParaRPr lang="zh-HK" altLang="en-US" sz="1450" baseline="-24000" dirty="0"/>
            </a:p>
          </p:txBody>
        </p:sp>
      </p:grpSp>
      <p:grpSp>
        <p:nvGrpSpPr>
          <p:cNvPr id="216" name="Group 254">
            <a:extLst>
              <a:ext uri="{FF2B5EF4-FFF2-40B4-BE49-F238E27FC236}">
                <a16:creationId xmlns:a16="http://schemas.microsoft.com/office/drawing/2014/main" id="{D2EB4075-FB71-394C-8EB2-26CDD9D3F3A7}"/>
              </a:ext>
            </a:extLst>
          </p:cNvPr>
          <p:cNvGrpSpPr/>
          <p:nvPr/>
        </p:nvGrpSpPr>
        <p:grpSpPr>
          <a:xfrm>
            <a:off x="3393834" y="3374831"/>
            <a:ext cx="346893" cy="346249"/>
            <a:chOff x="4519357" y="5606600"/>
            <a:chExt cx="462524" cy="461665"/>
          </a:xfrm>
        </p:grpSpPr>
        <p:sp>
          <p:nvSpPr>
            <p:cNvPr id="217" name="Oval 255">
              <a:extLst>
                <a:ext uri="{FF2B5EF4-FFF2-40B4-BE49-F238E27FC236}">
                  <a16:creationId xmlns:a16="http://schemas.microsoft.com/office/drawing/2014/main" id="{589F8D98-9504-C94A-8F30-2C7A42A0F957}"/>
                </a:ext>
              </a:extLst>
            </p:cNvPr>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18" name="TextBox 256">
              <a:extLst>
                <a:ext uri="{FF2B5EF4-FFF2-40B4-BE49-F238E27FC236}">
                  <a16:creationId xmlns:a16="http://schemas.microsoft.com/office/drawing/2014/main" id="{1C0D3240-0A69-8F43-A052-9D58F04E615D}"/>
                </a:ext>
              </a:extLst>
            </p:cNvPr>
            <p:cNvSpPr txBox="1"/>
            <p:nvPr/>
          </p:nvSpPr>
          <p:spPr>
            <a:xfrm>
              <a:off x="4544786" y="5606600"/>
              <a:ext cx="437095" cy="420628"/>
            </a:xfrm>
            <a:prstGeom prst="rect">
              <a:avLst/>
            </a:prstGeom>
            <a:noFill/>
          </p:spPr>
          <p:txBody>
            <a:bodyPr wrap="square" rtlCol="0">
              <a:spAutoFit/>
            </a:bodyPr>
            <a:lstStyle/>
            <a:p>
              <a:r>
                <a:rPr lang="en-US" altLang="zh-HK" sz="1450" dirty="0"/>
                <a:t>x</a:t>
              </a:r>
              <a:r>
                <a:rPr lang="en-US" altLang="zh-HK" sz="1450" baseline="-24000" dirty="0"/>
                <a:t>1</a:t>
              </a:r>
              <a:endParaRPr lang="zh-HK" altLang="en-US" sz="1450" baseline="-24000" dirty="0"/>
            </a:p>
          </p:txBody>
        </p:sp>
      </p:grpSp>
      <p:grpSp>
        <p:nvGrpSpPr>
          <p:cNvPr id="219" name="Group 257">
            <a:extLst>
              <a:ext uri="{FF2B5EF4-FFF2-40B4-BE49-F238E27FC236}">
                <a16:creationId xmlns:a16="http://schemas.microsoft.com/office/drawing/2014/main" id="{CBE82966-232D-0A44-A856-C32BC95A0AC2}"/>
              </a:ext>
            </a:extLst>
          </p:cNvPr>
          <p:cNvGrpSpPr/>
          <p:nvPr/>
        </p:nvGrpSpPr>
        <p:grpSpPr>
          <a:xfrm>
            <a:off x="1712634" y="2342481"/>
            <a:ext cx="380535" cy="346249"/>
            <a:chOff x="5730376" y="4482957"/>
            <a:chExt cx="507380" cy="461665"/>
          </a:xfrm>
        </p:grpSpPr>
        <p:sp>
          <p:nvSpPr>
            <p:cNvPr id="220" name="Oval 258">
              <a:extLst>
                <a:ext uri="{FF2B5EF4-FFF2-40B4-BE49-F238E27FC236}">
                  <a16:creationId xmlns:a16="http://schemas.microsoft.com/office/drawing/2014/main" id="{A897102C-E263-1B45-B53D-9AC5A8769578}"/>
                </a:ext>
              </a:extLst>
            </p:cNvPr>
            <p:cNvSpPr/>
            <p:nvPr/>
          </p:nvSpPr>
          <p:spPr>
            <a:xfrm>
              <a:off x="5730376"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21" name="TextBox 259">
              <a:extLst>
                <a:ext uri="{FF2B5EF4-FFF2-40B4-BE49-F238E27FC236}">
                  <a16:creationId xmlns:a16="http://schemas.microsoft.com/office/drawing/2014/main" id="{CFA488C7-EC4C-4449-A40F-659EBB16C1A4}"/>
                </a:ext>
              </a:extLst>
            </p:cNvPr>
            <p:cNvSpPr txBox="1"/>
            <p:nvPr/>
          </p:nvSpPr>
          <p:spPr>
            <a:xfrm>
              <a:off x="5745161" y="4482957"/>
              <a:ext cx="492595" cy="430886"/>
            </a:xfrm>
            <a:prstGeom prst="rect">
              <a:avLst/>
            </a:prstGeom>
            <a:noFill/>
          </p:spPr>
          <p:txBody>
            <a:bodyPr wrap="square" rtlCol="0">
              <a:spAutoFit/>
            </a:bodyPr>
            <a:lstStyle/>
            <a:p>
              <a:r>
                <a:rPr lang="en-US" altLang="zh-HK" sz="1450" dirty="0"/>
                <a:t>p</a:t>
              </a:r>
              <a:r>
                <a:rPr lang="en-US" altLang="zh-HK" sz="1450" baseline="-24000" dirty="0"/>
                <a:t>1</a:t>
              </a:r>
              <a:endParaRPr lang="zh-HK" altLang="en-US" sz="1450" baseline="-24000" dirty="0"/>
            </a:p>
          </p:txBody>
        </p:sp>
      </p:grpSp>
      <p:grpSp>
        <p:nvGrpSpPr>
          <p:cNvPr id="222" name="Group 260">
            <a:extLst>
              <a:ext uri="{FF2B5EF4-FFF2-40B4-BE49-F238E27FC236}">
                <a16:creationId xmlns:a16="http://schemas.microsoft.com/office/drawing/2014/main" id="{3120F8F9-1C45-AC4D-A6A7-2814DE03B51B}"/>
              </a:ext>
            </a:extLst>
          </p:cNvPr>
          <p:cNvGrpSpPr/>
          <p:nvPr/>
        </p:nvGrpSpPr>
        <p:grpSpPr>
          <a:xfrm>
            <a:off x="1720227" y="2870229"/>
            <a:ext cx="380535" cy="346249"/>
            <a:chOff x="7224215" y="4252124"/>
            <a:chExt cx="507380" cy="461665"/>
          </a:xfrm>
        </p:grpSpPr>
        <p:sp>
          <p:nvSpPr>
            <p:cNvPr id="223" name="Oval 261">
              <a:extLst>
                <a:ext uri="{FF2B5EF4-FFF2-40B4-BE49-F238E27FC236}">
                  <a16:creationId xmlns:a16="http://schemas.microsoft.com/office/drawing/2014/main" id="{1B3CA183-269C-724B-BC50-39C2CD35D10B}"/>
                </a:ext>
              </a:extLst>
            </p:cNvPr>
            <p:cNvSpPr/>
            <p:nvPr/>
          </p:nvSpPr>
          <p:spPr>
            <a:xfrm>
              <a:off x="7224215" y="4332789"/>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24" name="TextBox 262">
              <a:extLst>
                <a:ext uri="{FF2B5EF4-FFF2-40B4-BE49-F238E27FC236}">
                  <a16:creationId xmlns:a16="http://schemas.microsoft.com/office/drawing/2014/main" id="{20E3537B-F744-1B45-AF96-F3B95C248604}"/>
                </a:ext>
              </a:extLst>
            </p:cNvPr>
            <p:cNvSpPr txBox="1"/>
            <p:nvPr/>
          </p:nvSpPr>
          <p:spPr>
            <a:xfrm>
              <a:off x="7239000" y="4252124"/>
              <a:ext cx="492595" cy="430886"/>
            </a:xfrm>
            <a:prstGeom prst="rect">
              <a:avLst/>
            </a:prstGeom>
            <a:noFill/>
          </p:spPr>
          <p:txBody>
            <a:bodyPr wrap="square" rtlCol="0">
              <a:spAutoFit/>
            </a:bodyPr>
            <a:lstStyle/>
            <a:p>
              <a:r>
                <a:rPr lang="en-US" altLang="zh-HK" sz="1450" dirty="0"/>
                <a:t>p</a:t>
              </a:r>
              <a:r>
                <a:rPr lang="en-US" altLang="zh-HK" sz="1450" baseline="-24000" dirty="0"/>
                <a:t>3</a:t>
              </a:r>
              <a:endParaRPr lang="zh-HK" altLang="en-US" sz="1450" baseline="-24000" dirty="0"/>
            </a:p>
          </p:txBody>
        </p:sp>
      </p:grpSp>
      <p:grpSp>
        <p:nvGrpSpPr>
          <p:cNvPr id="225" name="Group 263">
            <a:extLst>
              <a:ext uri="{FF2B5EF4-FFF2-40B4-BE49-F238E27FC236}">
                <a16:creationId xmlns:a16="http://schemas.microsoft.com/office/drawing/2014/main" id="{AC4F53D6-5E27-C143-B1B4-E0144381FA45}"/>
              </a:ext>
            </a:extLst>
          </p:cNvPr>
          <p:cNvGrpSpPr/>
          <p:nvPr/>
        </p:nvGrpSpPr>
        <p:grpSpPr>
          <a:xfrm>
            <a:off x="2470081" y="2318928"/>
            <a:ext cx="380535" cy="346249"/>
            <a:chOff x="7344132" y="4780930"/>
            <a:chExt cx="507380" cy="461665"/>
          </a:xfrm>
        </p:grpSpPr>
        <p:sp>
          <p:nvSpPr>
            <p:cNvPr id="226" name="Oval 264">
              <a:extLst>
                <a:ext uri="{FF2B5EF4-FFF2-40B4-BE49-F238E27FC236}">
                  <a16:creationId xmlns:a16="http://schemas.microsoft.com/office/drawing/2014/main" id="{B289EF18-52C2-9547-A8EA-A71C258A5965}"/>
                </a:ext>
              </a:extLst>
            </p:cNvPr>
            <p:cNvSpPr/>
            <p:nvPr/>
          </p:nvSpPr>
          <p:spPr>
            <a:xfrm>
              <a:off x="7344132" y="486159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27" name="TextBox 265">
              <a:extLst>
                <a:ext uri="{FF2B5EF4-FFF2-40B4-BE49-F238E27FC236}">
                  <a16:creationId xmlns:a16="http://schemas.microsoft.com/office/drawing/2014/main" id="{9AE483CE-5A03-8845-8A56-C7B4D2970A1E}"/>
                </a:ext>
              </a:extLst>
            </p:cNvPr>
            <p:cNvSpPr txBox="1"/>
            <p:nvPr/>
          </p:nvSpPr>
          <p:spPr>
            <a:xfrm>
              <a:off x="7358917" y="4780930"/>
              <a:ext cx="492595" cy="430886"/>
            </a:xfrm>
            <a:prstGeom prst="rect">
              <a:avLst/>
            </a:prstGeom>
            <a:noFill/>
          </p:spPr>
          <p:txBody>
            <a:bodyPr wrap="square" rtlCol="0">
              <a:spAutoFit/>
            </a:bodyPr>
            <a:lstStyle/>
            <a:p>
              <a:r>
                <a:rPr lang="en-US" altLang="zh-HK" sz="1450" dirty="0"/>
                <a:t>p</a:t>
              </a:r>
              <a:r>
                <a:rPr lang="en-US" altLang="zh-HK" sz="1450" baseline="-24000" dirty="0"/>
                <a:t>2</a:t>
              </a:r>
              <a:endParaRPr lang="zh-HK" altLang="en-US" sz="1450" baseline="-24000" dirty="0"/>
            </a:p>
          </p:txBody>
        </p:sp>
      </p:grpSp>
      <p:grpSp>
        <p:nvGrpSpPr>
          <p:cNvPr id="228" name="Group 266">
            <a:extLst>
              <a:ext uri="{FF2B5EF4-FFF2-40B4-BE49-F238E27FC236}">
                <a16:creationId xmlns:a16="http://schemas.microsoft.com/office/drawing/2014/main" id="{D29441C2-3F86-C34B-BC5A-79744179984B}"/>
              </a:ext>
            </a:extLst>
          </p:cNvPr>
          <p:cNvGrpSpPr/>
          <p:nvPr/>
        </p:nvGrpSpPr>
        <p:grpSpPr>
          <a:xfrm>
            <a:off x="2487483" y="2855158"/>
            <a:ext cx="380535" cy="346249"/>
            <a:chOff x="7235791" y="5646932"/>
            <a:chExt cx="507380" cy="461665"/>
          </a:xfrm>
        </p:grpSpPr>
        <p:sp>
          <p:nvSpPr>
            <p:cNvPr id="229" name="Oval 267">
              <a:extLst>
                <a:ext uri="{FF2B5EF4-FFF2-40B4-BE49-F238E27FC236}">
                  <a16:creationId xmlns:a16="http://schemas.microsoft.com/office/drawing/2014/main" id="{96D84D8C-30D6-3B48-B6BA-A7951B91B1FB}"/>
                </a:ext>
              </a:extLst>
            </p:cNvPr>
            <p:cNvSpPr/>
            <p:nvPr/>
          </p:nvSpPr>
          <p:spPr>
            <a:xfrm>
              <a:off x="7235791" y="5727597"/>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30" name="TextBox 268">
              <a:extLst>
                <a:ext uri="{FF2B5EF4-FFF2-40B4-BE49-F238E27FC236}">
                  <a16:creationId xmlns:a16="http://schemas.microsoft.com/office/drawing/2014/main" id="{AF0AC2D7-C267-8C41-8573-D454965538C7}"/>
                </a:ext>
              </a:extLst>
            </p:cNvPr>
            <p:cNvSpPr txBox="1"/>
            <p:nvPr/>
          </p:nvSpPr>
          <p:spPr>
            <a:xfrm>
              <a:off x="7250576" y="5646932"/>
              <a:ext cx="492595" cy="430886"/>
            </a:xfrm>
            <a:prstGeom prst="rect">
              <a:avLst/>
            </a:prstGeom>
            <a:noFill/>
          </p:spPr>
          <p:txBody>
            <a:bodyPr wrap="square" rtlCol="0">
              <a:spAutoFit/>
            </a:bodyPr>
            <a:lstStyle/>
            <a:p>
              <a:r>
                <a:rPr lang="en-US" altLang="zh-HK" sz="1450" dirty="0"/>
                <a:t>p</a:t>
              </a:r>
              <a:r>
                <a:rPr lang="en-US" altLang="zh-HK" sz="1450" baseline="-24000" dirty="0"/>
                <a:t>4</a:t>
              </a:r>
              <a:endParaRPr lang="zh-HK" altLang="en-US" sz="1450" baseline="-24000" dirty="0"/>
            </a:p>
          </p:txBody>
        </p:sp>
      </p:grpSp>
      <p:grpSp>
        <p:nvGrpSpPr>
          <p:cNvPr id="231" name="Group 269">
            <a:extLst>
              <a:ext uri="{FF2B5EF4-FFF2-40B4-BE49-F238E27FC236}">
                <a16:creationId xmlns:a16="http://schemas.microsoft.com/office/drawing/2014/main" id="{938B04CB-E6F1-7848-902C-126C7AA175EB}"/>
              </a:ext>
            </a:extLst>
          </p:cNvPr>
          <p:cNvGrpSpPr/>
          <p:nvPr/>
        </p:nvGrpSpPr>
        <p:grpSpPr>
          <a:xfrm>
            <a:off x="1696719" y="4028407"/>
            <a:ext cx="346893" cy="346249"/>
            <a:chOff x="4207959" y="5938171"/>
            <a:chExt cx="462524" cy="461665"/>
          </a:xfrm>
        </p:grpSpPr>
        <p:sp>
          <p:nvSpPr>
            <p:cNvPr id="232" name="Oval 270">
              <a:extLst>
                <a:ext uri="{FF2B5EF4-FFF2-40B4-BE49-F238E27FC236}">
                  <a16:creationId xmlns:a16="http://schemas.microsoft.com/office/drawing/2014/main" id="{DF2913B7-F4CE-064B-A092-C1D5E1E50DF7}"/>
                </a:ext>
              </a:extLst>
            </p:cNvPr>
            <p:cNvSpPr/>
            <p:nvPr/>
          </p:nvSpPr>
          <p:spPr>
            <a:xfrm>
              <a:off x="4207959" y="6018836"/>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33" name="TextBox 271">
              <a:extLst>
                <a:ext uri="{FF2B5EF4-FFF2-40B4-BE49-F238E27FC236}">
                  <a16:creationId xmlns:a16="http://schemas.microsoft.com/office/drawing/2014/main" id="{795D00C7-8147-2A47-968B-CD5661B7A927}"/>
                </a:ext>
              </a:extLst>
            </p:cNvPr>
            <p:cNvSpPr txBox="1"/>
            <p:nvPr/>
          </p:nvSpPr>
          <p:spPr>
            <a:xfrm>
              <a:off x="4233388" y="5938171"/>
              <a:ext cx="437095" cy="430886"/>
            </a:xfrm>
            <a:prstGeom prst="rect">
              <a:avLst/>
            </a:prstGeom>
            <a:noFill/>
          </p:spPr>
          <p:txBody>
            <a:bodyPr wrap="square" rtlCol="0">
              <a:spAutoFit/>
            </a:bodyPr>
            <a:lstStyle/>
            <a:p>
              <a:r>
                <a:rPr lang="en-US" altLang="zh-HK" sz="1450" dirty="0"/>
                <a:t>r</a:t>
              </a:r>
              <a:r>
                <a:rPr lang="en-US" altLang="zh-HK" sz="1450" baseline="-24000" dirty="0"/>
                <a:t>2</a:t>
              </a:r>
              <a:endParaRPr lang="zh-HK" altLang="en-US" sz="1450" baseline="-24000" dirty="0"/>
            </a:p>
          </p:txBody>
        </p:sp>
      </p:grpSp>
      <p:grpSp>
        <p:nvGrpSpPr>
          <p:cNvPr id="234" name="Group 272">
            <a:extLst>
              <a:ext uri="{FF2B5EF4-FFF2-40B4-BE49-F238E27FC236}">
                <a16:creationId xmlns:a16="http://schemas.microsoft.com/office/drawing/2014/main" id="{C7DC829B-8D5E-9947-A91E-271F87024E19}"/>
              </a:ext>
            </a:extLst>
          </p:cNvPr>
          <p:cNvGrpSpPr/>
          <p:nvPr/>
        </p:nvGrpSpPr>
        <p:grpSpPr>
          <a:xfrm>
            <a:off x="2039619" y="3607234"/>
            <a:ext cx="346893" cy="346249"/>
            <a:chOff x="3505200" y="4903485"/>
            <a:chExt cx="462524" cy="461665"/>
          </a:xfrm>
        </p:grpSpPr>
        <p:sp>
          <p:nvSpPr>
            <p:cNvPr id="235" name="Oval 273">
              <a:extLst>
                <a:ext uri="{FF2B5EF4-FFF2-40B4-BE49-F238E27FC236}">
                  <a16:creationId xmlns:a16="http://schemas.microsoft.com/office/drawing/2014/main" id="{3FAC2995-775A-3F45-B942-B67F186D14E1}"/>
                </a:ext>
              </a:extLst>
            </p:cNvPr>
            <p:cNvSpPr/>
            <p:nvPr/>
          </p:nvSpPr>
          <p:spPr>
            <a:xfrm>
              <a:off x="3505200" y="498415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36" name="TextBox 274">
              <a:extLst>
                <a:ext uri="{FF2B5EF4-FFF2-40B4-BE49-F238E27FC236}">
                  <a16:creationId xmlns:a16="http://schemas.microsoft.com/office/drawing/2014/main" id="{420C9D13-F1B6-FE44-8D50-1D5DE8413F28}"/>
                </a:ext>
              </a:extLst>
            </p:cNvPr>
            <p:cNvSpPr txBox="1"/>
            <p:nvPr/>
          </p:nvSpPr>
          <p:spPr>
            <a:xfrm>
              <a:off x="3530629" y="4903485"/>
              <a:ext cx="437095" cy="430886"/>
            </a:xfrm>
            <a:prstGeom prst="rect">
              <a:avLst/>
            </a:prstGeom>
            <a:noFill/>
          </p:spPr>
          <p:txBody>
            <a:bodyPr wrap="square" rtlCol="0">
              <a:spAutoFit/>
            </a:bodyPr>
            <a:lstStyle/>
            <a:p>
              <a:r>
                <a:rPr lang="en-US" altLang="zh-HK" sz="1450" dirty="0"/>
                <a:t>r</a:t>
              </a:r>
              <a:r>
                <a:rPr lang="en-US" altLang="zh-HK" sz="1450" baseline="-24000" dirty="0"/>
                <a:t>1</a:t>
              </a:r>
              <a:endParaRPr lang="zh-HK" altLang="en-US" sz="1450" baseline="-24000" dirty="0"/>
            </a:p>
          </p:txBody>
        </p:sp>
      </p:grpSp>
      <p:grpSp>
        <p:nvGrpSpPr>
          <p:cNvPr id="237" name="Group 275">
            <a:extLst>
              <a:ext uri="{FF2B5EF4-FFF2-40B4-BE49-F238E27FC236}">
                <a16:creationId xmlns:a16="http://schemas.microsoft.com/office/drawing/2014/main" id="{EB8ED71E-63BB-F348-8B2F-16A744050A49}"/>
              </a:ext>
            </a:extLst>
          </p:cNvPr>
          <p:cNvGrpSpPr/>
          <p:nvPr/>
        </p:nvGrpSpPr>
        <p:grpSpPr>
          <a:xfrm>
            <a:off x="2372735" y="4034163"/>
            <a:ext cx="346893" cy="346249"/>
            <a:chOff x="2722178" y="5130833"/>
            <a:chExt cx="462524" cy="461665"/>
          </a:xfrm>
        </p:grpSpPr>
        <p:sp>
          <p:nvSpPr>
            <p:cNvPr id="238" name="Oval 276">
              <a:extLst>
                <a:ext uri="{FF2B5EF4-FFF2-40B4-BE49-F238E27FC236}">
                  <a16:creationId xmlns:a16="http://schemas.microsoft.com/office/drawing/2014/main" id="{5F6B4A05-6928-114B-844D-9EF7B1E8C6B4}"/>
                </a:ext>
              </a:extLst>
            </p:cNvPr>
            <p:cNvSpPr/>
            <p:nvPr/>
          </p:nvSpPr>
          <p:spPr>
            <a:xfrm>
              <a:off x="2722178" y="5211498"/>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39" name="TextBox 277">
              <a:extLst>
                <a:ext uri="{FF2B5EF4-FFF2-40B4-BE49-F238E27FC236}">
                  <a16:creationId xmlns:a16="http://schemas.microsoft.com/office/drawing/2014/main" id="{C08CF6C8-9D21-0141-910D-E075EB55DE92}"/>
                </a:ext>
              </a:extLst>
            </p:cNvPr>
            <p:cNvSpPr txBox="1"/>
            <p:nvPr/>
          </p:nvSpPr>
          <p:spPr>
            <a:xfrm>
              <a:off x="2747607" y="5130833"/>
              <a:ext cx="437095" cy="430886"/>
            </a:xfrm>
            <a:prstGeom prst="rect">
              <a:avLst/>
            </a:prstGeom>
            <a:noFill/>
          </p:spPr>
          <p:txBody>
            <a:bodyPr wrap="square" rtlCol="0">
              <a:spAutoFit/>
            </a:bodyPr>
            <a:lstStyle/>
            <a:p>
              <a:r>
                <a:rPr lang="en-US" altLang="zh-HK" sz="1450" dirty="0"/>
                <a:t>r</a:t>
              </a:r>
              <a:r>
                <a:rPr lang="en-US" altLang="zh-HK" sz="1450" baseline="-24000" dirty="0"/>
                <a:t>3</a:t>
              </a:r>
              <a:endParaRPr lang="zh-HK" altLang="en-US" sz="1450" baseline="-24000" dirty="0"/>
            </a:p>
          </p:txBody>
        </p:sp>
      </p:grpSp>
      <p:sp>
        <p:nvSpPr>
          <p:cNvPr id="240" name="Rounded Rectangle 278">
            <a:extLst>
              <a:ext uri="{FF2B5EF4-FFF2-40B4-BE49-F238E27FC236}">
                <a16:creationId xmlns:a16="http://schemas.microsoft.com/office/drawing/2014/main" id="{F91D3C69-4AEF-D246-8F3E-8878417BADF6}"/>
              </a:ext>
            </a:extLst>
          </p:cNvPr>
          <p:cNvSpPr/>
          <p:nvPr/>
        </p:nvSpPr>
        <p:spPr>
          <a:xfrm>
            <a:off x="5223126" y="2185327"/>
            <a:ext cx="1085850" cy="342900"/>
          </a:xfrm>
          <a:prstGeom prst="roundRec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2-truss</a:t>
            </a:r>
          </a:p>
        </p:txBody>
      </p:sp>
      <p:sp>
        <p:nvSpPr>
          <p:cNvPr id="241" name="Rounded Rectangle 279">
            <a:extLst>
              <a:ext uri="{FF2B5EF4-FFF2-40B4-BE49-F238E27FC236}">
                <a16:creationId xmlns:a16="http://schemas.microsoft.com/office/drawing/2014/main" id="{430C6BA6-1EA2-CC41-A502-29464177BC06}"/>
              </a:ext>
            </a:extLst>
          </p:cNvPr>
          <p:cNvSpPr/>
          <p:nvPr/>
        </p:nvSpPr>
        <p:spPr>
          <a:xfrm>
            <a:off x="5223126" y="2756827"/>
            <a:ext cx="1085850" cy="342900"/>
          </a:xfrm>
          <a:prstGeom prst="roundRect">
            <a:avLst/>
          </a:prstGeom>
          <a:solidFill>
            <a:schemeClr val="bg1">
              <a:lumMod val="8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3-truss</a:t>
            </a:r>
          </a:p>
        </p:txBody>
      </p:sp>
      <p:sp>
        <p:nvSpPr>
          <p:cNvPr id="242" name="Rounded Rectangle 280">
            <a:extLst>
              <a:ext uri="{FF2B5EF4-FFF2-40B4-BE49-F238E27FC236}">
                <a16:creationId xmlns:a16="http://schemas.microsoft.com/office/drawing/2014/main" id="{1DB96EE7-FFD5-9D44-A702-3334377EBE7C}"/>
              </a:ext>
            </a:extLst>
          </p:cNvPr>
          <p:cNvSpPr/>
          <p:nvPr/>
        </p:nvSpPr>
        <p:spPr>
          <a:xfrm>
            <a:off x="5231291" y="3301484"/>
            <a:ext cx="1085850" cy="342900"/>
          </a:xfrm>
          <a:prstGeom prst="roundRect">
            <a:avLst/>
          </a:prstGeom>
          <a:solidFill>
            <a:schemeClr val="bg1">
              <a:lumMod val="6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4-truss</a:t>
            </a:r>
          </a:p>
        </p:txBody>
      </p:sp>
      <p:sp>
        <p:nvSpPr>
          <p:cNvPr id="243" name="Rounded Rectangular Callout 281">
            <a:extLst>
              <a:ext uri="{FF2B5EF4-FFF2-40B4-BE49-F238E27FC236}">
                <a16:creationId xmlns:a16="http://schemas.microsoft.com/office/drawing/2014/main" id="{4BDEEF79-0EEF-F140-A02B-5B3C6EB51814}"/>
              </a:ext>
            </a:extLst>
          </p:cNvPr>
          <p:cNvSpPr/>
          <p:nvPr/>
        </p:nvSpPr>
        <p:spPr>
          <a:xfrm>
            <a:off x="2555206" y="1897606"/>
            <a:ext cx="1819275" cy="285750"/>
          </a:xfrm>
          <a:prstGeom prst="wedgeRoundRectCallout">
            <a:avLst>
              <a:gd name="adj1" fmla="val -33576"/>
              <a:gd name="adj2" fmla="val 325765"/>
              <a:gd name="adj3" fmla="val 16667"/>
            </a:avLst>
          </a:prstGeom>
          <a:solidFill>
            <a:schemeClr val="bg1"/>
          </a:solidFill>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350" b="1" i="1" dirty="0" err="1"/>
              <a:t>truss</a:t>
            </a:r>
            <a:r>
              <a:rPr lang="en-US" altLang="zh-CN" sz="1350" b="1" i="1" dirty="0" err="1"/>
              <a:t>ness</a:t>
            </a:r>
            <a:r>
              <a:rPr lang="en-US" sz="1350" b="1" i="1" dirty="0"/>
              <a:t>((</a:t>
            </a:r>
            <a:r>
              <a:rPr lang="en-US" sz="1350" dirty="0"/>
              <a:t>p</a:t>
            </a:r>
            <a:r>
              <a:rPr lang="en-US" altLang="zh-HK" sz="1200" baseline="-24000" dirty="0"/>
              <a:t>2,</a:t>
            </a:r>
            <a:r>
              <a:rPr lang="en-US" altLang="zh-HK" sz="1350" dirty="0"/>
              <a:t>q</a:t>
            </a:r>
            <a:r>
              <a:rPr lang="en-US" sz="1350" b="1" dirty="0"/>
              <a:t>))</a:t>
            </a:r>
            <a:r>
              <a:rPr lang="en-US" sz="1350" b="1" i="1" dirty="0"/>
              <a:t> = </a:t>
            </a:r>
            <a:r>
              <a:rPr lang="en-US" sz="1350" b="1" dirty="0"/>
              <a:t>4</a:t>
            </a:r>
          </a:p>
        </p:txBody>
      </p:sp>
      <p:sp>
        <p:nvSpPr>
          <p:cNvPr id="244" name="Rounded Rectangle 286">
            <a:extLst>
              <a:ext uri="{FF2B5EF4-FFF2-40B4-BE49-F238E27FC236}">
                <a16:creationId xmlns:a16="http://schemas.microsoft.com/office/drawing/2014/main" id="{F9484060-85D3-8749-B7E1-886802CEA68B}"/>
              </a:ext>
            </a:extLst>
          </p:cNvPr>
          <p:cNvSpPr/>
          <p:nvPr/>
        </p:nvSpPr>
        <p:spPr>
          <a:xfrm>
            <a:off x="4011452" y="4219424"/>
            <a:ext cx="1085850" cy="342900"/>
          </a:xfrm>
          <a:prstGeom prst="roundRect">
            <a:avLst/>
          </a:prstGeom>
          <a:solidFill>
            <a:schemeClr val="bg1">
              <a:lumMod val="6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err="1"/>
              <a:t>k</a:t>
            </a:r>
            <a:r>
              <a:rPr lang="en-US" sz="1500" b="1" baseline="-25000" dirty="0" err="1"/>
              <a:t>max</a:t>
            </a:r>
            <a:r>
              <a:rPr lang="en-US" sz="1500" b="1" dirty="0"/>
              <a:t>= 4</a:t>
            </a:r>
          </a:p>
        </p:txBody>
      </p:sp>
      <p:sp>
        <p:nvSpPr>
          <p:cNvPr id="245" name="TextBox 2">
            <a:extLst>
              <a:ext uri="{FF2B5EF4-FFF2-40B4-BE49-F238E27FC236}">
                <a16:creationId xmlns:a16="http://schemas.microsoft.com/office/drawing/2014/main" id="{F659FFA2-81D8-7642-BBBE-D5E87DD17FA7}"/>
              </a:ext>
            </a:extLst>
          </p:cNvPr>
          <p:cNvSpPr txBox="1"/>
          <p:nvPr/>
        </p:nvSpPr>
        <p:spPr>
          <a:xfrm>
            <a:off x="5178208" y="3817157"/>
            <a:ext cx="1526737" cy="715581"/>
          </a:xfrm>
          <a:prstGeom prst="rect">
            <a:avLst/>
          </a:prstGeom>
          <a:noFill/>
          <a:ln w="28575">
            <a:solidFill>
              <a:srgbClr val="0070C0"/>
            </a:solidFill>
          </a:ln>
        </p:spPr>
        <p:txBody>
          <a:bodyPr wrap="square" rtlCol="0">
            <a:spAutoFit/>
          </a:bodyPr>
          <a:lstStyle>
            <a:defPPr>
              <a:defRPr lang="en-US"/>
            </a:defPPr>
            <a:lvl1pPr>
              <a:defRPr b="1">
                <a:solidFill>
                  <a:srgbClr val="C00000"/>
                </a:solidFill>
              </a:defRPr>
            </a:lvl1pPr>
          </a:lstStyle>
          <a:p>
            <a:r>
              <a:rPr lang="en-US" altLang="zh-HK" sz="1350" dirty="0"/>
              <a:t>The 4-truss is disconnected with two components</a:t>
            </a:r>
            <a:endParaRPr lang="zh-HK" altLang="en-US" sz="1350" dirty="0"/>
          </a:p>
        </p:txBody>
      </p:sp>
      <p:sp>
        <p:nvSpPr>
          <p:cNvPr id="246" name="TextBox 93">
            <a:extLst>
              <a:ext uri="{FF2B5EF4-FFF2-40B4-BE49-F238E27FC236}">
                <a16:creationId xmlns:a16="http://schemas.microsoft.com/office/drawing/2014/main" id="{D209D813-ECBC-4C42-B36A-444C1C874544}"/>
              </a:ext>
            </a:extLst>
          </p:cNvPr>
          <p:cNvSpPr txBox="1"/>
          <p:nvPr/>
        </p:nvSpPr>
        <p:spPr>
          <a:xfrm>
            <a:off x="4876145" y="1897606"/>
            <a:ext cx="1657349" cy="715581"/>
          </a:xfrm>
          <a:prstGeom prst="rect">
            <a:avLst/>
          </a:prstGeom>
          <a:noFill/>
          <a:ln w="28575">
            <a:solidFill>
              <a:srgbClr val="0070C0"/>
            </a:solidFill>
          </a:ln>
        </p:spPr>
        <p:txBody>
          <a:bodyPr wrap="square" rtlCol="0">
            <a:spAutoFit/>
          </a:bodyPr>
          <a:lstStyle/>
          <a:p>
            <a:pPr>
              <a:defRPr/>
            </a:pPr>
            <a:r>
              <a:rPr lang="en-US" altLang="zh-HK" sz="1350" b="1" dirty="0">
                <a:solidFill>
                  <a:srgbClr val="C00000"/>
                </a:solidFill>
              </a:rPr>
              <a:t>K-truss itself is not  </a:t>
            </a:r>
          </a:p>
          <a:p>
            <a:pPr>
              <a:defRPr/>
            </a:pPr>
            <a:r>
              <a:rPr lang="en-US" altLang="zh-HK" sz="1350" b="1" dirty="0">
                <a:solidFill>
                  <a:srgbClr val="C00000"/>
                </a:solidFill>
              </a:rPr>
              <a:t>a good enough community model </a:t>
            </a:r>
            <a:endParaRPr lang="zh-HK" altLang="en-US" sz="1350" b="1" dirty="0">
              <a:solidFill>
                <a:srgbClr val="C00000"/>
              </a:solidFill>
            </a:endParaRPr>
          </a:p>
        </p:txBody>
      </p:sp>
      <p:sp>
        <p:nvSpPr>
          <p:cNvPr id="247" name="Content Placeholder 2">
            <a:extLst>
              <a:ext uri="{FF2B5EF4-FFF2-40B4-BE49-F238E27FC236}">
                <a16:creationId xmlns:a16="http://schemas.microsoft.com/office/drawing/2014/main" id="{BF16DC43-904A-4847-82B8-1A40810DA583}"/>
              </a:ext>
            </a:extLst>
          </p:cNvPr>
          <p:cNvSpPr>
            <a:spLocks noGrp="1"/>
          </p:cNvSpPr>
          <p:nvPr>
            <p:ph idx="1"/>
          </p:nvPr>
        </p:nvSpPr>
        <p:spPr>
          <a:xfrm>
            <a:off x="397909" y="997807"/>
            <a:ext cx="7886700" cy="781647"/>
          </a:xfrm>
        </p:spPr>
        <p:txBody>
          <a:bodyPr/>
          <a:lstStyle/>
          <a:p>
            <a:pPr eaLnBrk="1" hangingPunct="1"/>
            <a:r>
              <a:rPr lang="en-US" altLang="zh-CN" b="1" dirty="0">
                <a:solidFill>
                  <a:srgbClr val="C00000"/>
                </a:solidFill>
              </a:rPr>
              <a:t>k-truss</a:t>
            </a:r>
            <a:r>
              <a:rPr lang="en-US" altLang="zh-CN" dirty="0"/>
              <a:t> of graph G: the </a:t>
            </a:r>
            <a:r>
              <a:rPr lang="en-US" altLang="zh-CN" b="1" dirty="0">
                <a:solidFill>
                  <a:srgbClr val="0070C0"/>
                </a:solidFill>
              </a:rPr>
              <a:t>largest </a:t>
            </a:r>
            <a:r>
              <a:rPr lang="en-US" altLang="zh-CN" b="1" dirty="0" err="1">
                <a:solidFill>
                  <a:srgbClr val="0070C0"/>
                </a:solidFill>
              </a:rPr>
              <a:t>subgraph</a:t>
            </a:r>
            <a:r>
              <a:rPr lang="en-US" altLang="zh-CN" b="1" dirty="0">
                <a:solidFill>
                  <a:srgbClr val="0070C0"/>
                </a:solidFill>
              </a:rPr>
              <a:t> H </a:t>
            </a:r>
            <a:r>
              <a:rPr lang="en-US" altLang="zh-CN" dirty="0" err="1"/>
              <a:t>s.t.</a:t>
            </a:r>
            <a:r>
              <a:rPr lang="en-US" altLang="zh-CN" dirty="0"/>
              <a:t> </a:t>
            </a:r>
            <a:r>
              <a:rPr lang="en-US" altLang="zh-CN" b="1" dirty="0">
                <a:solidFill>
                  <a:srgbClr val="0070C0"/>
                </a:solidFill>
              </a:rPr>
              <a:t>every edge </a:t>
            </a:r>
            <a:r>
              <a:rPr lang="en-US" altLang="zh-CN" dirty="0"/>
              <a:t>in H is contained in </a:t>
            </a:r>
            <a:r>
              <a:rPr lang="en-US" altLang="zh-CN" b="1" i="1" dirty="0">
                <a:solidFill>
                  <a:srgbClr val="0070C0"/>
                </a:solidFill>
              </a:rPr>
              <a:t>at least (k-2) triangles</a:t>
            </a:r>
            <a:r>
              <a:rPr lang="en-US" altLang="zh-CN" dirty="0"/>
              <a:t> within H.</a:t>
            </a:r>
          </a:p>
          <a:p>
            <a:pPr eaLnBrk="1" hangingPunct="1"/>
            <a:endParaRPr lang="zh-HK" altLang="en-US" dirty="0"/>
          </a:p>
        </p:txBody>
      </p:sp>
      <p:sp>
        <p:nvSpPr>
          <p:cNvPr id="248" name="TextBox 1">
            <a:extLst>
              <a:ext uri="{FF2B5EF4-FFF2-40B4-BE49-F238E27FC236}">
                <a16:creationId xmlns:a16="http://schemas.microsoft.com/office/drawing/2014/main" id="{DDA0C59E-99FE-AE47-ADD2-0A3068C5090F}"/>
              </a:ext>
            </a:extLst>
          </p:cNvPr>
          <p:cNvSpPr txBox="1"/>
          <p:nvPr/>
        </p:nvSpPr>
        <p:spPr>
          <a:xfrm>
            <a:off x="1413218" y="216295"/>
            <a:ext cx="3474959" cy="669414"/>
          </a:xfrm>
          <a:prstGeom prst="rect">
            <a:avLst/>
          </a:prstGeom>
          <a:noFill/>
        </p:spPr>
        <p:txBody>
          <a:bodyPr wrap="square" rtlCol="0">
            <a:spAutoFit/>
          </a:bodyPr>
          <a:lstStyle/>
          <a:p>
            <a:r>
              <a:rPr lang="en-US" altLang="zh-HK" sz="2400" dirty="0">
                <a:solidFill>
                  <a:srgbClr val="FF0000"/>
                </a:solidFill>
                <a:latin typeface="+mj-lt"/>
                <a:ea typeface="宋体" charset="-122"/>
                <a:cs typeface="+mj-cs"/>
              </a:rPr>
              <a:t>[Jonathan Cohen, 2008]</a:t>
            </a:r>
            <a:endParaRPr lang="zh-CN" altLang="en-US" sz="2400" dirty="0">
              <a:solidFill>
                <a:srgbClr val="FF0000"/>
              </a:solidFill>
              <a:latin typeface="+mj-lt"/>
              <a:ea typeface="宋体" charset="-122"/>
              <a:cs typeface="+mj-cs"/>
            </a:endParaRPr>
          </a:p>
          <a:p>
            <a:endParaRPr lang="zh-HK" altLang="en-US" sz="1350" dirty="0">
              <a:solidFill>
                <a:srgbClr val="00B0F0"/>
              </a:solidFill>
            </a:endParaRPr>
          </a:p>
        </p:txBody>
      </p:sp>
    </p:spTree>
    <p:extLst>
      <p:ext uri="{BB962C8B-B14F-4D97-AF65-F5344CB8AC3E}">
        <p14:creationId xmlns:p14="http://schemas.microsoft.com/office/powerpoint/2010/main" val="331433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fade">
                                      <p:cBhvr>
                                        <p:cTn id="12" dur="500"/>
                                        <p:tgtEl>
                                          <p:spTgt spid="241"/>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4"/>
                                        </p:tgtEl>
                                        <p:attrNameLst>
                                          <p:attrName>style.visibility</p:attrName>
                                        </p:attrNameLst>
                                      </p:cBhvr>
                                      <p:to>
                                        <p:strVal val="visible"/>
                                      </p:to>
                                    </p:set>
                                    <p:animEffect transition="in" filter="fade">
                                      <p:cBhvr>
                                        <p:cTn id="30" dur="500"/>
                                        <p:tgtEl>
                                          <p:spTgt spid="2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3"/>
                                        </p:tgtEl>
                                        <p:attrNameLst>
                                          <p:attrName>style.visibility</p:attrName>
                                        </p:attrNameLst>
                                      </p:cBhvr>
                                      <p:to>
                                        <p:strVal val="visible"/>
                                      </p:to>
                                    </p:set>
                                    <p:animEffect transition="in" filter="fade">
                                      <p:cBhvr>
                                        <p:cTn id="35" dur="500"/>
                                        <p:tgtEl>
                                          <p:spTgt spid="24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240"/>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241"/>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244"/>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24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59"/>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58"/>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24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P spid="159" grpId="0" animBg="1"/>
      <p:bldP spid="159" grpId="1" animBg="1"/>
      <p:bldP spid="160" grpId="0" animBg="1"/>
      <p:bldP spid="161" grpId="0" animBg="1"/>
      <p:bldP spid="240" grpId="0" animBg="1"/>
      <p:bldP spid="241" grpId="0" animBg="1"/>
      <p:bldP spid="243" grpId="0" animBg="1"/>
      <p:bldP spid="244" grpId="0" animBg="1"/>
      <p:bldP spid="245" grpId="0" animBg="1"/>
      <p:bldP spid="2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9696" y="266166"/>
            <a:ext cx="1806905" cy="461665"/>
          </a:xfrm>
          <a:prstGeom prst="rect">
            <a:avLst/>
          </a:prstGeom>
          <a:noFill/>
        </p:spPr>
        <p:txBody>
          <a:bodyPr wrap="none" rtlCol="0">
            <a:spAutoFit/>
          </a:bodyPr>
          <a:lstStyle/>
          <a:p>
            <a:pPr algn="l"/>
            <a:r>
              <a:rPr kumimoji="1" lang="en-US" altLang="zh-CN" sz="2400" dirty="0">
                <a:latin typeface="+mn-ea"/>
              </a:rPr>
              <a:t>Community</a:t>
            </a:r>
            <a:r>
              <a:rPr kumimoji="1" lang="zh-CN" altLang="en-US" sz="2400" dirty="0">
                <a:latin typeface="+mn-ea"/>
              </a:rPr>
              <a:t> </a:t>
            </a:r>
          </a:p>
        </p:txBody>
      </p:sp>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7</a:t>
            </a:fld>
            <a:endParaRPr kumimoji="1" lang="zh-CN" altLang="en-US"/>
          </a:p>
        </p:txBody>
      </p:sp>
      <p:pic>
        <p:nvPicPr>
          <p:cNvPr id="11" name="Picture 2">
            <a:extLst>
              <a:ext uri="{FF2B5EF4-FFF2-40B4-BE49-F238E27FC236}">
                <a16:creationId xmlns:a16="http://schemas.microsoft.com/office/drawing/2014/main" id="{A3CF5BE0-3DE4-774A-A942-B47982452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7" y="1035108"/>
            <a:ext cx="5929313" cy="335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221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3275856" y="6309320"/>
            <a:ext cx="213360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1800" kern="1200" baseline="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635839F9-DE44-4376-AC5D-D307208AB827}" type="slidenum">
              <a:rPr lang="zh-CN" altLang="en-US" smtClean="0"/>
              <a:pPr>
                <a:defRPr/>
              </a:pPr>
              <a:t>70</a:t>
            </a:fld>
            <a:endParaRPr lang="zh-CN" altLang="en-US" dirty="0"/>
          </a:p>
        </p:txBody>
      </p:sp>
      <p:sp>
        <p:nvSpPr>
          <p:cNvPr id="7" name="Rectangle 2">
            <a:extLst>
              <a:ext uri="{FF2B5EF4-FFF2-40B4-BE49-F238E27FC236}">
                <a16:creationId xmlns:a16="http://schemas.microsoft.com/office/drawing/2014/main" id="{5B7A5C9B-FBAA-0340-BFFC-3AC04940C013}"/>
              </a:ext>
            </a:extLst>
          </p:cNvPr>
          <p:cNvSpPr txBox="1">
            <a:spLocks noChangeArrowheads="1"/>
          </p:cNvSpPr>
          <p:nvPr/>
        </p:nvSpPr>
        <p:spPr>
          <a:xfrm>
            <a:off x="419694" y="42119"/>
            <a:ext cx="8051644"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k-truss</a:t>
            </a:r>
            <a:r>
              <a:rPr lang="zh-CN" altLang="en-US" sz="2400" dirty="0">
                <a:ea typeface="宋体" charset="-122"/>
              </a:rPr>
              <a:t> </a:t>
            </a:r>
            <a:endParaRPr lang="en-US" altLang="zh-CN" sz="2400" dirty="0">
              <a:ea typeface="宋体" charset="-122"/>
            </a:endParaRPr>
          </a:p>
        </p:txBody>
      </p:sp>
      <p:cxnSp>
        <p:nvCxnSpPr>
          <p:cNvPr id="8" name="直线连接符 7">
            <a:extLst>
              <a:ext uri="{FF2B5EF4-FFF2-40B4-BE49-F238E27FC236}">
                <a16:creationId xmlns:a16="http://schemas.microsoft.com/office/drawing/2014/main" id="{8D160152-CF7C-E14D-A77C-361E117E0F2E}"/>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3C97F1DA-F042-5B46-8A56-7D445E925C7C}"/>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mc:AlternateContent xmlns:mc="http://schemas.openxmlformats.org/markup-compatibility/2006" xmlns:a14="http://schemas.microsoft.com/office/drawing/2010/main">
        <mc:Choice Requires="a14">
          <p:sp>
            <p:nvSpPr>
              <p:cNvPr id="247" name="Content Placeholder 2">
                <a:extLst>
                  <a:ext uri="{FF2B5EF4-FFF2-40B4-BE49-F238E27FC236}">
                    <a16:creationId xmlns:a16="http://schemas.microsoft.com/office/drawing/2014/main" id="{BF16DC43-904A-4847-82B8-1A40810DA583}"/>
                  </a:ext>
                </a:extLst>
              </p:cNvPr>
              <p:cNvSpPr>
                <a:spLocks noGrp="1"/>
              </p:cNvSpPr>
              <p:nvPr>
                <p:ph idx="1"/>
              </p:nvPr>
            </p:nvSpPr>
            <p:spPr>
              <a:xfrm>
                <a:off x="333823" y="927100"/>
                <a:ext cx="8653766" cy="4041942"/>
              </a:xfrm>
            </p:spPr>
            <p:txBody>
              <a:bodyPr>
                <a:normAutofit lnSpcReduction="10000"/>
              </a:bodyPr>
              <a:lstStyle/>
              <a:p>
                <a:r>
                  <a:rPr lang="en-US" altLang="zh-CN" b="1" dirty="0">
                    <a:solidFill>
                      <a:srgbClr val="C00000"/>
                    </a:solidFill>
                  </a:rPr>
                  <a:t>[Support]</a:t>
                </a:r>
                <a:r>
                  <a:rPr lang="zh-CN" altLang="en-US" dirty="0"/>
                  <a:t> </a:t>
                </a:r>
                <a:r>
                  <a:rPr lang="en-US" altLang="zh-CN" dirty="0"/>
                  <a:t>The</a:t>
                </a:r>
                <a:r>
                  <a:rPr lang="zh-CN" altLang="en-US" dirty="0"/>
                  <a:t> </a:t>
                </a:r>
                <a:r>
                  <a:rPr lang="en-US" altLang="zh-CN" dirty="0"/>
                  <a:t>support</a:t>
                </a:r>
                <a:r>
                  <a:rPr lang="zh-CN" altLang="en-US" dirty="0"/>
                  <a:t> </a:t>
                </a:r>
                <a:r>
                  <a:rPr lang="en-US" altLang="zh-CN" dirty="0"/>
                  <a:t>of</a:t>
                </a:r>
                <a:r>
                  <a:rPr lang="zh-CN" altLang="en-US" dirty="0"/>
                  <a:t> </a:t>
                </a:r>
                <a:r>
                  <a:rPr lang="en-US" altLang="zh-CN" dirty="0"/>
                  <a:t>an</a:t>
                </a:r>
                <a:r>
                  <a:rPr lang="zh-CN" altLang="en-US" dirty="0"/>
                  <a:t> </a:t>
                </a:r>
                <a:r>
                  <a:rPr lang="en-US" altLang="zh-CN" dirty="0"/>
                  <a:t>edge</a:t>
                </a:r>
                <a:r>
                  <a:rPr lang="zh-CN" altLang="en-US" dirty="0"/>
                  <a:t> </a:t>
                </a:r>
                <a14:m>
                  <m:oMath xmlns:m="http://schemas.openxmlformats.org/officeDocument/2006/math">
                    <m:r>
                      <a:rPr lang="en-US" altLang="zh-CN" b="0" i="1" smtClean="0">
                        <a:latin typeface="Cambria Math" panose="02040503050406030204" pitchFamily="18" charset="0"/>
                      </a:rPr>
                      <m:t>𝑒</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𝐺</m:t>
                        </m:r>
                      </m:sub>
                    </m:sSub>
                  </m:oMath>
                </a14:m>
                <a:r>
                  <a:rPr lang="zh-CN" altLang="en-US" dirty="0"/>
                  <a:t> </a:t>
                </a:r>
                <a:r>
                  <a:rPr lang="en-US" altLang="zh-CN" dirty="0"/>
                  <a:t>in</a:t>
                </a:r>
                <a:r>
                  <a:rPr lang="zh-CN" altLang="en-US" dirty="0"/>
                  <a:t> </a:t>
                </a:r>
                <a14:m>
                  <m:oMath xmlns:m="http://schemas.openxmlformats.org/officeDocument/2006/math">
                    <m:r>
                      <a:rPr lang="en-US" altLang="zh-CN" b="0" i="1" smtClean="0">
                        <a:latin typeface="Cambria Math" panose="02040503050406030204" pitchFamily="18" charset="0"/>
                      </a:rPr>
                      <m:t>𝐺</m:t>
                    </m:r>
                  </m:oMath>
                </a14:m>
                <a:r>
                  <a:rPr lang="en-US" altLang="zh-CN" dirty="0"/>
                  <a:t>,</a:t>
                </a:r>
                <a:r>
                  <a:rPr lang="zh-CN" altLang="en-US" dirty="0"/>
                  <a:t> </a:t>
                </a:r>
                <a:r>
                  <a:rPr lang="en-US" altLang="zh-CN" dirty="0"/>
                  <a:t>denoted</a:t>
                </a:r>
                <a:r>
                  <a:rPr lang="zh-CN" altLang="en-US" dirty="0"/>
                  <a:t> </a:t>
                </a:r>
                <a:r>
                  <a:rPr lang="en-US" altLang="zh-CN" dirty="0"/>
                  <a:t>as</a:t>
                </a:r>
                <a:r>
                  <a:rPr lang="zh-CN" altLang="en-US"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sup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e>
                        </m:d>
                      </m:e>
                    </m:func>
                    <m:r>
                      <a:rPr lang="en-US" altLang="zh-CN" b="0" i="1" smtClean="0">
                        <a:latin typeface="Cambria Math" panose="02040503050406030204" pitchFamily="18" charset="0"/>
                      </a:rPr>
                      <m:t>,</m:t>
                    </m:r>
                  </m:oMath>
                </a14:m>
                <a:r>
                  <a:rPr lang="zh-CN" altLang="en-US" dirty="0"/>
                  <a:t> </a:t>
                </a:r>
                <a:r>
                  <a:rPr lang="en-US" altLang="zh-CN" dirty="0"/>
                  <a:t>is</a:t>
                </a:r>
                <a:r>
                  <a:rPr lang="zh-CN" altLang="en-US" dirty="0"/>
                  <a:t> </a:t>
                </a:r>
                <a:r>
                  <a:rPr lang="en-US" altLang="zh-CN" dirty="0"/>
                  <a:t>defined</a:t>
                </a:r>
                <a:r>
                  <a:rPr lang="zh-CN" altLang="en-US" dirty="0"/>
                  <a:t> </a:t>
                </a:r>
                <a:r>
                  <a:rPr lang="en-US" altLang="zh-CN" dirty="0"/>
                  <a:t>as</a:t>
                </a:r>
                <a:r>
                  <a:rPr lang="zh-CN" altLang="en-US" dirty="0"/>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𝑢𝑣𝑤</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𝑢𝑣𝑤</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𝐺</m:t>
                        </m:r>
                      </m:sub>
                    </m:sSub>
                    <m:r>
                      <a:rPr lang="en-US" altLang="zh-CN" b="0" i="1" smtClean="0">
                        <a:latin typeface="Cambria Math" panose="02040503050406030204" pitchFamily="18" charset="0"/>
                      </a:rPr>
                      <m:t>}|</m:t>
                    </m:r>
                  </m:oMath>
                </a14:m>
                <a:r>
                  <a:rPr lang="en-US" altLang="zh-CN" dirty="0"/>
                  <a:t>,</a:t>
                </a:r>
                <a:r>
                  <a:rPr lang="zh-CN" altLang="en-US" dirty="0"/>
                  <a:t> </a:t>
                </a:r>
                <a:r>
                  <a:rPr lang="en-US" altLang="zh-CN" dirty="0"/>
                  <a:t>where</a:t>
                </a:r>
                <a:r>
                  <a:rPr lang="zh-CN" altLang="en-US" dirty="0"/>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𝐺</m:t>
                        </m:r>
                      </m:sub>
                    </m:sSub>
                  </m:oMath>
                </a14:m>
                <a:r>
                  <a:rPr lang="zh-CN" altLang="en-US" dirty="0"/>
                  <a:t> </a:t>
                </a:r>
                <a:r>
                  <a:rPr lang="en-US" altLang="zh-CN" dirty="0"/>
                  <a:t>is</a:t>
                </a:r>
                <a:r>
                  <a:rPr lang="zh-CN" altLang="en-US" dirty="0"/>
                  <a:t> </a:t>
                </a:r>
                <a:r>
                  <a:rPr lang="en-US" altLang="zh-CN" dirty="0"/>
                  <a:t>a</a:t>
                </a:r>
                <a:r>
                  <a:rPr lang="zh-CN" altLang="en-US" dirty="0"/>
                  <a:t> </a:t>
                </a:r>
                <a:r>
                  <a:rPr lang="en-US" altLang="zh-CN" dirty="0"/>
                  <a:t>set</a:t>
                </a:r>
                <a:r>
                  <a:rPr lang="zh-CN" altLang="en-US" dirty="0"/>
                  <a:t> </a:t>
                </a:r>
                <a:r>
                  <a:rPr lang="en-US" altLang="zh-CN" dirty="0"/>
                  <a:t>of</a:t>
                </a:r>
                <a:r>
                  <a:rPr lang="zh-CN" altLang="en-US" dirty="0"/>
                  <a:t> </a:t>
                </a:r>
                <a:r>
                  <a:rPr lang="en-US" altLang="zh-CN" dirty="0"/>
                  <a:t>triangles</a:t>
                </a:r>
                <a:r>
                  <a:rPr lang="zh-CN" altLang="en-US" dirty="0"/>
                  <a:t> </a:t>
                </a:r>
                <a:r>
                  <a:rPr lang="en-US" altLang="zh-CN" dirty="0"/>
                  <a:t>in</a:t>
                </a:r>
                <a:r>
                  <a:rPr lang="zh-CN" altLang="en-US" dirty="0"/>
                  <a:t> </a:t>
                </a:r>
                <a:r>
                  <a:rPr lang="en-US" altLang="zh-CN" dirty="0"/>
                  <a:t>graph</a:t>
                </a:r>
                <a:r>
                  <a:rPr lang="zh-CN" altLang="en-US" dirty="0"/>
                  <a:t> </a:t>
                </a:r>
                <a14:m>
                  <m:oMath xmlns:m="http://schemas.openxmlformats.org/officeDocument/2006/math">
                    <m:r>
                      <a:rPr lang="en-US" altLang="zh-CN" i="1">
                        <a:latin typeface="Cambria Math" panose="02040503050406030204" pitchFamily="18" charset="0"/>
                      </a:rPr>
                      <m:t>𝐺</m:t>
                    </m:r>
                  </m:oMath>
                </a14:m>
                <a:r>
                  <a:rPr lang="en-US" altLang="zh-CN" dirty="0"/>
                  <a:t>.</a:t>
                </a:r>
                <a:r>
                  <a:rPr lang="zh-CN" altLang="en-US" dirty="0"/>
                  <a:t> </a:t>
                </a:r>
                <a:endParaRPr lang="en-US" altLang="zh-CN" dirty="0"/>
              </a:p>
              <a:p>
                <a:endParaRPr lang="en-US" altLang="zh-CN" dirty="0"/>
              </a:p>
              <a:p>
                <a:r>
                  <a:rPr lang="en-US" altLang="zh-CN" b="1" dirty="0">
                    <a:solidFill>
                      <a:srgbClr val="C00000"/>
                    </a:solidFill>
                  </a:rPr>
                  <a:t>[Subgraph</a:t>
                </a:r>
                <a:r>
                  <a:rPr lang="zh-CN" altLang="en-US" b="1" dirty="0">
                    <a:solidFill>
                      <a:srgbClr val="C00000"/>
                    </a:solidFill>
                  </a:rPr>
                  <a:t> </a:t>
                </a:r>
                <a:r>
                  <a:rPr lang="en-US" altLang="zh-CN" b="1" dirty="0" err="1">
                    <a:solidFill>
                      <a:srgbClr val="C00000"/>
                    </a:solidFill>
                  </a:rPr>
                  <a:t>Trussness</a:t>
                </a:r>
                <a:r>
                  <a:rPr lang="en-US" altLang="zh-CN" b="1" dirty="0">
                    <a:solidFill>
                      <a:srgbClr val="C00000"/>
                    </a:solidFill>
                  </a:rPr>
                  <a:t>]</a:t>
                </a:r>
                <a:r>
                  <a:rPr lang="en-US" altLang="zh-CN" dirty="0"/>
                  <a:t>.</a:t>
                </a:r>
                <a:r>
                  <a:rPr lang="zh-CN" altLang="en-US" dirty="0"/>
                  <a:t> </a:t>
                </a:r>
                <a:r>
                  <a:rPr lang="en-US" altLang="zh-CN" dirty="0"/>
                  <a:t>The</a:t>
                </a:r>
                <a:r>
                  <a:rPr lang="zh-CN" altLang="en-US" dirty="0"/>
                  <a:t> </a:t>
                </a:r>
                <a:r>
                  <a:rPr lang="en-US" altLang="zh-CN" dirty="0" err="1"/>
                  <a:t>trussness</a:t>
                </a:r>
                <a:r>
                  <a:rPr lang="zh-CN" altLang="en-US" dirty="0"/>
                  <a:t> </a:t>
                </a:r>
                <a:r>
                  <a:rPr lang="en-US" altLang="zh-CN" dirty="0"/>
                  <a:t>of</a:t>
                </a:r>
                <a:r>
                  <a:rPr lang="zh-CN" altLang="en-US" dirty="0"/>
                  <a:t> </a:t>
                </a:r>
                <a:r>
                  <a:rPr lang="en-US" altLang="zh-CN" dirty="0"/>
                  <a:t>a</a:t>
                </a:r>
                <a:r>
                  <a:rPr lang="zh-CN" altLang="en-US" dirty="0"/>
                  <a:t> </a:t>
                </a:r>
                <a:r>
                  <a:rPr lang="en-US" altLang="zh-CN" dirty="0"/>
                  <a:t>subgraph</a:t>
                </a:r>
                <a:r>
                  <a:rPr lang="zh-CN" altLang="en-US" dirty="0"/>
                  <a:t> </a:t>
                </a:r>
                <a14:m>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𝐺</m:t>
                    </m:r>
                  </m:oMath>
                </a14:m>
                <a:r>
                  <a:rPr lang="zh-CN" altLang="en-US" dirty="0"/>
                  <a:t> </a:t>
                </a:r>
                <a:r>
                  <a:rPr lang="en-US" altLang="zh-CN" dirty="0"/>
                  <a:t>is</a:t>
                </a:r>
                <a:r>
                  <a:rPr lang="zh-CN" altLang="en-US" dirty="0"/>
                  <a:t> </a:t>
                </a:r>
                <a:r>
                  <a:rPr lang="en-US" altLang="zh-CN" dirty="0"/>
                  <a:t>the</a:t>
                </a:r>
                <a:r>
                  <a:rPr lang="zh-CN" altLang="en-US" dirty="0"/>
                  <a:t> </a:t>
                </a:r>
                <a:r>
                  <a:rPr lang="en-US" altLang="zh-CN" dirty="0"/>
                  <a:t>minimum</a:t>
                </a:r>
                <a:r>
                  <a:rPr lang="zh-CN" altLang="en-US" dirty="0"/>
                  <a:t> </a:t>
                </a:r>
                <a:r>
                  <a:rPr lang="en-US" altLang="zh-CN" dirty="0"/>
                  <a:t>support</a:t>
                </a:r>
                <a:r>
                  <a:rPr lang="zh-CN" altLang="en-US" dirty="0"/>
                  <a:t> </a:t>
                </a:r>
                <a:r>
                  <a:rPr lang="en-US" altLang="zh-CN" dirty="0"/>
                  <a:t>of</a:t>
                </a:r>
                <a:r>
                  <a:rPr lang="zh-CN" altLang="en-US" dirty="0"/>
                  <a:t> </a:t>
                </a:r>
                <a:r>
                  <a:rPr lang="en-US" altLang="zh-CN" dirty="0"/>
                  <a:t>an</a:t>
                </a:r>
                <a:r>
                  <a:rPr lang="zh-CN" altLang="en-US" dirty="0"/>
                  <a:t> </a:t>
                </a:r>
                <a:r>
                  <a:rPr lang="en-US" altLang="zh-CN" dirty="0"/>
                  <a:t>edge</a:t>
                </a:r>
                <a:r>
                  <a:rPr lang="zh-CN" altLang="en-US" dirty="0"/>
                  <a:t> </a:t>
                </a:r>
                <a:r>
                  <a:rPr lang="en-US" altLang="zh-CN" dirty="0"/>
                  <a:t>in</a:t>
                </a:r>
                <a:r>
                  <a:rPr lang="zh-CN" altLang="en-US" dirty="0"/>
                  <a:t> </a:t>
                </a:r>
                <a14:m>
                  <m:oMath xmlns:m="http://schemas.openxmlformats.org/officeDocument/2006/math">
                    <m:r>
                      <a:rPr lang="en-US" altLang="zh-CN" i="1">
                        <a:latin typeface="Cambria Math" panose="02040503050406030204" pitchFamily="18" charset="0"/>
                      </a:rPr>
                      <m:t>𝐻</m:t>
                    </m:r>
                  </m:oMath>
                </a14:m>
                <a:r>
                  <a:rPr lang="en-US" altLang="zh-CN" dirty="0"/>
                  <a:t>,</a:t>
                </a:r>
                <a:r>
                  <a:rPr lang="zh-CN" altLang="en-US" dirty="0"/>
                  <a:t> </a:t>
                </a:r>
                <a:r>
                  <a:rPr lang="en-US" altLang="zh-CN" dirty="0"/>
                  <a:t>denoted</a:t>
                </a:r>
                <a:r>
                  <a:rPr lang="zh-CN" altLang="en-US" dirty="0"/>
                  <a:t> </a:t>
                </a:r>
                <a:r>
                  <a:rPr lang="en-US" altLang="zh-CN" dirty="0"/>
                  <a:t>as</a:t>
                </a:r>
                <a:r>
                  <a:rPr lang="zh-CN" altLang="en-US" dirty="0"/>
                  <a:t> </a:t>
                </a:r>
                <a14:m>
                  <m:oMath xmlns:m="http://schemas.openxmlformats.org/officeDocument/2006/math">
                    <m:r>
                      <a:rPr lang="en-US" altLang="zh-CN" b="0" i="1" smtClean="0">
                        <a:latin typeface="Cambria Math" panose="02040503050406030204" pitchFamily="18" charset="0"/>
                      </a:rPr>
                      <m:t>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𝐻</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sup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oMath>
                </a14:m>
                <a:endParaRPr lang="en-US" altLang="zh-CN" dirty="0"/>
              </a:p>
              <a:p>
                <a:endParaRPr lang="en-US" altLang="zh-CN" dirty="0"/>
              </a:p>
              <a:p>
                <a:r>
                  <a:rPr lang="en-US" altLang="zh-CN" b="1" dirty="0">
                    <a:solidFill>
                      <a:srgbClr val="C00000"/>
                    </a:solidFill>
                  </a:rPr>
                  <a:t>[Edge</a:t>
                </a:r>
                <a:r>
                  <a:rPr lang="zh-CN" altLang="en-US" b="1" dirty="0">
                    <a:solidFill>
                      <a:srgbClr val="C00000"/>
                    </a:solidFill>
                  </a:rPr>
                  <a:t> </a:t>
                </a:r>
                <a:r>
                  <a:rPr lang="en-US" altLang="zh-CN" b="1" dirty="0" err="1">
                    <a:solidFill>
                      <a:srgbClr val="C00000"/>
                    </a:solidFill>
                  </a:rPr>
                  <a:t>Trussness</a:t>
                </a:r>
                <a:r>
                  <a:rPr lang="en-US" altLang="zh-CN" b="1" dirty="0">
                    <a:solidFill>
                      <a:srgbClr val="C00000"/>
                    </a:solidFill>
                  </a:rPr>
                  <a:t>].</a:t>
                </a:r>
                <a:r>
                  <a:rPr lang="zh-CN" altLang="en-US" b="1" dirty="0">
                    <a:solidFill>
                      <a:srgbClr val="C00000"/>
                    </a:solidFill>
                  </a:rPr>
                  <a:t> </a:t>
                </a:r>
                <a:r>
                  <a:rPr lang="en-US" altLang="zh-CN" dirty="0"/>
                  <a:t>The</a:t>
                </a:r>
                <a:r>
                  <a:rPr lang="zh-CN" altLang="en-US" dirty="0"/>
                  <a:t> </a:t>
                </a:r>
                <a:r>
                  <a:rPr lang="en-US" altLang="zh-CN" dirty="0" err="1"/>
                  <a:t>trussness</a:t>
                </a:r>
                <a:r>
                  <a:rPr lang="zh-CN" altLang="en-US" dirty="0"/>
                  <a:t> </a:t>
                </a:r>
                <a:r>
                  <a:rPr lang="en-US" altLang="zh-CN" dirty="0"/>
                  <a:t>of</a:t>
                </a:r>
                <a:r>
                  <a:rPr lang="zh-CN" altLang="en-US" dirty="0"/>
                  <a:t> </a:t>
                </a:r>
                <a:r>
                  <a:rPr lang="en-US" altLang="zh-CN" dirty="0"/>
                  <a:t>an</a:t>
                </a:r>
                <a:r>
                  <a:rPr lang="zh-CN" altLang="en-US" dirty="0"/>
                  <a:t> </a:t>
                </a:r>
                <a:r>
                  <a:rPr lang="en-US" altLang="zh-CN" dirty="0"/>
                  <a:t>edge</a:t>
                </a:r>
                <a:r>
                  <a:rPr lang="zh-CN" altLang="en-US" dirty="0"/>
                  <a:t> </a:t>
                </a:r>
                <a14:m>
                  <m:oMath xmlns:m="http://schemas.openxmlformats.org/officeDocument/2006/math">
                    <m:r>
                      <a:rPr lang="en-US" altLang="zh-CN" i="1">
                        <a:latin typeface="Cambria Math" panose="02040503050406030204" pitchFamily="18" charset="0"/>
                      </a:rPr>
                      <m:t>𝑒</m:t>
                    </m:r>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𝐺</m:t>
                        </m:r>
                      </m:e>
                    </m:d>
                  </m:oMath>
                </a14:m>
                <a:r>
                  <a:rPr lang="zh-CN" altLang="en-US" dirty="0"/>
                  <a:t> </a:t>
                </a:r>
                <a:r>
                  <a:rPr lang="en-US" altLang="zh-CN" dirty="0"/>
                  <a:t>is</a:t>
                </a:r>
                <a:r>
                  <a:rPr lang="zh-CN" altLang="en-US" dirty="0"/>
                  <a:t> </a:t>
                </a:r>
                <a:r>
                  <a:rPr lang="en-US" altLang="zh-CN" dirty="0"/>
                  <a:t>defined</a:t>
                </a:r>
                <a:r>
                  <a:rPr lang="zh-CN" altLang="en-US" dirty="0"/>
                  <a:t> </a:t>
                </a:r>
                <a:r>
                  <a:rPr lang="en-US" altLang="zh-CN" dirty="0"/>
                  <a:t>as</a:t>
                </a:r>
                <a:r>
                  <a:rPr lang="zh-CN" altLang="en-US" dirty="0"/>
                  <a:t> </a:t>
                </a:r>
                <a14:m>
                  <m:oMath xmlns:m="http://schemas.openxmlformats.org/officeDocument/2006/math">
                    <m:r>
                      <a:rPr lang="en-US" altLang="zh-CN" i="1">
                        <a:latin typeface="Cambria Math" panose="02040503050406030204" pitchFamily="18" charset="0"/>
                      </a:rPr>
                      <m:t>𝜏</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𝑒</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i="1">
                                <a:latin typeface="Cambria Math" panose="02040503050406030204" pitchFamily="18" charset="0"/>
                              </a:rPr>
                              <m:t>𝐻</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𝐺</m:t>
                            </m:r>
                          </m:lim>
                        </m:limLow>
                      </m:fName>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𝜏</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𝐻</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𝑒</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𝐸</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e>
                    </m:func>
                  </m:oMath>
                </a14:m>
                <a:r>
                  <a:rPr lang="en-US" altLang="zh-CN" dirty="0"/>
                  <a:t>.</a:t>
                </a:r>
                <a:r>
                  <a:rPr lang="zh-CN" altLang="en-US" dirty="0"/>
                  <a:t>  </a:t>
                </a:r>
                <a:r>
                  <a:rPr lang="en-US" altLang="zh-CN" dirty="0"/>
                  <a:t>Obviously,</a:t>
                </a:r>
                <a:r>
                  <a:rPr lang="zh-CN" altLang="en-US" dirty="0"/>
                  <a:t> </a:t>
                </a:r>
                <a14:m>
                  <m:oMath xmlns:m="http://schemas.openxmlformats.org/officeDocument/2006/math">
                    <m:r>
                      <a:rPr lang="en-US" altLang="zh-CN" i="1">
                        <a:latin typeface="Cambria Math" panose="02040503050406030204" pitchFamily="18" charset="0"/>
                      </a:rPr>
                      <m:t>𝜏</m:t>
                    </m:r>
                    <m:d>
                      <m:dPr>
                        <m:ctrlPr>
                          <a:rPr lang="en-US" altLang="zh-CN" i="1">
                            <a:latin typeface="Cambria Math" panose="02040503050406030204" pitchFamily="18" charset="0"/>
                          </a:rPr>
                        </m:ctrlPr>
                      </m:dPr>
                      <m:e>
                        <m:r>
                          <a:rPr lang="en-US" altLang="zh-CN" i="1">
                            <a:latin typeface="Cambria Math" panose="02040503050406030204" pitchFamily="18" charset="0"/>
                          </a:rPr>
                          <m:t>𝑒</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sup</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oMath>
                </a14:m>
                <a:r>
                  <a:rPr lang="en-US" altLang="zh-CN" dirty="0"/>
                  <a:t>.</a:t>
                </a:r>
              </a:p>
              <a:p>
                <a:endParaRPr lang="en-US" altLang="zh-CN" dirty="0"/>
              </a:p>
              <a:p>
                <a:r>
                  <a:rPr lang="en-US" altLang="zh-CN" b="1" dirty="0">
                    <a:solidFill>
                      <a:srgbClr val="C00000"/>
                    </a:solidFill>
                  </a:rPr>
                  <a:t>[k-Class].</a:t>
                </a:r>
                <a:r>
                  <a:rPr lang="zh-CN" altLang="en-US" b="1" dirty="0">
                    <a:solidFill>
                      <a:srgbClr val="C00000"/>
                    </a:solidFill>
                  </a:rPr>
                  <a:t>  </a:t>
                </a:r>
                <a:r>
                  <a:rPr lang="en-US" altLang="zh-CN" dirty="0"/>
                  <a:t>The</a:t>
                </a:r>
                <a:r>
                  <a:rPr lang="zh-CN" altLang="en-US" dirty="0"/>
                  <a:t> </a:t>
                </a:r>
                <a:r>
                  <a:rPr lang="en-US" altLang="zh-CN" dirty="0"/>
                  <a:t>k-class</a:t>
                </a:r>
                <a:r>
                  <a:rPr lang="zh-CN" altLang="en-US" dirty="0"/>
                  <a:t> </a:t>
                </a:r>
                <a:r>
                  <a:rPr lang="en-US" altLang="zh-CN" dirty="0"/>
                  <a:t>of</a:t>
                </a:r>
                <a:r>
                  <a:rPr lang="zh-CN" altLang="en-US" dirty="0"/>
                  <a:t> </a:t>
                </a:r>
                <a14:m>
                  <m:oMath xmlns:m="http://schemas.openxmlformats.org/officeDocument/2006/math">
                    <m:r>
                      <a:rPr lang="en-US" altLang="zh-CN" i="1">
                        <a:latin typeface="Cambria Math" panose="02040503050406030204" pitchFamily="18" charset="0"/>
                      </a:rPr>
                      <m:t>𝐺</m:t>
                    </m:r>
                  </m:oMath>
                </a14:m>
                <a:r>
                  <a:rPr lang="en-US" altLang="zh-CN" dirty="0"/>
                  <a:t>,</a:t>
                </a:r>
                <a:r>
                  <a:rPr lang="zh-CN" altLang="en-US" dirty="0"/>
                  <a:t> </a:t>
                </a:r>
                <a:r>
                  <a:rPr lang="en-US" altLang="zh-CN" dirty="0"/>
                  <a:t>denoted</a:t>
                </a:r>
                <a:r>
                  <a:rPr lang="zh-CN" altLang="en-US" dirty="0"/>
                  <a:t> </a:t>
                </a:r>
                <a:r>
                  <a:rPr lang="en-US" altLang="zh-CN" dirty="0"/>
                  <a:t>as</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Φ</m:t>
                        </m:r>
                      </m:e>
                      <m:sub>
                        <m:r>
                          <a:rPr lang="en-US" altLang="zh-CN" b="0" i="1" smtClean="0">
                            <a:latin typeface="Cambria Math" panose="02040503050406030204" pitchFamily="18" charset="0"/>
                          </a:rPr>
                          <m:t>𝑘</m:t>
                        </m:r>
                      </m:sub>
                    </m:sSub>
                  </m:oMath>
                </a14:m>
                <a:r>
                  <a:rPr lang="en-US" altLang="zh-CN" dirty="0"/>
                  <a:t>,</a:t>
                </a:r>
                <a:r>
                  <a:rPr lang="zh-CN" altLang="en-US" dirty="0"/>
                  <a:t> </a:t>
                </a:r>
                <a:r>
                  <a:rPr lang="en-US" altLang="zh-CN" dirty="0"/>
                  <a:t>is</a:t>
                </a:r>
                <a:r>
                  <a:rPr lang="zh-CN" altLang="en-US" dirty="0"/>
                  <a:t> </a:t>
                </a:r>
                <a:r>
                  <a:rPr lang="en-US" altLang="zh-CN" dirty="0"/>
                  <a:t>defined</a:t>
                </a:r>
                <a:r>
                  <a:rPr lang="zh-CN" altLang="en-US" dirty="0"/>
                  <a:t> </a:t>
                </a:r>
                <a:r>
                  <a:rPr lang="en-US" altLang="zh-CN" dirty="0"/>
                  <a:t>as</a:t>
                </a:r>
                <a:r>
                  <a:rPr lang="zh-CN" altLang="en-US" dirty="0"/>
                  <a: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endParaRPr lang="en-US" altLang="zh-CN" dirty="0"/>
              </a:p>
            </p:txBody>
          </p:sp>
        </mc:Choice>
        <mc:Fallback xmlns="">
          <p:sp>
            <p:nvSpPr>
              <p:cNvPr id="247" name="Content Placeholder 2">
                <a:extLst>
                  <a:ext uri="{FF2B5EF4-FFF2-40B4-BE49-F238E27FC236}">
                    <a16:creationId xmlns:a16="http://schemas.microsoft.com/office/drawing/2014/main" id="{BF16DC43-904A-4847-82B8-1A40810DA583}"/>
                  </a:ext>
                </a:extLst>
              </p:cNvPr>
              <p:cNvSpPr>
                <a:spLocks noGrp="1" noRot="1" noChangeAspect="1" noMove="1" noResize="1" noEditPoints="1" noAdjustHandles="1" noChangeArrowheads="1" noChangeShapeType="1" noTextEdit="1"/>
              </p:cNvSpPr>
              <p:nvPr>
                <p:ph idx="1"/>
              </p:nvPr>
            </p:nvSpPr>
            <p:spPr>
              <a:xfrm>
                <a:off x="333823" y="927100"/>
                <a:ext cx="8653766" cy="4041942"/>
              </a:xfrm>
              <a:blipFill>
                <a:blip r:embed="rId2"/>
                <a:stretch>
                  <a:fillRect l="-733" t="-2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216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3275856" y="6309320"/>
            <a:ext cx="213360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1800" kern="1200" baseline="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635839F9-DE44-4376-AC5D-D307208AB827}" type="slidenum">
              <a:rPr lang="zh-CN" altLang="en-US" smtClean="0"/>
              <a:pPr>
                <a:defRPr/>
              </a:pPr>
              <a:t>71</a:t>
            </a:fld>
            <a:endParaRPr lang="zh-CN" altLang="en-US" dirty="0"/>
          </a:p>
        </p:txBody>
      </p:sp>
      <p:sp>
        <p:nvSpPr>
          <p:cNvPr id="7" name="Rectangle 2">
            <a:extLst>
              <a:ext uri="{FF2B5EF4-FFF2-40B4-BE49-F238E27FC236}">
                <a16:creationId xmlns:a16="http://schemas.microsoft.com/office/drawing/2014/main" id="{5B7A5C9B-FBAA-0340-BFFC-3AC04940C013}"/>
              </a:ext>
            </a:extLst>
          </p:cNvPr>
          <p:cNvSpPr txBox="1">
            <a:spLocks noChangeArrowheads="1"/>
          </p:cNvSpPr>
          <p:nvPr/>
        </p:nvSpPr>
        <p:spPr>
          <a:xfrm>
            <a:off x="419692" y="-8461"/>
            <a:ext cx="8724306"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Truss Decomposition in Massive Networks</a:t>
            </a:r>
            <a:r>
              <a:rPr lang="zh-CN" altLang="en-US" sz="2400" dirty="0">
                <a:ea typeface="宋体" charset="-122"/>
              </a:rPr>
              <a:t> </a:t>
            </a:r>
            <a:r>
              <a:rPr lang="en-US" altLang="zh-CN" sz="2400" dirty="0">
                <a:solidFill>
                  <a:srgbClr val="C00000"/>
                </a:solidFill>
                <a:ea typeface="宋体" charset="-122"/>
              </a:rPr>
              <a:t>[﻿Jia Wang,</a:t>
            </a:r>
            <a:r>
              <a:rPr lang="zh-CN" altLang="en-US" sz="2400" dirty="0">
                <a:solidFill>
                  <a:srgbClr val="C00000"/>
                </a:solidFill>
                <a:ea typeface="宋体" charset="-122"/>
              </a:rPr>
              <a:t> </a:t>
            </a:r>
            <a:r>
              <a:rPr lang="en-US" altLang="zh-CN" sz="2400" dirty="0">
                <a:solidFill>
                  <a:srgbClr val="C00000"/>
                </a:solidFill>
                <a:ea typeface="宋体" charset="-122"/>
              </a:rPr>
              <a:t>et</a:t>
            </a:r>
            <a:r>
              <a:rPr lang="zh-CN" altLang="en-US" sz="2400" dirty="0">
                <a:solidFill>
                  <a:srgbClr val="C00000"/>
                </a:solidFill>
                <a:ea typeface="宋体" charset="-122"/>
              </a:rPr>
              <a:t> </a:t>
            </a:r>
            <a:r>
              <a:rPr lang="en-US" altLang="zh-CN" sz="2400" dirty="0">
                <a:solidFill>
                  <a:srgbClr val="C00000"/>
                </a:solidFill>
                <a:ea typeface="宋体" charset="-122"/>
              </a:rPr>
              <a:t>al.,</a:t>
            </a:r>
            <a:r>
              <a:rPr lang="zh-CN" altLang="en-US" sz="2400" dirty="0">
                <a:solidFill>
                  <a:srgbClr val="C00000"/>
                </a:solidFill>
                <a:ea typeface="宋体" charset="-122"/>
              </a:rPr>
              <a:t> </a:t>
            </a:r>
            <a:r>
              <a:rPr lang="en-US" altLang="zh-CN" sz="2400" dirty="0">
                <a:solidFill>
                  <a:srgbClr val="C00000"/>
                </a:solidFill>
                <a:ea typeface="宋体" charset="-122"/>
              </a:rPr>
              <a:t>VLDB</a:t>
            </a:r>
            <a:r>
              <a:rPr lang="zh-CN" altLang="en-US" sz="2400" dirty="0">
                <a:solidFill>
                  <a:srgbClr val="C00000"/>
                </a:solidFill>
                <a:ea typeface="宋体" charset="-122"/>
              </a:rPr>
              <a:t> </a:t>
            </a:r>
            <a:r>
              <a:rPr lang="en-US" altLang="zh-CN" sz="2400" dirty="0">
                <a:solidFill>
                  <a:srgbClr val="C00000"/>
                </a:solidFill>
                <a:ea typeface="宋体" charset="-122"/>
              </a:rPr>
              <a:t>2012]</a:t>
            </a:r>
            <a:r>
              <a:rPr lang="zh-CN" altLang="en-US" sz="2400" dirty="0">
                <a:solidFill>
                  <a:srgbClr val="C00000"/>
                </a:solidFill>
                <a:ea typeface="宋体" charset="-122"/>
              </a:rPr>
              <a:t> </a:t>
            </a:r>
            <a:endParaRPr lang="en-US" altLang="zh-CN" sz="2400" dirty="0">
              <a:solidFill>
                <a:srgbClr val="C00000"/>
              </a:solidFill>
              <a:ea typeface="宋体" charset="-122"/>
            </a:endParaRPr>
          </a:p>
        </p:txBody>
      </p:sp>
      <p:cxnSp>
        <p:nvCxnSpPr>
          <p:cNvPr id="8" name="直线连接符 7">
            <a:extLst>
              <a:ext uri="{FF2B5EF4-FFF2-40B4-BE49-F238E27FC236}">
                <a16:creationId xmlns:a16="http://schemas.microsoft.com/office/drawing/2014/main" id="{8D160152-CF7C-E14D-A77C-361E117E0F2E}"/>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3C97F1DA-F042-5B46-8A56-7D445E925C7C}"/>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pic>
        <p:nvPicPr>
          <p:cNvPr id="6" name="图片 5">
            <a:extLst>
              <a:ext uri="{FF2B5EF4-FFF2-40B4-BE49-F238E27FC236}">
                <a16:creationId xmlns:a16="http://schemas.microsoft.com/office/drawing/2014/main" id="{6C3D6CF2-4908-644C-96C1-9A900FD2EEE8}"/>
              </a:ext>
            </a:extLst>
          </p:cNvPr>
          <p:cNvPicPr>
            <a:picLocks noChangeAspect="1"/>
          </p:cNvPicPr>
          <p:nvPr/>
        </p:nvPicPr>
        <p:blipFill>
          <a:blip r:embed="rId2"/>
          <a:stretch>
            <a:fillRect/>
          </a:stretch>
        </p:blipFill>
        <p:spPr>
          <a:xfrm>
            <a:off x="865680" y="853401"/>
            <a:ext cx="4657633" cy="4205114"/>
          </a:xfrm>
          <a:prstGeom prst="rect">
            <a:avLst/>
          </a:prstGeom>
        </p:spPr>
      </p:pic>
      <p:sp>
        <p:nvSpPr>
          <p:cNvPr id="2" name="椭圆 1">
            <a:extLst>
              <a:ext uri="{FF2B5EF4-FFF2-40B4-BE49-F238E27FC236}">
                <a16:creationId xmlns:a16="http://schemas.microsoft.com/office/drawing/2014/main" id="{D2FAF576-079B-284A-9132-9AF8F0CE6628}"/>
              </a:ext>
            </a:extLst>
          </p:cNvPr>
          <p:cNvSpPr/>
          <p:nvPr/>
        </p:nvSpPr>
        <p:spPr>
          <a:xfrm>
            <a:off x="6124073" y="1922929"/>
            <a:ext cx="282389" cy="282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FDC3DCC6-B2CB-3941-AF17-2B36B24781A6}"/>
              </a:ext>
            </a:extLst>
          </p:cNvPr>
          <p:cNvSpPr/>
          <p:nvPr/>
        </p:nvSpPr>
        <p:spPr>
          <a:xfrm>
            <a:off x="6128556" y="2909043"/>
            <a:ext cx="282389" cy="282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a:extLst>
              <a:ext uri="{FF2B5EF4-FFF2-40B4-BE49-F238E27FC236}">
                <a16:creationId xmlns:a16="http://schemas.microsoft.com/office/drawing/2014/main" id="{8B2D4428-2F37-1348-8366-04EC7C75CC0D}"/>
              </a:ext>
            </a:extLst>
          </p:cNvPr>
          <p:cNvCxnSpPr>
            <a:stCxn id="2" idx="4"/>
            <a:endCxn id="10" idx="0"/>
          </p:cNvCxnSpPr>
          <p:nvPr/>
        </p:nvCxnSpPr>
        <p:spPr>
          <a:xfrm>
            <a:off x="6265268" y="2205318"/>
            <a:ext cx="4483" cy="70372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64DD4E10-C861-E64D-83EE-78AC2465268E}"/>
              </a:ext>
            </a:extLst>
          </p:cNvPr>
          <p:cNvSpPr/>
          <p:nvPr/>
        </p:nvSpPr>
        <p:spPr>
          <a:xfrm>
            <a:off x="7029626" y="2064123"/>
            <a:ext cx="282389" cy="2823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DA5B4EB-0C56-D049-9AEE-38D285A186A0}"/>
                  </a:ext>
                </a:extLst>
              </p:cNvPr>
              <p:cNvSpPr txBox="1"/>
              <p:nvPr/>
            </p:nvSpPr>
            <p:spPr>
              <a:xfrm>
                <a:off x="5903251" y="1828805"/>
                <a:ext cx="1917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𝑢</m:t>
                      </m:r>
                    </m:oMath>
                  </m:oMathPara>
                </a14:m>
                <a:endParaRPr kumimoji="1" lang="zh-CN" altLang="en-US" dirty="0"/>
              </a:p>
            </p:txBody>
          </p:sp>
        </mc:Choice>
        <mc:Fallback xmlns="">
          <p:sp>
            <p:nvSpPr>
              <p:cNvPr id="12" name="文本框 11">
                <a:extLst>
                  <a:ext uri="{FF2B5EF4-FFF2-40B4-BE49-F238E27FC236}">
                    <a16:creationId xmlns:a16="http://schemas.microsoft.com/office/drawing/2014/main" id="{FDA5B4EB-0C56-D049-9AEE-38D285A186A0}"/>
                  </a:ext>
                </a:extLst>
              </p:cNvPr>
              <p:cNvSpPr txBox="1">
                <a:spLocks noRot="1" noChangeAspect="1" noMove="1" noResize="1" noEditPoints="1" noAdjustHandles="1" noChangeArrowheads="1" noChangeShapeType="1" noTextEdit="1"/>
              </p:cNvSpPr>
              <p:nvPr/>
            </p:nvSpPr>
            <p:spPr>
              <a:xfrm>
                <a:off x="5903251" y="1828805"/>
                <a:ext cx="191783" cy="276999"/>
              </a:xfrm>
              <a:prstGeom prst="rect">
                <a:avLst/>
              </a:prstGeom>
              <a:blipFill>
                <a:blip r:embed="rId3"/>
                <a:stretch>
                  <a:fillRect l="-11765" r="-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FC894B8-8D9D-4F45-98E7-6BFAB88F3F7F}"/>
                  </a:ext>
                </a:extLst>
              </p:cNvPr>
              <p:cNvSpPr txBox="1"/>
              <p:nvPr/>
            </p:nvSpPr>
            <p:spPr>
              <a:xfrm>
                <a:off x="5880840" y="2828366"/>
                <a:ext cx="1917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𝑣</m:t>
                      </m:r>
                    </m:oMath>
                  </m:oMathPara>
                </a14:m>
                <a:endParaRPr kumimoji="1" lang="zh-CN" altLang="en-US" dirty="0"/>
              </a:p>
            </p:txBody>
          </p:sp>
        </mc:Choice>
        <mc:Fallback xmlns="">
          <p:sp>
            <p:nvSpPr>
              <p:cNvPr id="13" name="文本框 12">
                <a:extLst>
                  <a:ext uri="{FF2B5EF4-FFF2-40B4-BE49-F238E27FC236}">
                    <a16:creationId xmlns:a16="http://schemas.microsoft.com/office/drawing/2014/main" id="{7FC894B8-8D9D-4F45-98E7-6BFAB88F3F7F}"/>
                  </a:ext>
                </a:extLst>
              </p:cNvPr>
              <p:cNvSpPr txBox="1">
                <a:spLocks noRot="1" noChangeAspect="1" noMove="1" noResize="1" noEditPoints="1" noAdjustHandles="1" noChangeArrowheads="1" noChangeShapeType="1" noTextEdit="1"/>
              </p:cNvSpPr>
              <p:nvPr/>
            </p:nvSpPr>
            <p:spPr>
              <a:xfrm>
                <a:off x="5880840" y="2828366"/>
                <a:ext cx="191783" cy="276999"/>
              </a:xfrm>
              <a:prstGeom prst="rect">
                <a:avLst/>
              </a:prstGeom>
              <a:blipFill>
                <a:blip r:embed="rId4"/>
                <a:stretch>
                  <a:fillRect l="-18750" r="-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5D75BA0-17C7-034D-B01F-06075EFB9B0F}"/>
                  </a:ext>
                </a:extLst>
              </p:cNvPr>
              <p:cNvSpPr txBox="1"/>
              <p:nvPr/>
            </p:nvSpPr>
            <p:spPr>
              <a:xfrm>
                <a:off x="7381046" y="2066817"/>
                <a:ext cx="1917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4" name="文本框 13">
                <a:extLst>
                  <a:ext uri="{FF2B5EF4-FFF2-40B4-BE49-F238E27FC236}">
                    <a16:creationId xmlns:a16="http://schemas.microsoft.com/office/drawing/2014/main" id="{D5D75BA0-17C7-034D-B01F-06075EFB9B0F}"/>
                  </a:ext>
                </a:extLst>
              </p:cNvPr>
              <p:cNvSpPr txBox="1">
                <a:spLocks noRot="1" noChangeAspect="1" noMove="1" noResize="1" noEditPoints="1" noAdjustHandles="1" noChangeArrowheads="1" noChangeShapeType="1" noTextEdit="1"/>
              </p:cNvSpPr>
              <p:nvPr/>
            </p:nvSpPr>
            <p:spPr>
              <a:xfrm>
                <a:off x="7381046" y="2066817"/>
                <a:ext cx="191783" cy="276999"/>
              </a:xfrm>
              <a:prstGeom prst="rect">
                <a:avLst/>
              </a:prstGeom>
              <a:blipFill>
                <a:blip r:embed="rId5"/>
                <a:stretch>
                  <a:fillRect l="-31250" r="-56250" b="-13043"/>
                </a:stretch>
              </a:blipFill>
            </p:spPr>
            <p:txBody>
              <a:bodyPr/>
              <a:lstStyle/>
              <a:p>
                <a:r>
                  <a:rPr lang="zh-CN" altLang="en-US">
                    <a:noFill/>
                  </a:rPr>
                  <a:t> </a:t>
                </a:r>
              </a:p>
            </p:txBody>
          </p:sp>
        </mc:Fallback>
      </mc:AlternateContent>
      <p:sp>
        <p:nvSpPr>
          <p:cNvPr id="15" name="椭圆 14">
            <a:extLst>
              <a:ext uri="{FF2B5EF4-FFF2-40B4-BE49-F238E27FC236}">
                <a16:creationId xmlns:a16="http://schemas.microsoft.com/office/drawing/2014/main" id="{F998D1D5-1A6F-D14C-91B1-75FC038D7783}"/>
              </a:ext>
            </a:extLst>
          </p:cNvPr>
          <p:cNvSpPr/>
          <p:nvPr/>
        </p:nvSpPr>
        <p:spPr>
          <a:xfrm>
            <a:off x="7061003" y="2808191"/>
            <a:ext cx="282389" cy="2823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D47C01A-A059-8B4E-A324-13466CA35B61}"/>
                  </a:ext>
                </a:extLst>
              </p:cNvPr>
              <p:cNvSpPr txBox="1"/>
              <p:nvPr/>
            </p:nvSpPr>
            <p:spPr>
              <a:xfrm>
                <a:off x="7412423" y="2810885"/>
                <a:ext cx="1917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16" name="文本框 15">
                <a:extLst>
                  <a:ext uri="{FF2B5EF4-FFF2-40B4-BE49-F238E27FC236}">
                    <a16:creationId xmlns:a16="http://schemas.microsoft.com/office/drawing/2014/main" id="{8D47C01A-A059-8B4E-A324-13466CA35B61}"/>
                  </a:ext>
                </a:extLst>
              </p:cNvPr>
              <p:cNvSpPr txBox="1">
                <a:spLocks noRot="1" noChangeAspect="1" noMove="1" noResize="1" noEditPoints="1" noAdjustHandles="1" noChangeArrowheads="1" noChangeShapeType="1" noTextEdit="1"/>
              </p:cNvSpPr>
              <p:nvPr/>
            </p:nvSpPr>
            <p:spPr>
              <a:xfrm>
                <a:off x="7412423" y="2810885"/>
                <a:ext cx="191783" cy="276999"/>
              </a:xfrm>
              <a:prstGeom prst="rect">
                <a:avLst/>
              </a:prstGeom>
              <a:blipFill>
                <a:blip r:embed="rId6"/>
                <a:stretch>
                  <a:fillRect l="-25000" r="-62500" b="-1304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B026310F-8A65-414E-A1D2-5EECAF9EA242}"/>
              </a:ext>
            </a:extLst>
          </p:cNvPr>
          <p:cNvSpPr txBox="1"/>
          <p:nvPr/>
        </p:nvSpPr>
        <p:spPr>
          <a:xfrm>
            <a:off x="6884894" y="2343816"/>
            <a:ext cx="687935" cy="369332"/>
          </a:xfrm>
          <a:prstGeom prst="rect">
            <a:avLst/>
          </a:prstGeom>
          <a:noFill/>
        </p:spPr>
        <p:txBody>
          <a:bodyPr wrap="square" rtlCol="0">
            <a:spAutoFit/>
          </a:bodyPr>
          <a:lstStyle/>
          <a:p>
            <a:pPr algn="ctr"/>
            <a:r>
              <a:rPr kumimoji="1" lang="en-US" altLang="zh-CN" dirty="0"/>
              <a:t>……</a:t>
            </a:r>
            <a:endParaRPr kumimoji="1" lang="zh-CN" altLang="en-US" dirty="0"/>
          </a:p>
        </p:txBody>
      </p:sp>
      <p:cxnSp>
        <p:nvCxnSpPr>
          <p:cNvPr id="19" name="直线连接符 18">
            <a:extLst>
              <a:ext uri="{FF2B5EF4-FFF2-40B4-BE49-F238E27FC236}">
                <a16:creationId xmlns:a16="http://schemas.microsoft.com/office/drawing/2014/main" id="{1EA93F74-73BC-0747-B638-7C7EF1237E63}"/>
              </a:ext>
            </a:extLst>
          </p:cNvPr>
          <p:cNvCxnSpPr>
            <a:stCxn id="2" idx="6"/>
            <a:endCxn id="11" idx="2"/>
          </p:cNvCxnSpPr>
          <p:nvPr/>
        </p:nvCxnSpPr>
        <p:spPr>
          <a:xfrm>
            <a:off x="6406462" y="2064124"/>
            <a:ext cx="623164" cy="141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B9DFB10B-BC36-D448-9F17-D2369DD677CC}"/>
              </a:ext>
            </a:extLst>
          </p:cNvPr>
          <p:cNvCxnSpPr>
            <a:cxnSpLocks/>
            <a:stCxn id="10" idx="6"/>
          </p:cNvCxnSpPr>
          <p:nvPr/>
        </p:nvCxnSpPr>
        <p:spPr>
          <a:xfrm flipV="1">
            <a:off x="6410945" y="2343816"/>
            <a:ext cx="650058" cy="70642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655D490C-164C-744F-A53E-AEB45D3003A7}"/>
              </a:ext>
            </a:extLst>
          </p:cNvPr>
          <p:cNvCxnSpPr>
            <a:cxnSpLocks/>
            <a:stCxn id="2" idx="5"/>
            <a:endCxn id="15" idx="1"/>
          </p:cNvCxnSpPr>
          <p:nvPr/>
        </p:nvCxnSpPr>
        <p:spPr>
          <a:xfrm>
            <a:off x="6365107" y="2163963"/>
            <a:ext cx="737251" cy="685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54E591F7-4524-EF47-B1FF-2EDAF9817590}"/>
              </a:ext>
            </a:extLst>
          </p:cNvPr>
          <p:cNvCxnSpPr>
            <a:cxnSpLocks/>
            <a:stCxn id="10" idx="6"/>
            <a:endCxn id="15" idx="2"/>
          </p:cNvCxnSpPr>
          <p:nvPr/>
        </p:nvCxnSpPr>
        <p:spPr>
          <a:xfrm flipV="1">
            <a:off x="6410945" y="2949386"/>
            <a:ext cx="650058" cy="10085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996413D-E94B-9648-AEAE-02D2B867F295}"/>
                  </a:ext>
                </a:extLst>
              </p:cNvPr>
              <p:cNvSpPr txBox="1"/>
              <p:nvPr/>
            </p:nvSpPr>
            <p:spPr>
              <a:xfrm>
                <a:off x="5933683" y="3450477"/>
                <a:ext cx="1717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deg</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𝑢</m:t>
                              </m:r>
                            </m:e>
                          </m:d>
                        </m:e>
                      </m:func>
                      <m:r>
                        <a:rPr kumimoji="1" lang="en-US" altLang="zh-CN" b="0" i="1" smtClean="0">
                          <a:latin typeface="Cambria Math" panose="02040503050406030204" pitchFamily="18" charset="0"/>
                        </a:rPr>
                        <m:t>&lt;</m:t>
                      </m:r>
                      <m:r>
                        <m:rPr>
                          <m:sty m:val="p"/>
                        </m:rPr>
                        <a:rPr kumimoji="1" lang="en-US" altLang="zh-CN" b="0" i="0" smtClean="0">
                          <a:latin typeface="Cambria Math" panose="02040503050406030204" pitchFamily="18" charset="0"/>
                        </a:rPr>
                        <m:t>deg</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31" name="文本框 30">
                <a:extLst>
                  <a:ext uri="{FF2B5EF4-FFF2-40B4-BE49-F238E27FC236}">
                    <a16:creationId xmlns:a16="http://schemas.microsoft.com/office/drawing/2014/main" id="{7996413D-E94B-9648-AEAE-02D2B867F295}"/>
                  </a:ext>
                </a:extLst>
              </p:cNvPr>
              <p:cNvSpPr txBox="1">
                <a:spLocks noRot="1" noChangeAspect="1" noMove="1" noResize="1" noEditPoints="1" noAdjustHandles="1" noChangeArrowheads="1" noChangeShapeType="1" noTextEdit="1"/>
              </p:cNvSpPr>
              <p:nvPr/>
            </p:nvSpPr>
            <p:spPr>
              <a:xfrm>
                <a:off x="5933683" y="3450477"/>
                <a:ext cx="1717393" cy="276999"/>
              </a:xfrm>
              <a:prstGeom prst="rect">
                <a:avLst/>
              </a:prstGeom>
              <a:blipFill>
                <a:blip r:embed="rId7"/>
                <a:stretch>
                  <a:fillRect l="-4412" t="-8696" r="-4412" b="-34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94513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92" name="Content Placeholder 2"/>
              <p:cNvSpPr>
                <a:spLocks noGrp="1"/>
              </p:cNvSpPr>
              <p:nvPr>
                <p:ph idx="1"/>
              </p:nvPr>
            </p:nvSpPr>
            <p:spPr>
              <a:xfrm>
                <a:off x="529048" y="947630"/>
                <a:ext cx="7886700" cy="3263504"/>
              </a:xfrm>
            </p:spPr>
            <p:txBody>
              <a:bodyPr/>
              <a:lstStyle/>
              <a:p>
                <a:r>
                  <a:rPr lang="en-US" altLang="zh-HK" sz="1800" b="1" dirty="0">
                    <a:solidFill>
                      <a:srgbClr val="C00000"/>
                    </a:solidFill>
                  </a:rPr>
                  <a:t>Triangle adjacency: </a:t>
                </a:r>
                <a14:m>
                  <m:oMath xmlns:m="http://schemas.openxmlformats.org/officeDocument/2006/math">
                    <m:r>
                      <a:rPr lang="en-US" altLang="zh-HK" sz="1800" i="1">
                        <a:latin typeface="Cambria Math"/>
                        <a:ea typeface="Cambria Math"/>
                      </a:rPr>
                      <m:t>∆</m:t>
                    </m:r>
                    <m:r>
                      <a:rPr lang="en-US" altLang="zh-HK" sz="1800" i="1" baseline="-25000">
                        <a:latin typeface="Cambria Math"/>
                        <a:ea typeface="Cambria Math"/>
                      </a:rPr>
                      <m:t>1</m:t>
                    </m:r>
                  </m:oMath>
                </a14:m>
                <a:r>
                  <a:rPr lang="en-US" altLang="zh-HK" sz="1800" baseline="-25000" dirty="0"/>
                  <a:t> </a:t>
                </a:r>
                <a14:m>
                  <m:oMath xmlns:m="http://schemas.openxmlformats.org/officeDocument/2006/math">
                    <m:r>
                      <a:rPr lang="en-US" altLang="zh-HK" sz="1800" i="1" dirty="0">
                        <a:latin typeface="Cambria Math"/>
                        <a:ea typeface="Cambria Math"/>
                      </a:rPr>
                      <m:t>∩</m:t>
                    </m:r>
                  </m:oMath>
                </a14:m>
                <a:r>
                  <a:rPr lang="en-US" altLang="zh-HK" sz="1800" dirty="0"/>
                  <a:t> </a:t>
                </a:r>
                <a14:m>
                  <m:oMath xmlns:m="http://schemas.openxmlformats.org/officeDocument/2006/math">
                    <m:r>
                      <a:rPr lang="en-US" altLang="zh-HK" sz="1800" i="1">
                        <a:latin typeface="Cambria Math"/>
                        <a:ea typeface="Cambria Math"/>
                      </a:rPr>
                      <m:t>∆</m:t>
                    </m:r>
                    <m:r>
                      <a:rPr lang="en-US" altLang="zh-HK" sz="1800" i="1" baseline="-25000">
                        <a:latin typeface="Cambria Math"/>
                        <a:ea typeface="Cambria Math"/>
                      </a:rPr>
                      <m:t>2</m:t>
                    </m:r>
                    <m:r>
                      <a:rPr lang="en-US" altLang="zh-HK" sz="1800" i="1">
                        <a:latin typeface="Cambria Math"/>
                        <a:ea typeface="Cambria Math"/>
                      </a:rPr>
                      <m:t>≠∅</m:t>
                    </m:r>
                  </m:oMath>
                </a14:m>
                <a:endParaRPr lang="en-US" altLang="zh-HK" sz="1800" i="1" dirty="0">
                  <a:latin typeface="Cambria Math"/>
                  <a:ea typeface="Cambria Math"/>
                </a:endParaRPr>
              </a:p>
              <a:p>
                <a:pPr eaLnBrk="1" hangingPunct="1"/>
                <a:r>
                  <a:rPr lang="en-US" altLang="zh-HK" sz="1800" b="1" dirty="0">
                    <a:solidFill>
                      <a:srgbClr val="0070C0"/>
                    </a:solidFill>
                  </a:rPr>
                  <a:t>Edge connectivity </a:t>
                </a:r>
                <a:r>
                  <a:rPr lang="en-US" altLang="zh-HK" sz="1800" dirty="0"/>
                  <a:t>in graph G’:</a:t>
                </a:r>
              </a:p>
              <a:p>
                <a:pPr lvl="1"/>
                <a14:m>
                  <m:oMath xmlns:m="http://schemas.openxmlformats.org/officeDocument/2006/math">
                    <m:r>
                      <a:rPr lang="en-US" altLang="zh-HK" sz="1500" i="1">
                        <a:latin typeface="Cambria Math"/>
                      </a:rPr>
                      <m:t>𝑒</m:t>
                    </m:r>
                    <m:r>
                      <a:rPr lang="en-US" altLang="zh-HK" sz="1500" i="1" baseline="-25000">
                        <a:latin typeface="Cambria Math"/>
                      </a:rPr>
                      <m:t>1</m:t>
                    </m:r>
                    <m:r>
                      <a:rPr lang="en-US" altLang="zh-HK" sz="1500" i="1">
                        <a:latin typeface="Cambria Math"/>
                        <a:ea typeface="Cambria Math"/>
                      </a:rPr>
                      <m:t>∈∆</m:t>
                    </m:r>
                    <m:r>
                      <a:rPr lang="en-US" altLang="zh-HK" sz="1500" i="1" baseline="-25000">
                        <a:latin typeface="Cambria Math"/>
                        <a:ea typeface="Cambria Math"/>
                      </a:rPr>
                      <m:t>1</m:t>
                    </m:r>
                    <m:r>
                      <a:rPr lang="en-US" altLang="zh-HK" sz="1500" i="1">
                        <a:latin typeface="Cambria Math"/>
                        <a:ea typeface="Cambria Math"/>
                      </a:rPr>
                      <m:t> </m:t>
                    </m:r>
                  </m:oMath>
                </a14:m>
                <a:r>
                  <a:rPr lang="en-US" altLang="zh-HK" sz="1500" dirty="0"/>
                  <a:t>, </a:t>
                </a:r>
                <a14:m>
                  <m:oMath xmlns:m="http://schemas.openxmlformats.org/officeDocument/2006/math">
                    <m:r>
                      <a:rPr lang="en-US" altLang="zh-HK" sz="1500" i="1">
                        <a:latin typeface="Cambria Math"/>
                      </a:rPr>
                      <m:t>𝑒</m:t>
                    </m:r>
                    <m:r>
                      <a:rPr lang="en-US" altLang="zh-HK" sz="1500" i="1" baseline="-25000">
                        <a:latin typeface="Cambria Math"/>
                      </a:rPr>
                      <m:t>2</m:t>
                    </m:r>
                    <m:r>
                      <a:rPr lang="en-US" altLang="zh-HK" sz="1500" i="1">
                        <a:latin typeface="Cambria Math"/>
                        <a:ea typeface="Cambria Math"/>
                      </a:rPr>
                      <m:t>∈∆</m:t>
                    </m:r>
                    <m:r>
                      <a:rPr lang="en-US" altLang="zh-HK" sz="1500" i="1" baseline="-25000">
                        <a:latin typeface="Cambria Math"/>
                        <a:ea typeface="Cambria Math"/>
                      </a:rPr>
                      <m:t>2</m:t>
                    </m:r>
                  </m:oMath>
                </a14:m>
                <a:endParaRPr lang="en-US" altLang="zh-HK" sz="1500" dirty="0"/>
              </a:p>
              <a:p>
                <a:pPr lvl="1"/>
                <a14:m>
                  <m:oMath xmlns:m="http://schemas.openxmlformats.org/officeDocument/2006/math">
                    <m:r>
                      <a:rPr lang="en-US" altLang="zh-HK" sz="1500" i="1">
                        <a:latin typeface="Cambria Math"/>
                        <a:ea typeface="Cambria Math"/>
                      </a:rPr>
                      <m:t>∆</m:t>
                    </m:r>
                    <m:r>
                      <a:rPr lang="en-US" altLang="zh-HK" sz="1500" i="1" baseline="-25000">
                        <a:latin typeface="Cambria Math"/>
                        <a:ea typeface="Cambria Math"/>
                      </a:rPr>
                      <m:t>1</m:t>
                    </m:r>
                  </m:oMath>
                </a14:m>
                <a:r>
                  <a:rPr lang="en-US" altLang="zh-HK" sz="1500" dirty="0">
                    <a:ea typeface="Cambria Math"/>
                  </a:rPr>
                  <a:t> </a:t>
                </a:r>
                <a14:m>
                  <m:oMath xmlns:m="http://schemas.openxmlformats.org/officeDocument/2006/math">
                    <m:r>
                      <a:rPr lang="en-US" altLang="zh-HK" sz="1500" i="1">
                        <a:latin typeface="Cambria Math"/>
                        <a:ea typeface="Cambria Math"/>
                      </a:rPr>
                      <m:t>=∆</m:t>
                    </m:r>
                    <m:r>
                      <a:rPr lang="en-US" altLang="zh-HK" sz="1500" i="1" baseline="-25000">
                        <a:latin typeface="Cambria Math"/>
                        <a:ea typeface="Cambria Math"/>
                      </a:rPr>
                      <m:t>2</m:t>
                    </m:r>
                  </m:oMath>
                </a14:m>
                <a:r>
                  <a:rPr lang="en-US" altLang="zh-HK" sz="1500" dirty="0"/>
                  <a:t> or </a:t>
                </a:r>
                <a14:m>
                  <m:oMath xmlns:m="http://schemas.openxmlformats.org/officeDocument/2006/math">
                    <m:r>
                      <a:rPr lang="en-US" altLang="zh-HK" sz="1500" i="1">
                        <a:latin typeface="Cambria Math"/>
                        <a:ea typeface="Cambria Math"/>
                      </a:rPr>
                      <m:t>∆</m:t>
                    </m:r>
                    <m:r>
                      <a:rPr lang="en-US" altLang="zh-HK" sz="1500" i="1" baseline="-25000">
                        <a:latin typeface="Cambria Math"/>
                        <a:ea typeface="Cambria Math"/>
                      </a:rPr>
                      <m:t>1</m:t>
                    </m:r>
                  </m:oMath>
                </a14:m>
                <a:r>
                  <a:rPr lang="en-US" altLang="zh-HK" sz="1500" dirty="0"/>
                  <a:t> is triangle connected with </a:t>
                </a:r>
                <a14:m>
                  <m:oMath xmlns:m="http://schemas.openxmlformats.org/officeDocument/2006/math">
                    <m:r>
                      <a:rPr lang="en-US" altLang="zh-HK" sz="1500" i="1">
                        <a:latin typeface="Cambria Math"/>
                        <a:ea typeface="Cambria Math"/>
                      </a:rPr>
                      <m:t>∆</m:t>
                    </m:r>
                    <m:r>
                      <a:rPr lang="en-US" altLang="zh-HK" sz="1500" i="1" baseline="-25000">
                        <a:latin typeface="Cambria Math"/>
                        <a:ea typeface="Cambria Math"/>
                      </a:rPr>
                      <m:t>2</m:t>
                    </m:r>
                  </m:oMath>
                </a14:m>
                <a:r>
                  <a:rPr lang="en-US" altLang="zh-HK" sz="1500" dirty="0"/>
                  <a:t> in graph G’.</a:t>
                </a:r>
              </a:p>
              <a:p>
                <a:pPr marL="0" indent="0">
                  <a:buNone/>
                </a:pPr>
                <a:endParaRPr lang="en-US" altLang="zh-HK" sz="1500" dirty="0"/>
              </a:p>
              <a:p>
                <a:pPr marL="0" indent="0">
                  <a:buNone/>
                </a:pPr>
                <a:endParaRPr lang="en-US" altLang="zh-HK" sz="1800" dirty="0"/>
              </a:p>
              <a:p>
                <a:pPr lvl="1" eaLnBrk="1" hangingPunct="1"/>
                <a:endParaRPr lang="zh-HK" altLang="en-US" dirty="0"/>
              </a:p>
            </p:txBody>
          </p:sp>
        </mc:Choice>
        <mc:Fallback xmlns="">
          <p:sp>
            <p:nvSpPr>
              <p:cNvPr id="12292" name="Content Placeholder 2"/>
              <p:cNvSpPr>
                <a:spLocks noGrp="1" noRot="1" noChangeAspect="1" noMove="1" noResize="1" noEditPoints="1" noAdjustHandles="1" noChangeArrowheads="1" noChangeShapeType="1" noTextEdit="1"/>
              </p:cNvSpPr>
              <p:nvPr>
                <p:ph idx="1"/>
              </p:nvPr>
            </p:nvSpPr>
            <p:spPr>
              <a:xfrm>
                <a:off x="529048" y="947630"/>
                <a:ext cx="7886700" cy="3263504"/>
              </a:xfrm>
              <a:blipFill>
                <a:blip r:embed="rId3"/>
                <a:stretch>
                  <a:fillRect l="-482" t="-1550"/>
                </a:stretch>
              </a:blipFill>
            </p:spPr>
            <p:txBody>
              <a:bodyPr/>
              <a:lstStyle/>
              <a:p>
                <a:r>
                  <a:rPr lang="zh-CN" altLang="en-US">
                    <a:noFill/>
                  </a:rPr>
                  <a:t> </a:t>
                </a:r>
              </a:p>
            </p:txBody>
          </p:sp>
        </mc:Fallback>
      </mc:AlternateContent>
      <p:cxnSp>
        <p:nvCxnSpPr>
          <p:cNvPr id="130" name="Straight Connector 129"/>
          <p:cNvCxnSpPr/>
          <p:nvPr/>
        </p:nvCxnSpPr>
        <p:spPr>
          <a:xfrm>
            <a:off x="2562225" y="3798269"/>
            <a:ext cx="413442" cy="657756"/>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2562225" y="3277021"/>
            <a:ext cx="413442" cy="51967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3015775" y="4510767"/>
            <a:ext cx="609446" cy="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975667" y="4099583"/>
            <a:ext cx="344830" cy="35512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3318568" y="4065895"/>
            <a:ext cx="333116" cy="42038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endCxn id="204" idx="1"/>
          </p:cNvCxnSpPr>
          <p:nvPr/>
        </p:nvCxnSpPr>
        <p:spPr>
          <a:xfrm>
            <a:off x="2562225" y="3855972"/>
            <a:ext cx="632539" cy="16158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65" idx="1"/>
            <a:endCxn id="207" idx="1"/>
          </p:cNvCxnSpPr>
          <p:nvPr/>
        </p:nvCxnSpPr>
        <p:spPr>
          <a:xfrm>
            <a:off x="2457485" y="3809950"/>
            <a:ext cx="1070395" cy="6345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355804" y="3826943"/>
            <a:ext cx="809666" cy="22609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3030116" y="3855972"/>
            <a:ext cx="1133838" cy="60746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3651684" y="3855973"/>
            <a:ext cx="513787" cy="63030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2562225" y="2794592"/>
            <a:ext cx="411767" cy="96630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2601875" y="2803723"/>
            <a:ext cx="1158763" cy="95433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2601875" y="3351007"/>
            <a:ext cx="1138036" cy="44726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991582" y="2782891"/>
            <a:ext cx="757448" cy="1185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2999176" y="3310490"/>
            <a:ext cx="761462" cy="2370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3801966" y="2771039"/>
            <a:ext cx="798951" cy="1185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4482768" y="2763983"/>
            <a:ext cx="798951" cy="1185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4121928" y="3821495"/>
            <a:ext cx="71510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4772017" y="3821495"/>
            <a:ext cx="477319" cy="54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119779" y="3826943"/>
            <a:ext cx="715107" cy="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a:off x="2992611" y="2776965"/>
            <a:ext cx="1819" cy="57150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4167289" y="3841398"/>
            <a:ext cx="465728" cy="60887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4671603" y="3855972"/>
            <a:ext cx="1123176" cy="59429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4448175" y="2728749"/>
            <a:ext cx="761054" cy="1092746"/>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5249335" y="2767830"/>
            <a:ext cx="585551" cy="102341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4488282" y="2743029"/>
            <a:ext cx="1306497" cy="101502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200223" y="2705531"/>
            <a:ext cx="18011" cy="1142978"/>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3810553" y="2797996"/>
            <a:ext cx="866564" cy="9932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3010402" y="2797996"/>
            <a:ext cx="1111526" cy="104140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3801966" y="2818875"/>
            <a:ext cx="393245" cy="9475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3794068" y="3342393"/>
            <a:ext cx="327860" cy="41566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endCxn id="167" idx="2"/>
          </p:cNvCxnSpPr>
          <p:nvPr/>
        </p:nvCxnSpPr>
        <p:spPr>
          <a:xfrm>
            <a:off x="3043221" y="3375584"/>
            <a:ext cx="979374" cy="44591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63" name="Group 162"/>
          <p:cNvGrpSpPr/>
          <p:nvPr/>
        </p:nvGrpSpPr>
        <p:grpSpPr>
          <a:xfrm>
            <a:off x="2419351" y="3648367"/>
            <a:ext cx="326915" cy="323165"/>
            <a:chOff x="4163786" y="4785368"/>
            <a:chExt cx="435887" cy="430887"/>
          </a:xfrm>
        </p:grpSpPr>
        <p:sp>
          <p:nvSpPr>
            <p:cNvPr id="164" name="Oval 163"/>
            <p:cNvSpPr/>
            <p:nvPr/>
          </p:nvSpPr>
          <p:spPr>
            <a:xfrm>
              <a:off x="4163786" y="483169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65" name="TextBox 164"/>
            <p:cNvSpPr txBox="1"/>
            <p:nvPr/>
          </p:nvSpPr>
          <p:spPr>
            <a:xfrm>
              <a:off x="4214631" y="4785368"/>
              <a:ext cx="385042" cy="430887"/>
            </a:xfrm>
            <a:prstGeom prst="rect">
              <a:avLst/>
            </a:prstGeom>
            <a:noFill/>
          </p:spPr>
          <p:txBody>
            <a:bodyPr wrap="square" rtlCol="0">
              <a:spAutoFit/>
            </a:bodyPr>
            <a:lstStyle/>
            <a:p>
              <a:r>
                <a:rPr lang="en-US" altLang="zh-HK" sz="1450" dirty="0"/>
                <a:t>t</a:t>
              </a:r>
              <a:endParaRPr lang="zh-HK" altLang="en-US" sz="1450" baseline="-24000" dirty="0"/>
            </a:p>
          </p:txBody>
        </p:sp>
      </p:grpSp>
      <p:grpSp>
        <p:nvGrpSpPr>
          <p:cNvPr id="166" name="Group 165"/>
          <p:cNvGrpSpPr/>
          <p:nvPr/>
        </p:nvGrpSpPr>
        <p:grpSpPr>
          <a:xfrm>
            <a:off x="4019563" y="3618246"/>
            <a:ext cx="288782" cy="346124"/>
            <a:chOff x="7283944" y="4772574"/>
            <a:chExt cx="385042" cy="461498"/>
          </a:xfrm>
        </p:grpSpPr>
        <p:sp>
          <p:nvSpPr>
            <p:cNvPr id="167" name="Oval 166"/>
            <p:cNvSpPr/>
            <p:nvPr/>
          </p:nvSpPr>
          <p:spPr>
            <a:xfrm>
              <a:off x="7287986" y="485307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68" name="TextBox 167"/>
            <p:cNvSpPr txBox="1"/>
            <p:nvPr/>
          </p:nvSpPr>
          <p:spPr>
            <a:xfrm>
              <a:off x="7283944" y="4772574"/>
              <a:ext cx="385042" cy="430886"/>
            </a:xfrm>
            <a:prstGeom prst="rect">
              <a:avLst/>
            </a:prstGeom>
            <a:noFill/>
          </p:spPr>
          <p:txBody>
            <a:bodyPr wrap="square" rtlCol="0">
              <a:spAutoFit/>
            </a:bodyPr>
            <a:lstStyle/>
            <a:p>
              <a:r>
                <a:rPr lang="en-US" altLang="zh-HK" sz="1450" dirty="0"/>
                <a:t>q</a:t>
              </a:r>
              <a:endParaRPr lang="zh-HK" altLang="en-US" sz="1450" baseline="-40000" dirty="0"/>
            </a:p>
          </p:txBody>
        </p:sp>
      </p:grpSp>
      <p:grpSp>
        <p:nvGrpSpPr>
          <p:cNvPr id="169" name="Group 168"/>
          <p:cNvGrpSpPr/>
          <p:nvPr/>
        </p:nvGrpSpPr>
        <p:grpSpPr>
          <a:xfrm>
            <a:off x="5044257" y="2555626"/>
            <a:ext cx="346893" cy="523220"/>
            <a:chOff x="2895600" y="5796370"/>
            <a:chExt cx="462524" cy="697626"/>
          </a:xfrm>
        </p:grpSpPr>
        <p:sp>
          <p:nvSpPr>
            <p:cNvPr id="170" name="Oval 169"/>
            <p:cNvSpPr/>
            <p:nvPr/>
          </p:nvSpPr>
          <p:spPr>
            <a:xfrm>
              <a:off x="2895600" y="58770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71" name="TextBox 170"/>
            <p:cNvSpPr txBox="1"/>
            <p:nvPr/>
          </p:nvSpPr>
          <p:spPr>
            <a:xfrm>
              <a:off x="2921029" y="5796370"/>
              <a:ext cx="437095" cy="697626"/>
            </a:xfrm>
            <a:prstGeom prst="rect">
              <a:avLst/>
            </a:prstGeom>
            <a:noFill/>
          </p:spPr>
          <p:txBody>
            <a:bodyPr wrap="square" rtlCol="0">
              <a:spAutoFit/>
            </a:bodyPr>
            <a:lstStyle/>
            <a:p>
              <a:r>
                <a:rPr lang="en-US" altLang="zh-HK" dirty="0"/>
                <a:t>s</a:t>
              </a:r>
              <a:r>
                <a:rPr lang="en-US" altLang="zh-HK" sz="1500" baseline="-24000" dirty="0"/>
                <a:t>2</a:t>
              </a:r>
              <a:endParaRPr lang="zh-HK" altLang="en-US" sz="1350" baseline="-24000" dirty="0"/>
            </a:p>
          </p:txBody>
        </p:sp>
      </p:grpSp>
      <p:grpSp>
        <p:nvGrpSpPr>
          <p:cNvPr id="172" name="Group 171"/>
          <p:cNvGrpSpPr/>
          <p:nvPr/>
        </p:nvGrpSpPr>
        <p:grpSpPr>
          <a:xfrm>
            <a:off x="5066354" y="3618121"/>
            <a:ext cx="346893" cy="346249"/>
            <a:chOff x="1447800" y="4482957"/>
            <a:chExt cx="462524" cy="461665"/>
          </a:xfrm>
        </p:grpSpPr>
        <p:sp>
          <p:nvSpPr>
            <p:cNvPr id="173" name="Oval 172"/>
            <p:cNvSpPr/>
            <p:nvPr/>
          </p:nvSpPr>
          <p:spPr>
            <a:xfrm>
              <a:off x="1447800"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74" name="TextBox 173"/>
            <p:cNvSpPr txBox="1"/>
            <p:nvPr/>
          </p:nvSpPr>
          <p:spPr>
            <a:xfrm>
              <a:off x="1473229" y="4482957"/>
              <a:ext cx="437095" cy="430886"/>
            </a:xfrm>
            <a:prstGeom prst="rect">
              <a:avLst/>
            </a:prstGeom>
            <a:noFill/>
          </p:spPr>
          <p:txBody>
            <a:bodyPr wrap="square" rtlCol="0">
              <a:spAutoFit/>
            </a:bodyPr>
            <a:lstStyle/>
            <a:p>
              <a:r>
                <a:rPr lang="en-US" altLang="zh-HK" sz="1450" dirty="0"/>
                <a:t>s</a:t>
              </a:r>
              <a:r>
                <a:rPr lang="en-US" altLang="zh-HK" sz="1450" baseline="-24000" dirty="0"/>
                <a:t>3</a:t>
              </a:r>
              <a:endParaRPr lang="zh-HK" altLang="en-US" sz="1450" baseline="-24000" dirty="0"/>
            </a:p>
          </p:txBody>
        </p:sp>
      </p:grpSp>
      <p:grpSp>
        <p:nvGrpSpPr>
          <p:cNvPr id="175" name="Group 174"/>
          <p:cNvGrpSpPr/>
          <p:nvPr/>
        </p:nvGrpSpPr>
        <p:grpSpPr>
          <a:xfrm>
            <a:off x="4305300" y="2567667"/>
            <a:ext cx="346893" cy="523220"/>
            <a:chOff x="3048000" y="5948770"/>
            <a:chExt cx="462524" cy="697626"/>
          </a:xfrm>
        </p:grpSpPr>
        <p:sp>
          <p:nvSpPr>
            <p:cNvPr id="176" name="Oval 175"/>
            <p:cNvSpPr/>
            <p:nvPr/>
          </p:nvSpPr>
          <p:spPr>
            <a:xfrm>
              <a:off x="3048000"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77" name="TextBox 176"/>
            <p:cNvSpPr txBox="1"/>
            <p:nvPr/>
          </p:nvSpPr>
          <p:spPr>
            <a:xfrm>
              <a:off x="3073429" y="5948770"/>
              <a:ext cx="437095" cy="697626"/>
            </a:xfrm>
            <a:prstGeom prst="rect">
              <a:avLst/>
            </a:prstGeom>
            <a:noFill/>
          </p:spPr>
          <p:txBody>
            <a:bodyPr wrap="square" rtlCol="0">
              <a:spAutoFit/>
            </a:bodyPr>
            <a:lstStyle/>
            <a:p>
              <a:r>
                <a:rPr lang="en-US" altLang="zh-HK" dirty="0"/>
                <a:t>s</a:t>
              </a:r>
              <a:r>
                <a:rPr lang="en-US" altLang="zh-HK" sz="1500" baseline="-24000" dirty="0"/>
                <a:t>1</a:t>
              </a:r>
              <a:endParaRPr lang="zh-HK" altLang="en-US" sz="1350" baseline="-24000" dirty="0"/>
            </a:p>
          </p:txBody>
        </p:sp>
      </p:grpSp>
      <p:grpSp>
        <p:nvGrpSpPr>
          <p:cNvPr id="178" name="Group 177"/>
          <p:cNvGrpSpPr/>
          <p:nvPr/>
        </p:nvGrpSpPr>
        <p:grpSpPr>
          <a:xfrm>
            <a:off x="5651904" y="3623569"/>
            <a:ext cx="346893" cy="346249"/>
            <a:chOff x="1439015" y="5948770"/>
            <a:chExt cx="462524" cy="461665"/>
          </a:xfrm>
        </p:grpSpPr>
        <p:sp>
          <p:nvSpPr>
            <p:cNvPr id="179" name="Oval 178"/>
            <p:cNvSpPr/>
            <p:nvPr/>
          </p:nvSpPr>
          <p:spPr>
            <a:xfrm>
              <a:off x="1439015"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80" name="TextBox 179"/>
            <p:cNvSpPr txBox="1"/>
            <p:nvPr/>
          </p:nvSpPr>
          <p:spPr>
            <a:xfrm>
              <a:off x="1464444" y="5948770"/>
              <a:ext cx="437095" cy="430886"/>
            </a:xfrm>
            <a:prstGeom prst="rect">
              <a:avLst/>
            </a:prstGeom>
            <a:noFill/>
          </p:spPr>
          <p:txBody>
            <a:bodyPr wrap="square" rtlCol="0">
              <a:spAutoFit/>
            </a:bodyPr>
            <a:lstStyle/>
            <a:p>
              <a:r>
                <a:rPr lang="en-US" altLang="zh-HK" sz="1450" dirty="0"/>
                <a:t>s</a:t>
              </a:r>
              <a:r>
                <a:rPr lang="en-US" altLang="zh-HK" sz="1450" baseline="-24000" dirty="0"/>
                <a:t>4</a:t>
              </a:r>
              <a:endParaRPr lang="zh-HK" altLang="en-US" sz="1450" baseline="-24000" dirty="0"/>
            </a:p>
          </p:txBody>
        </p:sp>
      </p:grpSp>
      <p:grpSp>
        <p:nvGrpSpPr>
          <p:cNvPr id="181" name="Group 180"/>
          <p:cNvGrpSpPr/>
          <p:nvPr/>
        </p:nvGrpSpPr>
        <p:grpSpPr>
          <a:xfrm>
            <a:off x="4490142" y="4246896"/>
            <a:ext cx="346893" cy="346249"/>
            <a:chOff x="5867400" y="5580193"/>
            <a:chExt cx="462524" cy="461665"/>
          </a:xfrm>
        </p:grpSpPr>
        <p:sp>
          <p:nvSpPr>
            <p:cNvPr id="182" name="Oval 181"/>
            <p:cNvSpPr/>
            <p:nvPr/>
          </p:nvSpPr>
          <p:spPr>
            <a:xfrm>
              <a:off x="5867400" y="5660858"/>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83" name="TextBox 182"/>
            <p:cNvSpPr txBox="1"/>
            <p:nvPr/>
          </p:nvSpPr>
          <p:spPr>
            <a:xfrm>
              <a:off x="5892829" y="5580193"/>
              <a:ext cx="437095" cy="420628"/>
            </a:xfrm>
            <a:prstGeom prst="rect">
              <a:avLst/>
            </a:prstGeom>
            <a:noFill/>
          </p:spPr>
          <p:txBody>
            <a:bodyPr wrap="square" rtlCol="0">
              <a:spAutoFit/>
            </a:bodyPr>
            <a:lstStyle/>
            <a:p>
              <a:r>
                <a:rPr lang="en-US" altLang="zh-HK" sz="1450" dirty="0"/>
                <a:t>x</a:t>
              </a:r>
              <a:r>
                <a:rPr lang="en-US" altLang="zh-HK" sz="1450" baseline="-24000" dirty="0"/>
                <a:t>2</a:t>
              </a:r>
              <a:endParaRPr lang="zh-HK" altLang="en-US" sz="1450" baseline="-24000" dirty="0"/>
            </a:p>
          </p:txBody>
        </p:sp>
      </p:grpSp>
      <p:grpSp>
        <p:nvGrpSpPr>
          <p:cNvPr id="184" name="Group 183"/>
          <p:cNvGrpSpPr/>
          <p:nvPr/>
        </p:nvGrpSpPr>
        <p:grpSpPr>
          <a:xfrm>
            <a:off x="4529907" y="3623569"/>
            <a:ext cx="346893" cy="346249"/>
            <a:chOff x="4519357" y="5606600"/>
            <a:chExt cx="462524" cy="461665"/>
          </a:xfrm>
        </p:grpSpPr>
        <p:sp>
          <p:nvSpPr>
            <p:cNvPr id="185" name="Oval 184"/>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86" name="TextBox 185"/>
            <p:cNvSpPr txBox="1"/>
            <p:nvPr/>
          </p:nvSpPr>
          <p:spPr>
            <a:xfrm>
              <a:off x="4544786" y="5606600"/>
              <a:ext cx="437095" cy="420628"/>
            </a:xfrm>
            <a:prstGeom prst="rect">
              <a:avLst/>
            </a:prstGeom>
            <a:noFill/>
          </p:spPr>
          <p:txBody>
            <a:bodyPr wrap="square" rtlCol="0">
              <a:spAutoFit/>
            </a:bodyPr>
            <a:lstStyle/>
            <a:p>
              <a:r>
                <a:rPr lang="en-US" altLang="zh-HK" sz="1450" dirty="0"/>
                <a:t>x</a:t>
              </a:r>
              <a:r>
                <a:rPr lang="en-US" altLang="zh-HK" sz="1450" baseline="-24000" dirty="0"/>
                <a:t>1</a:t>
              </a:r>
              <a:endParaRPr lang="zh-HK" altLang="en-US" sz="1450" baseline="-24000" dirty="0"/>
            </a:p>
          </p:txBody>
        </p:sp>
      </p:grpSp>
      <p:grpSp>
        <p:nvGrpSpPr>
          <p:cNvPr id="187" name="Group 186"/>
          <p:cNvGrpSpPr/>
          <p:nvPr/>
        </p:nvGrpSpPr>
        <p:grpSpPr>
          <a:xfrm>
            <a:off x="2848707" y="2591219"/>
            <a:ext cx="380535" cy="346249"/>
            <a:chOff x="5730376" y="4482957"/>
            <a:chExt cx="507380" cy="461665"/>
          </a:xfrm>
        </p:grpSpPr>
        <p:sp>
          <p:nvSpPr>
            <p:cNvPr id="188" name="Oval 187"/>
            <p:cNvSpPr/>
            <p:nvPr/>
          </p:nvSpPr>
          <p:spPr>
            <a:xfrm>
              <a:off x="5730376"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89" name="TextBox 188"/>
            <p:cNvSpPr txBox="1"/>
            <p:nvPr/>
          </p:nvSpPr>
          <p:spPr>
            <a:xfrm>
              <a:off x="5745161" y="4482957"/>
              <a:ext cx="492595" cy="430886"/>
            </a:xfrm>
            <a:prstGeom prst="rect">
              <a:avLst/>
            </a:prstGeom>
            <a:noFill/>
          </p:spPr>
          <p:txBody>
            <a:bodyPr wrap="square" rtlCol="0">
              <a:spAutoFit/>
            </a:bodyPr>
            <a:lstStyle/>
            <a:p>
              <a:r>
                <a:rPr lang="en-US" altLang="zh-HK" sz="1450" dirty="0"/>
                <a:t>p</a:t>
              </a:r>
              <a:r>
                <a:rPr lang="en-US" altLang="zh-HK" sz="1450" baseline="-24000" dirty="0"/>
                <a:t>1</a:t>
              </a:r>
              <a:endParaRPr lang="zh-HK" altLang="en-US" sz="1450" baseline="-24000" dirty="0"/>
            </a:p>
          </p:txBody>
        </p:sp>
      </p:grpSp>
      <p:grpSp>
        <p:nvGrpSpPr>
          <p:cNvPr id="190" name="Group 189"/>
          <p:cNvGrpSpPr/>
          <p:nvPr/>
        </p:nvGrpSpPr>
        <p:grpSpPr>
          <a:xfrm>
            <a:off x="2856300" y="3118968"/>
            <a:ext cx="380535" cy="346249"/>
            <a:chOff x="7224215" y="4252124"/>
            <a:chExt cx="507380" cy="461665"/>
          </a:xfrm>
        </p:grpSpPr>
        <p:sp>
          <p:nvSpPr>
            <p:cNvPr id="191" name="Oval 190"/>
            <p:cNvSpPr/>
            <p:nvPr/>
          </p:nvSpPr>
          <p:spPr>
            <a:xfrm>
              <a:off x="7224215" y="4332789"/>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92" name="TextBox 191"/>
            <p:cNvSpPr txBox="1"/>
            <p:nvPr/>
          </p:nvSpPr>
          <p:spPr>
            <a:xfrm>
              <a:off x="7239000" y="4252124"/>
              <a:ext cx="492595" cy="430886"/>
            </a:xfrm>
            <a:prstGeom prst="rect">
              <a:avLst/>
            </a:prstGeom>
            <a:noFill/>
          </p:spPr>
          <p:txBody>
            <a:bodyPr wrap="square" rtlCol="0">
              <a:spAutoFit/>
            </a:bodyPr>
            <a:lstStyle/>
            <a:p>
              <a:r>
                <a:rPr lang="en-US" altLang="zh-HK" sz="1450" dirty="0"/>
                <a:t>p</a:t>
              </a:r>
              <a:r>
                <a:rPr lang="en-US" altLang="zh-HK" sz="1450" baseline="-24000" dirty="0"/>
                <a:t>3</a:t>
              </a:r>
              <a:endParaRPr lang="zh-HK" altLang="en-US" sz="1450" baseline="-24000" dirty="0"/>
            </a:p>
          </p:txBody>
        </p:sp>
      </p:grpSp>
      <p:grpSp>
        <p:nvGrpSpPr>
          <p:cNvPr id="193" name="Group 192"/>
          <p:cNvGrpSpPr/>
          <p:nvPr/>
        </p:nvGrpSpPr>
        <p:grpSpPr>
          <a:xfrm>
            <a:off x="3606155" y="2567667"/>
            <a:ext cx="380535" cy="346249"/>
            <a:chOff x="7344132" y="4780930"/>
            <a:chExt cx="507380" cy="461665"/>
          </a:xfrm>
        </p:grpSpPr>
        <p:sp>
          <p:nvSpPr>
            <p:cNvPr id="194" name="Oval 193"/>
            <p:cNvSpPr/>
            <p:nvPr/>
          </p:nvSpPr>
          <p:spPr>
            <a:xfrm>
              <a:off x="7344132" y="486159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95" name="TextBox 194"/>
            <p:cNvSpPr txBox="1"/>
            <p:nvPr/>
          </p:nvSpPr>
          <p:spPr>
            <a:xfrm>
              <a:off x="7358917" y="4780930"/>
              <a:ext cx="492595" cy="430886"/>
            </a:xfrm>
            <a:prstGeom prst="rect">
              <a:avLst/>
            </a:prstGeom>
            <a:noFill/>
          </p:spPr>
          <p:txBody>
            <a:bodyPr wrap="square" rtlCol="0">
              <a:spAutoFit/>
            </a:bodyPr>
            <a:lstStyle/>
            <a:p>
              <a:r>
                <a:rPr lang="en-US" altLang="zh-HK" sz="1450" dirty="0"/>
                <a:t>p</a:t>
              </a:r>
              <a:r>
                <a:rPr lang="en-US" altLang="zh-HK" sz="1450" baseline="-24000" dirty="0"/>
                <a:t>2</a:t>
              </a:r>
              <a:endParaRPr lang="zh-HK" altLang="en-US" sz="1450" baseline="-24000" dirty="0"/>
            </a:p>
          </p:txBody>
        </p:sp>
      </p:grpSp>
      <p:grpSp>
        <p:nvGrpSpPr>
          <p:cNvPr id="196" name="Group 195"/>
          <p:cNvGrpSpPr/>
          <p:nvPr/>
        </p:nvGrpSpPr>
        <p:grpSpPr>
          <a:xfrm>
            <a:off x="3623557" y="3103896"/>
            <a:ext cx="380535" cy="346249"/>
            <a:chOff x="7235791" y="5646932"/>
            <a:chExt cx="507380" cy="461665"/>
          </a:xfrm>
        </p:grpSpPr>
        <p:sp>
          <p:nvSpPr>
            <p:cNvPr id="197" name="Oval 196"/>
            <p:cNvSpPr/>
            <p:nvPr/>
          </p:nvSpPr>
          <p:spPr>
            <a:xfrm>
              <a:off x="7235791" y="5727597"/>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98" name="TextBox 197"/>
            <p:cNvSpPr txBox="1"/>
            <p:nvPr/>
          </p:nvSpPr>
          <p:spPr>
            <a:xfrm>
              <a:off x="7250576" y="5646932"/>
              <a:ext cx="492595" cy="430886"/>
            </a:xfrm>
            <a:prstGeom prst="rect">
              <a:avLst/>
            </a:prstGeom>
            <a:noFill/>
          </p:spPr>
          <p:txBody>
            <a:bodyPr wrap="square" rtlCol="0">
              <a:spAutoFit/>
            </a:bodyPr>
            <a:lstStyle/>
            <a:p>
              <a:r>
                <a:rPr lang="en-US" altLang="zh-HK" sz="1450" dirty="0"/>
                <a:t>p</a:t>
              </a:r>
              <a:r>
                <a:rPr lang="en-US" altLang="zh-HK" sz="1450" baseline="-24000" dirty="0"/>
                <a:t>4</a:t>
              </a:r>
              <a:endParaRPr lang="zh-HK" altLang="en-US" sz="1450" baseline="-24000" dirty="0"/>
            </a:p>
          </p:txBody>
        </p:sp>
      </p:grpSp>
      <p:grpSp>
        <p:nvGrpSpPr>
          <p:cNvPr id="199" name="Group 198"/>
          <p:cNvGrpSpPr/>
          <p:nvPr/>
        </p:nvGrpSpPr>
        <p:grpSpPr>
          <a:xfrm>
            <a:off x="2832792" y="4277145"/>
            <a:ext cx="346893" cy="346249"/>
            <a:chOff x="4207959" y="5938171"/>
            <a:chExt cx="462524" cy="461665"/>
          </a:xfrm>
        </p:grpSpPr>
        <p:sp>
          <p:nvSpPr>
            <p:cNvPr id="200" name="Oval 199"/>
            <p:cNvSpPr/>
            <p:nvPr/>
          </p:nvSpPr>
          <p:spPr>
            <a:xfrm>
              <a:off x="4207959" y="6018836"/>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01" name="TextBox 200"/>
            <p:cNvSpPr txBox="1"/>
            <p:nvPr/>
          </p:nvSpPr>
          <p:spPr>
            <a:xfrm>
              <a:off x="4233388" y="5938171"/>
              <a:ext cx="437095" cy="430886"/>
            </a:xfrm>
            <a:prstGeom prst="rect">
              <a:avLst/>
            </a:prstGeom>
            <a:noFill/>
          </p:spPr>
          <p:txBody>
            <a:bodyPr wrap="square" rtlCol="0">
              <a:spAutoFit/>
            </a:bodyPr>
            <a:lstStyle/>
            <a:p>
              <a:r>
                <a:rPr lang="en-US" altLang="zh-HK" sz="1450" dirty="0"/>
                <a:t>r</a:t>
              </a:r>
              <a:r>
                <a:rPr lang="en-US" altLang="zh-HK" sz="1450" baseline="-24000" dirty="0"/>
                <a:t>2</a:t>
              </a:r>
              <a:endParaRPr lang="zh-HK" altLang="en-US" sz="1450" baseline="-24000" dirty="0"/>
            </a:p>
          </p:txBody>
        </p:sp>
      </p:grpSp>
      <p:grpSp>
        <p:nvGrpSpPr>
          <p:cNvPr id="202" name="Group 201"/>
          <p:cNvGrpSpPr/>
          <p:nvPr/>
        </p:nvGrpSpPr>
        <p:grpSpPr>
          <a:xfrm>
            <a:off x="3175692" y="3855972"/>
            <a:ext cx="346893" cy="346249"/>
            <a:chOff x="3505200" y="4903485"/>
            <a:chExt cx="462524" cy="461665"/>
          </a:xfrm>
        </p:grpSpPr>
        <p:sp>
          <p:nvSpPr>
            <p:cNvPr id="203" name="Oval 202"/>
            <p:cNvSpPr/>
            <p:nvPr/>
          </p:nvSpPr>
          <p:spPr>
            <a:xfrm>
              <a:off x="3505200" y="498415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04" name="TextBox 203"/>
            <p:cNvSpPr txBox="1"/>
            <p:nvPr/>
          </p:nvSpPr>
          <p:spPr>
            <a:xfrm>
              <a:off x="3530629" y="4903485"/>
              <a:ext cx="437095" cy="430886"/>
            </a:xfrm>
            <a:prstGeom prst="rect">
              <a:avLst/>
            </a:prstGeom>
            <a:noFill/>
          </p:spPr>
          <p:txBody>
            <a:bodyPr wrap="square" rtlCol="0">
              <a:spAutoFit/>
            </a:bodyPr>
            <a:lstStyle/>
            <a:p>
              <a:r>
                <a:rPr lang="en-US" altLang="zh-HK" sz="1450" dirty="0"/>
                <a:t>r</a:t>
              </a:r>
              <a:r>
                <a:rPr lang="en-US" altLang="zh-HK" sz="1450" baseline="-24000" dirty="0"/>
                <a:t>1</a:t>
              </a:r>
              <a:endParaRPr lang="zh-HK" altLang="en-US" sz="1450" baseline="-24000" dirty="0"/>
            </a:p>
          </p:txBody>
        </p:sp>
      </p:grpSp>
      <p:grpSp>
        <p:nvGrpSpPr>
          <p:cNvPr id="205" name="Group 204"/>
          <p:cNvGrpSpPr/>
          <p:nvPr/>
        </p:nvGrpSpPr>
        <p:grpSpPr>
          <a:xfrm>
            <a:off x="3508808" y="4282902"/>
            <a:ext cx="346893" cy="346249"/>
            <a:chOff x="2722178" y="5130833"/>
            <a:chExt cx="462524" cy="461665"/>
          </a:xfrm>
        </p:grpSpPr>
        <p:sp>
          <p:nvSpPr>
            <p:cNvPr id="206" name="Oval 205"/>
            <p:cNvSpPr/>
            <p:nvPr/>
          </p:nvSpPr>
          <p:spPr>
            <a:xfrm>
              <a:off x="2722178" y="5211498"/>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07" name="TextBox 206"/>
            <p:cNvSpPr txBox="1"/>
            <p:nvPr/>
          </p:nvSpPr>
          <p:spPr>
            <a:xfrm>
              <a:off x="2747607" y="5130833"/>
              <a:ext cx="437095" cy="430886"/>
            </a:xfrm>
            <a:prstGeom prst="rect">
              <a:avLst/>
            </a:prstGeom>
            <a:noFill/>
          </p:spPr>
          <p:txBody>
            <a:bodyPr wrap="square" rtlCol="0">
              <a:spAutoFit/>
            </a:bodyPr>
            <a:lstStyle/>
            <a:p>
              <a:r>
                <a:rPr lang="en-US" altLang="zh-HK" sz="1450" dirty="0"/>
                <a:t>r</a:t>
              </a:r>
              <a:r>
                <a:rPr lang="en-US" altLang="zh-HK" sz="1450" baseline="-24000" dirty="0"/>
                <a:t>3</a:t>
              </a:r>
              <a:endParaRPr lang="zh-HK" altLang="en-US" sz="1450" baseline="-24000" dirty="0"/>
            </a:p>
          </p:txBody>
        </p:sp>
      </p:grpSp>
      <p:sp>
        <p:nvSpPr>
          <p:cNvPr id="208" name="Down Arrow Callout 207"/>
          <p:cNvSpPr/>
          <p:nvPr/>
        </p:nvSpPr>
        <p:spPr>
          <a:xfrm>
            <a:off x="2829802" y="2262746"/>
            <a:ext cx="1156888" cy="495833"/>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1200" b="1" dirty="0">
                <a:solidFill>
                  <a:srgbClr val="C00000"/>
                </a:solidFill>
              </a:rPr>
              <a:t>a common edge  </a:t>
            </a:r>
            <a:endParaRPr lang="zh-HK" altLang="en-US" sz="1200" b="1" dirty="0">
              <a:solidFill>
                <a:srgbClr val="C00000"/>
              </a:solidFill>
            </a:endParaRPr>
          </a:p>
        </p:txBody>
      </p:sp>
      <mc:AlternateContent xmlns:mc="http://schemas.openxmlformats.org/markup-compatibility/2006" xmlns:a14="http://schemas.microsoft.com/office/drawing/2010/main">
        <mc:Choice Requires="a14">
          <p:sp>
            <p:nvSpPr>
              <p:cNvPr id="4" name="Rounded Rectangle 3"/>
              <p:cNvSpPr/>
              <p:nvPr/>
            </p:nvSpPr>
            <p:spPr>
              <a:xfrm>
                <a:off x="4301471" y="2412581"/>
                <a:ext cx="3600847" cy="8527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HK" sz="1350" b="1">
                        <a:solidFill>
                          <a:srgbClr val="C00000"/>
                        </a:solidFill>
                        <a:latin typeface="Cambria Math"/>
                      </a:rPr>
                      <m:t>∆</m:t>
                    </m:r>
                    <m:r>
                      <a:rPr lang="en-US" altLang="zh-HK" sz="1350" b="1">
                        <a:solidFill>
                          <a:srgbClr val="C00000"/>
                        </a:solidFill>
                        <a:latin typeface="Cambria Math"/>
                      </a:rPr>
                      <m:t>𝒕𝒑</m:t>
                    </m:r>
                    <m:r>
                      <a:rPr lang="en-US" altLang="zh-HK" sz="1350" b="1" baseline="-25000">
                        <a:solidFill>
                          <a:srgbClr val="C00000"/>
                        </a:solidFill>
                        <a:latin typeface="Cambria Math"/>
                      </a:rPr>
                      <m:t>𝟏</m:t>
                    </m:r>
                    <m:r>
                      <a:rPr lang="en-US" altLang="zh-HK" sz="1350" b="1">
                        <a:solidFill>
                          <a:srgbClr val="C00000"/>
                        </a:solidFill>
                        <a:latin typeface="Cambria Math"/>
                      </a:rPr>
                      <m:t>𝒑</m:t>
                    </m:r>
                    <m:r>
                      <a:rPr lang="en-US" altLang="zh-HK" sz="1350" b="1" baseline="-25000">
                        <a:solidFill>
                          <a:srgbClr val="C00000"/>
                        </a:solidFill>
                        <a:latin typeface="Cambria Math"/>
                      </a:rPr>
                      <m:t>𝟐</m:t>
                    </m:r>
                    <m:r>
                      <a:rPr lang="en-US" altLang="zh-HK" sz="1350" b="1">
                        <a:solidFill>
                          <a:srgbClr val="C00000"/>
                        </a:solidFill>
                        <a:latin typeface="Cambria Math"/>
                      </a:rPr>
                      <m:t> </m:t>
                    </m:r>
                    <m:r>
                      <a:rPr lang="en-US" altLang="zh-HK" sz="1350" b="1">
                        <a:solidFill>
                          <a:srgbClr val="C00000"/>
                        </a:solidFill>
                        <a:latin typeface="Cambria Math"/>
                      </a:rPr>
                      <m:t>𝒊𝒔</m:t>
                    </m:r>
                    <m:r>
                      <a:rPr lang="en-US" altLang="zh-HK" sz="1350" b="1">
                        <a:solidFill>
                          <a:srgbClr val="C00000"/>
                        </a:solidFill>
                        <a:latin typeface="Cambria Math"/>
                      </a:rPr>
                      <m:t> </m:t>
                    </m:r>
                    <m:r>
                      <a:rPr lang="en-US" altLang="zh-HK" sz="1350" b="1">
                        <a:solidFill>
                          <a:srgbClr val="C00000"/>
                        </a:solidFill>
                        <a:latin typeface="Cambria Math"/>
                      </a:rPr>
                      <m:t>𝒕𝒓𝒊𝒂𝒏𝒈𝒍𝒆</m:t>
                    </m:r>
                    <m:r>
                      <a:rPr lang="en-US" altLang="zh-HK" sz="1350" b="1">
                        <a:solidFill>
                          <a:srgbClr val="C00000"/>
                        </a:solidFill>
                        <a:latin typeface="Cambria Math"/>
                      </a:rPr>
                      <m:t> </m:t>
                    </m:r>
                    <m:r>
                      <a:rPr lang="en-US" altLang="zh-HK" sz="1350" b="1">
                        <a:solidFill>
                          <a:srgbClr val="C00000"/>
                        </a:solidFill>
                        <a:latin typeface="Cambria Math"/>
                      </a:rPr>
                      <m:t>𝒂𝒅𝒋𝒂𝒄𝒆𝒏𝒕</m:t>
                    </m:r>
                    <m:r>
                      <a:rPr lang="en-US" altLang="zh-HK" sz="1350" b="1">
                        <a:solidFill>
                          <a:srgbClr val="C00000"/>
                        </a:solidFill>
                        <a:latin typeface="Cambria Math"/>
                      </a:rPr>
                      <m:t> </m:t>
                    </m:r>
                    <m:r>
                      <a:rPr lang="en-US" altLang="zh-HK" sz="1350" b="1">
                        <a:solidFill>
                          <a:srgbClr val="C00000"/>
                        </a:solidFill>
                        <a:latin typeface="Cambria Math"/>
                      </a:rPr>
                      <m:t>𝒘𝒊𝒕𝒉</m:t>
                    </m:r>
                    <m:r>
                      <a:rPr lang="en-US" altLang="zh-HK" sz="1350" b="1">
                        <a:solidFill>
                          <a:srgbClr val="C00000"/>
                        </a:solidFill>
                        <a:latin typeface="Cambria Math"/>
                      </a:rPr>
                      <m:t> ∆</m:t>
                    </m:r>
                    <m:r>
                      <a:rPr lang="en-US" altLang="zh-HK" sz="1350" b="1">
                        <a:solidFill>
                          <a:srgbClr val="C00000"/>
                        </a:solidFill>
                        <a:latin typeface="Cambria Math"/>
                      </a:rPr>
                      <m:t>𝒒𝒑</m:t>
                    </m:r>
                    <m:r>
                      <a:rPr lang="en-US" altLang="zh-HK" sz="1350" b="1" baseline="-25000">
                        <a:solidFill>
                          <a:srgbClr val="C00000"/>
                        </a:solidFill>
                        <a:latin typeface="Cambria Math"/>
                      </a:rPr>
                      <m:t>𝟏</m:t>
                    </m:r>
                    <m:r>
                      <a:rPr lang="en-US" altLang="zh-HK" sz="1350" b="1">
                        <a:solidFill>
                          <a:srgbClr val="C00000"/>
                        </a:solidFill>
                        <a:latin typeface="Cambria Math"/>
                      </a:rPr>
                      <m:t>𝒑</m:t>
                    </m:r>
                    <m:r>
                      <a:rPr lang="en-US" altLang="zh-HK" sz="1350" b="1" baseline="-25000">
                        <a:solidFill>
                          <a:srgbClr val="C00000"/>
                        </a:solidFill>
                        <a:latin typeface="Cambria Math"/>
                      </a:rPr>
                      <m:t>𝟐</m:t>
                    </m:r>
                  </m:oMath>
                </a14:m>
                <a:r>
                  <a:rPr lang="en-US" altLang="zh-HK" sz="1350" b="1" baseline="-25000" dirty="0">
                    <a:solidFill>
                      <a:srgbClr val="FF0000"/>
                    </a:solidFill>
                    <a:ea typeface="Cambria Math"/>
                  </a:rPr>
                  <a:t>.</a:t>
                </a:r>
              </a:p>
              <a:p>
                <a:pPr algn="ctr"/>
                <a:r>
                  <a:rPr lang="en-US" altLang="zh-HK" sz="1350" b="1" dirty="0">
                    <a:solidFill>
                      <a:srgbClr val="0070C0"/>
                    </a:solidFill>
                  </a:rPr>
                  <a:t>Thus, e(t, p</a:t>
                </a:r>
                <a:r>
                  <a:rPr lang="en-US" altLang="zh-HK" sz="1350" b="1" baseline="-25000" dirty="0">
                    <a:solidFill>
                      <a:srgbClr val="0070C0"/>
                    </a:solidFill>
                  </a:rPr>
                  <a:t>1</a:t>
                </a:r>
                <a:r>
                  <a:rPr lang="en-US" altLang="zh-HK" sz="1350" b="1" dirty="0">
                    <a:solidFill>
                      <a:srgbClr val="0070C0"/>
                    </a:solidFill>
                  </a:rPr>
                  <a:t>) is edge connected with e(q, p</a:t>
                </a:r>
                <a:r>
                  <a:rPr lang="en-US" altLang="zh-HK" sz="1350" b="1" baseline="-25000" dirty="0">
                    <a:solidFill>
                      <a:srgbClr val="0070C0"/>
                    </a:solidFill>
                  </a:rPr>
                  <a:t>2</a:t>
                </a:r>
                <a:r>
                  <a:rPr lang="en-US" altLang="zh-HK" sz="1350" b="1" dirty="0">
                    <a:solidFill>
                      <a:srgbClr val="0070C0"/>
                    </a:solidFill>
                  </a:rPr>
                  <a:t>).</a:t>
                </a:r>
              </a:p>
              <a:p>
                <a:pPr algn="ctr"/>
                <a:r>
                  <a:rPr lang="en-US" altLang="zh-HK" sz="1350" b="1" dirty="0">
                    <a:solidFill>
                      <a:srgbClr val="0070C0"/>
                    </a:solidFill>
                  </a:rPr>
                  <a:t>But, e(t, p</a:t>
                </a:r>
                <a:r>
                  <a:rPr lang="en-US" altLang="zh-HK" sz="1350" b="1" baseline="-25000" dirty="0">
                    <a:solidFill>
                      <a:srgbClr val="0070C0"/>
                    </a:solidFill>
                  </a:rPr>
                  <a:t>1</a:t>
                </a:r>
                <a:r>
                  <a:rPr lang="en-US" altLang="zh-HK" sz="1350" b="1" dirty="0">
                    <a:solidFill>
                      <a:srgbClr val="0070C0"/>
                    </a:solidFill>
                  </a:rPr>
                  <a:t>) is not edge connected with e(t, r</a:t>
                </a:r>
                <a:r>
                  <a:rPr lang="en-US" altLang="zh-HK" sz="1350" b="1" baseline="-25000" dirty="0">
                    <a:solidFill>
                      <a:srgbClr val="0070C0"/>
                    </a:solidFill>
                  </a:rPr>
                  <a:t>2</a:t>
                </a:r>
                <a:r>
                  <a:rPr lang="en-US" altLang="zh-HK" sz="1350" b="1" dirty="0">
                    <a:solidFill>
                      <a:srgbClr val="0070C0"/>
                    </a:solidFill>
                  </a:rPr>
                  <a:t>).</a:t>
                </a:r>
              </a:p>
            </p:txBody>
          </p:sp>
        </mc:Choice>
        <mc:Fallback xmlns="">
          <p:sp>
            <p:nvSpPr>
              <p:cNvPr id="4" name="Rounded Rectangle 3"/>
              <p:cNvSpPr>
                <a:spLocks noRot="1" noChangeAspect="1" noMove="1" noResize="1" noEditPoints="1" noAdjustHandles="1" noChangeArrowheads="1" noChangeShapeType="1" noTextEdit="1"/>
              </p:cNvSpPr>
              <p:nvPr/>
            </p:nvSpPr>
            <p:spPr>
              <a:xfrm>
                <a:off x="4301471" y="2412581"/>
                <a:ext cx="3600847" cy="852786"/>
              </a:xfrm>
              <a:prstGeom prst="roundRect">
                <a:avLst/>
              </a:prstGeom>
              <a:blipFill>
                <a:blip r:embed="rId4"/>
                <a:stretch>
                  <a:fillRect/>
                </a:stretch>
              </a:blipFill>
            </p:spPr>
            <p:txBody>
              <a:bodyPr/>
              <a:lstStyle/>
              <a:p>
                <a:r>
                  <a:rPr lang="zh-CN" alt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72</a:t>
            </a:fld>
            <a:endParaRPr lang="en-US"/>
          </a:p>
        </p:txBody>
      </p:sp>
      <p:sp>
        <p:nvSpPr>
          <p:cNvPr id="85" name="Rectangle 2">
            <a:extLst>
              <a:ext uri="{FF2B5EF4-FFF2-40B4-BE49-F238E27FC236}">
                <a16:creationId xmlns:a16="http://schemas.microsoft.com/office/drawing/2014/main" id="{36F31A4F-166F-7142-A430-31E46DCC6D48}"/>
              </a:ext>
            </a:extLst>
          </p:cNvPr>
          <p:cNvSpPr txBox="1">
            <a:spLocks noChangeArrowheads="1"/>
          </p:cNvSpPr>
          <p:nvPr/>
        </p:nvSpPr>
        <p:spPr>
          <a:xfrm>
            <a:off x="419692" y="-8461"/>
            <a:ext cx="8724306"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K-Truss Community Model</a:t>
            </a:r>
            <a:r>
              <a:rPr lang="zh-CN" altLang="en-US" sz="2400" dirty="0">
                <a:ea typeface="宋体" charset="-122"/>
              </a:rPr>
              <a:t> </a:t>
            </a:r>
            <a:r>
              <a:rPr lang="en-US" altLang="zh-CN" sz="2400" dirty="0">
                <a:solidFill>
                  <a:srgbClr val="C00000"/>
                </a:solidFill>
                <a:ea typeface="宋体" charset="-122"/>
              </a:rPr>
              <a:t>[﻿Huang</a:t>
            </a:r>
            <a:r>
              <a:rPr lang="zh-CN" altLang="en-US" sz="2400" dirty="0">
                <a:solidFill>
                  <a:srgbClr val="C00000"/>
                </a:solidFill>
                <a:ea typeface="宋体" charset="-122"/>
              </a:rPr>
              <a:t> </a:t>
            </a:r>
            <a:r>
              <a:rPr lang="en-US" altLang="zh-CN" sz="2400" dirty="0">
                <a:solidFill>
                  <a:srgbClr val="C00000"/>
                </a:solidFill>
                <a:ea typeface="宋体" charset="-122"/>
              </a:rPr>
              <a:t>et</a:t>
            </a:r>
            <a:r>
              <a:rPr lang="zh-CN" altLang="en-US" sz="2400" dirty="0">
                <a:solidFill>
                  <a:srgbClr val="C00000"/>
                </a:solidFill>
                <a:ea typeface="宋体" charset="-122"/>
              </a:rPr>
              <a:t> </a:t>
            </a:r>
            <a:r>
              <a:rPr lang="en-US" altLang="zh-CN" sz="2400" dirty="0">
                <a:solidFill>
                  <a:srgbClr val="C00000"/>
                </a:solidFill>
                <a:ea typeface="宋体" charset="-122"/>
              </a:rPr>
              <a:t>al.,</a:t>
            </a:r>
            <a:r>
              <a:rPr lang="zh-CN" altLang="en-US" sz="2400" dirty="0">
                <a:solidFill>
                  <a:srgbClr val="C00000"/>
                </a:solidFill>
                <a:ea typeface="宋体" charset="-122"/>
              </a:rPr>
              <a:t> </a:t>
            </a:r>
            <a:r>
              <a:rPr lang="en-US" altLang="zh-CN" sz="2400" dirty="0">
                <a:solidFill>
                  <a:srgbClr val="C00000"/>
                </a:solidFill>
                <a:ea typeface="宋体" charset="-122"/>
              </a:rPr>
              <a:t>SIGMOD</a:t>
            </a:r>
            <a:r>
              <a:rPr lang="zh-CN" altLang="en-US" sz="2400" dirty="0">
                <a:solidFill>
                  <a:srgbClr val="C00000"/>
                </a:solidFill>
                <a:ea typeface="宋体" charset="-122"/>
              </a:rPr>
              <a:t> </a:t>
            </a:r>
            <a:r>
              <a:rPr lang="en-US" altLang="zh-CN" sz="2400" dirty="0">
                <a:solidFill>
                  <a:srgbClr val="C00000"/>
                </a:solidFill>
                <a:ea typeface="宋体" charset="-122"/>
              </a:rPr>
              <a:t>14]</a:t>
            </a:r>
            <a:r>
              <a:rPr lang="zh-CN" altLang="en-US" sz="2400" dirty="0">
                <a:solidFill>
                  <a:srgbClr val="C00000"/>
                </a:solidFill>
                <a:ea typeface="宋体" charset="-122"/>
              </a:rPr>
              <a:t> </a:t>
            </a:r>
            <a:endParaRPr lang="en-US" altLang="zh-CN" sz="2400" dirty="0">
              <a:solidFill>
                <a:srgbClr val="C00000"/>
              </a:solidFill>
              <a:ea typeface="宋体" charset="-122"/>
            </a:endParaRPr>
          </a:p>
        </p:txBody>
      </p:sp>
      <p:cxnSp>
        <p:nvCxnSpPr>
          <p:cNvPr id="86" name="直线连接符 85">
            <a:extLst>
              <a:ext uri="{FF2B5EF4-FFF2-40B4-BE49-F238E27FC236}">
                <a16:creationId xmlns:a16="http://schemas.microsoft.com/office/drawing/2014/main" id="{BB6DCBE3-1512-764C-BACB-F2B49945978C}"/>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7" name="矩形 86">
            <a:extLst>
              <a:ext uri="{FF2B5EF4-FFF2-40B4-BE49-F238E27FC236}">
                <a16:creationId xmlns:a16="http://schemas.microsoft.com/office/drawing/2014/main" id="{1D703321-1D56-F440-8EAE-0ABF2D83F0E8}"/>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3094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143"/>
                                        </p:tgtEl>
                                        <p:attrNameLst>
                                          <p:attrName>stroke.color</p:attrName>
                                        </p:attrNameLst>
                                      </p:cBhvr>
                                      <p:to>
                                        <a:srgbClr val="CC3300"/>
                                      </p:to>
                                    </p:animClr>
                                    <p:set>
                                      <p:cBhvr>
                                        <p:cTn id="7" dur="500" fill="hold"/>
                                        <p:tgtEl>
                                          <p:spTgt spid="143"/>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500" fill="hold"/>
                                        <p:tgtEl>
                                          <p:spTgt spid="140"/>
                                        </p:tgtEl>
                                        <p:attrNameLst>
                                          <p:attrName>stroke.color</p:attrName>
                                        </p:attrNameLst>
                                      </p:cBhvr>
                                      <p:to>
                                        <a:srgbClr val="CC3300"/>
                                      </p:to>
                                    </p:animClr>
                                    <p:set>
                                      <p:cBhvr>
                                        <p:cTn id="10" dur="500" fill="hold"/>
                                        <p:tgtEl>
                                          <p:spTgt spid="140"/>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500" fill="hold"/>
                                        <p:tgtEl>
                                          <p:spTgt spid="141"/>
                                        </p:tgtEl>
                                        <p:attrNameLst>
                                          <p:attrName>stroke.color</p:attrName>
                                        </p:attrNameLst>
                                      </p:cBhvr>
                                      <p:to>
                                        <a:srgbClr val="CC3300"/>
                                      </p:to>
                                    </p:animClr>
                                    <p:set>
                                      <p:cBhvr>
                                        <p:cTn id="13" dur="500" fill="hold"/>
                                        <p:tgtEl>
                                          <p:spTgt spid="141"/>
                                        </p:tgtEl>
                                        <p:attrNameLst>
                                          <p:attrName>stroke.on</p:attrName>
                                        </p:attrNameLst>
                                      </p:cBhvr>
                                      <p:to>
                                        <p:strVal val="true"/>
                                      </p:to>
                                    </p:set>
                                  </p:childTnLst>
                                </p:cTn>
                              </p:par>
                            </p:childTnLst>
                          </p:cTn>
                        </p:par>
                        <p:par>
                          <p:cTn id="14" fill="hold">
                            <p:stCondLst>
                              <p:cond delay="500"/>
                            </p:stCondLst>
                            <p:childTnLst>
                              <p:par>
                                <p:cTn id="15" presetID="32" presetClass="emph" presetSubtype="0" fill="hold" nodeType="afterEffect">
                                  <p:stCondLst>
                                    <p:cond delay="0"/>
                                  </p:stCondLst>
                                  <p:childTnLst>
                                    <p:animRot by="120000">
                                      <p:cBhvr>
                                        <p:cTn id="16" dur="100" fill="hold">
                                          <p:stCondLst>
                                            <p:cond delay="0"/>
                                          </p:stCondLst>
                                        </p:cTn>
                                        <p:tgtEl>
                                          <p:spTgt spid="143"/>
                                        </p:tgtEl>
                                        <p:attrNameLst>
                                          <p:attrName>r</p:attrName>
                                        </p:attrNameLst>
                                      </p:cBhvr>
                                    </p:animRot>
                                    <p:animRot by="-240000">
                                      <p:cBhvr>
                                        <p:cTn id="17" dur="200" fill="hold">
                                          <p:stCondLst>
                                            <p:cond delay="200"/>
                                          </p:stCondLst>
                                        </p:cTn>
                                        <p:tgtEl>
                                          <p:spTgt spid="143"/>
                                        </p:tgtEl>
                                        <p:attrNameLst>
                                          <p:attrName>r</p:attrName>
                                        </p:attrNameLst>
                                      </p:cBhvr>
                                    </p:animRot>
                                    <p:animRot by="240000">
                                      <p:cBhvr>
                                        <p:cTn id="18" dur="200" fill="hold">
                                          <p:stCondLst>
                                            <p:cond delay="400"/>
                                          </p:stCondLst>
                                        </p:cTn>
                                        <p:tgtEl>
                                          <p:spTgt spid="143"/>
                                        </p:tgtEl>
                                        <p:attrNameLst>
                                          <p:attrName>r</p:attrName>
                                        </p:attrNameLst>
                                      </p:cBhvr>
                                    </p:animRot>
                                    <p:animRot by="-240000">
                                      <p:cBhvr>
                                        <p:cTn id="19" dur="200" fill="hold">
                                          <p:stCondLst>
                                            <p:cond delay="600"/>
                                          </p:stCondLst>
                                        </p:cTn>
                                        <p:tgtEl>
                                          <p:spTgt spid="143"/>
                                        </p:tgtEl>
                                        <p:attrNameLst>
                                          <p:attrName>r</p:attrName>
                                        </p:attrNameLst>
                                      </p:cBhvr>
                                    </p:animRot>
                                    <p:animRot by="120000">
                                      <p:cBhvr>
                                        <p:cTn id="20" dur="200" fill="hold">
                                          <p:stCondLst>
                                            <p:cond delay="800"/>
                                          </p:stCondLst>
                                        </p:cTn>
                                        <p:tgtEl>
                                          <p:spTgt spid="143"/>
                                        </p:tgtEl>
                                        <p:attrNameLst>
                                          <p:attrName>r</p:attrName>
                                        </p:attrNameLst>
                                      </p:cBhvr>
                                    </p:animRot>
                                  </p:childTnLst>
                                </p:cTn>
                              </p:par>
                              <p:par>
                                <p:cTn id="21" presetID="32" presetClass="emph" presetSubtype="0" fill="hold" nodeType="withEffect">
                                  <p:stCondLst>
                                    <p:cond delay="0"/>
                                  </p:stCondLst>
                                  <p:childTnLst>
                                    <p:animRot by="120000">
                                      <p:cBhvr>
                                        <p:cTn id="22" dur="100" fill="hold">
                                          <p:stCondLst>
                                            <p:cond delay="0"/>
                                          </p:stCondLst>
                                        </p:cTn>
                                        <p:tgtEl>
                                          <p:spTgt spid="140"/>
                                        </p:tgtEl>
                                        <p:attrNameLst>
                                          <p:attrName>r</p:attrName>
                                        </p:attrNameLst>
                                      </p:cBhvr>
                                    </p:animRot>
                                    <p:animRot by="-240000">
                                      <p:cBhvr>
                                        <p:cTn id="23" dur="200" fill="hold">
                                          <p:stCondLst>
                                            <p:cond delay="200"/>
                                          </p:stCondLst>
                                        </p:cTn>
                                        <p:tgtEl>
                                          <p:spTgt spid="140"/>
                                        </p:tgtEl>
                                        <p:attrNameLst>
                                          <p:attrName>r</p:attrName>
                                        </p:attrNameLst>
                                      </p:cBhvr>
                                    </p:animRot>
                                    <p:animRot by="240000">
                                      <p:cBhvr>
                                        <p:cTn id="24" dur="200" fill="hold">
                                          <p:stCondLst>
                                            <p:cond delay="400"/>
                                          </p:stCondLst>
                                        </p:cTn>
                                        <p:tgtEl>
                                          <p:spTgt spid="140"/>
                                        </p:tgtEl>
                                        <p:attrNameLst>
                                          <p:attrName>r</p:attrName>
                                        </p:attrNameLst>
                                      </p:cBhvr>
                                    </p:animRot>
                                    <p:animRot by="-240000">
                                      <p:cBhvr>
                                        <p:cTn id="25" dur="200" fill="hold">
                                          <p:stCondLst>
                                            <p:cond delay="600"/>
                                          </p:stCondLst>
                                        </p:cTn>
                                        <p:tgtEl>
                                          <p:spTgt spid="140"/>
                                        </p:tgtEl>
                                        <p:attrNameLst>
                                          <p:attrName>r</p:attrName>
                                        </p:attrNameLst>
                                      </p:cBhvr>
                                    </p:animRot>
                                    <p:animRot by="120000">
                                      <p:cBhvr>
                                        <p:cTn id="26" dur="200" fill="hold">
                                          <p:stCondLst>
                                            <p:cond delay="800"/>
                                          </p:stCondLst>
                                        </p:cTn>
                                        <p:tgtEl>
                                          <p:spTgt spid="140"/>
                                        </p:tgtEl>
                                        <p:attrNameLst>
                                          <p:attrName>r</p:attrName>
                                        </p:attrNameLst>
                                      </p:cBhvr>
                                    </p:animRot>
                                  </p:childTnLst>
                                </p:cTn>
                              </p:par>
                              <p:par>
                                <p:cTn id="27" presetID="32" presetClass="emph" presetSubtype="0" fill="hold" nodeType="withEffect">
                                  <p:stCondLst>
                                    <p:cond delay="0"/>
                                  </p:stCondLst>
                                  <p:childTnLst>
                                    <p:animRot by="120000">
                                      <p:cBhvr>
                                        <p:cTn id="28" dur="100" fill="hold">
                                          <p:stCondLst>
                                            <p:cond delay="0"/>
                                          </p:stCondLst>
                                        </p:cTn>
                                        <p:tgtEl>
                                          <p:spTgt spid="141"/>
                                        </p:tgtEl>
                                        <p:attrNameLst>
                                          <p:attrName>r</p:attrName>
                                        </p:attrNameLst>
                                      </p:cBhvr>
                                    </p:animRot>
                                    <p:animRot by="-240000">
                                      <p:cBhvr>
                                        <p:cTn id="29" dur="200" fill="hold">
                                          <p:stCondLst>
                                            <p:cond delay="200"/>
                                          </p:stCondLst>
                                        </p:cTn>
                                        <p:tgtEl>
                                          <p:spTgt spid="141"/>
                                        </p:tgtEl>
                                        <p:attrNameLst>
                                          <p:attrName>r</p:attrName>
                                        </p:attrNameLst>
                                      </p:cBhvr>
                                    </p:animRot>
                                    <p:animRot by="240000">
                                      <p:cBhvr>
                                        <p:cTn id="30" dur="200" fill="hold">
                                          <p:stCondLst>
                                            <p:cond delay="400"/>
                                          </p:stCondLst>
                                        </p:cTn>
                                        <p:tgtEl>
                                          <p:spTgt spid="141"/>
                                        </p:tgtEl>
                                        <p:attrNameLst>
                                          <p:attrName>r</p:attrName>
                                        </p:attrNameLst>
                                      </p:cBhvr>
                                    </p:animRot>
                                    <p:animRot by="-240000">
                                      <p:cBhvr>
                                        <p:cTn id="31" dur="200" fill="hold">
                                          <p:stCondLst>
                                            <p:cond delay="600"/>
                                          </p:stCondLst>
                                        </p:cTn>
                                        <p:tgtEl>
                                          <p:spTgt spid="141"/>
                                        </p:tgtEl>
                                        <p:attrNameLst>
                                          <p:attrName>r</p:attrName>
                                        </p:attrNameLst>
                                      </p:cBhvr>
                                    </p:animRot>
                                    <p:animRot by="120000">
                                      <p:cBhvr>
                                        <p:cTn id="32" dur="200" fill="hold">
                                          <p:stCondLst>
                                            <p:cond delay="800"/>
                                          </p:stCondLst>
                                        </p:cTn>
                                        <p:tgtEl>
                                          <p:spTgt spid="141"/>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7" presetClass="emph" presetSubtype="2" fill="hold" nodeType="clickEffect">
                                  <p:stCondLst>
                                    <p:cond delay="0"/>
                                  </p:stCondLst>
                                  <p:childTnLst>
                                    <p:animClr clrSpc="rgb" dir="cw">
                                      <p:cBhvr>
                                        <p:cTn id="36" dur="500" fill="hold"/>
                                        <p:tgtEl>
                                          <p:spTgt spid="143"/>
                                        </p:tgtEl>
                                        <p:attrNameLst>
                                          <p:attrName>stroke.color</p:attrName>
                                        </p:attrNameLst>
                                      </p:cBhvr>
                                      <p:to>
                                        <a:srgbClr val="FFCC00"/>
                                      </p:to>
                                    </p:animClr>
                                    <p:set>
                                      <p:cBhvr>
                                        <p:cTn id="37" dur="500" fill="hold"/>
                                        <p:tgtEl>
                                          <p:spTgt spid="143"/>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500" fill="hold"/>
                                        <p:tgtEl>
                                          <p:spTgt spid="159"/>
                                        </p:tgtEl>
                                        <p:attrNameLst>
                                          <p:attrName>stroke.color</p:attrName>
                                        </p:attrNameLst>
                                      </p:cBhvr>
                                      <p:to>
                                        <a:srgbClr val="FFCC00"/>
                                      </p:to>
                                    </p:animClr>
                                    <p:set>
                                      <p:cBhvr>
                                        <p:cTn id="40" dur="500" fill="hold"/>
                                        <p:tgtEl>
                                          <p:spTgt spid="159"/>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160"/>
                                        </p:tgtEl>
                                        <p:attrNameLst>
                                          <p:attrName>stroke.color</p:attrName>
                                        </p:attrNameLst>
                                      </p:cBhvr>
                                      <p:to>
                                        <a:srgbClr val="FFCC00"/>
                                      </p:to>
                                    </p:animClr>
                                    <p:set>
                                      <p:cBhvr>
                                        <p:cTn id="43" dur="500" fill="hold"/>
                                        <p:tgtEl>
                                          <p:spTgt spid="160"/>
                                        </p:tgtEl>
                                        <p:attrNameLst>
                                          <p:attrName>stroke.on</p:attrName>
                                        </p:attrNameLst>
                                      </p:cBhvr>
                                      <p:to>
                                        <p:strVal val="true"/>
                                      </p:to>
                                    </p:set>
                                  </p:childTnLst>
                                </p:cTn>
                              </p:par>
                            </p:childTnLst>
                          </p:cTn>
                        </p:par>
                        <p:par>
                          <p:cTn id="44" fill="hold">
                            <p:stCondLst>
                              <p:cond delay="500"/>
                            </p:stCondLst>
                            <p:childTnLst>
                              <p:par>
                                <p:cTn id="45" presetID="32" presetClass="emph" presetSubtype="0" fill="hold" nodeType="afterEffect">
                                  <p:stCondLst>
                                    <p:cond delay="0"/>
                                  </p:stCondLst>
                                  <p:childTnLst>
                                    <p:animRot by="120000">
                                      <p:cBhvr>
                                        <p:cTn id="46" dur="100" fill="hold">
                                          <p:stCondLst>
                                            <p:cond delay="0"/>
                                          </p:stCondLst>
                                        </p:cTn>
                                        <p:tgtEl>
                                          <p:spTgt spid="143"/>
                                        </p:tgtEl>
                                        <p:attrNameLst>
                                          <p:attrName>r</p:attrName>
                                        </p:attrNameLst>
                                      </p:cBhvr>
                                    </p:animRot>
                                    <p:animRot by="-240000">
                                      <p:cBhvr>
                                        <p:cTn id="47" dur="200" fill="hold">
                                          <p:stCondLst>
                                            <p:cond delay="200"/>
                                          </p:stCondLst>
                                        </p:cTn>
                                        <p:tgtEl>
                                          <p:spTgt spid="143"/>
                                        </p:tgtEl>
                                        <p:attrNameLst>
                                          <p:attrName>r</p:attrName>
                                        </p:attrNameLst>
                                      </p:cBhvr>
                                    </p:animRot>
                                    <p:animRot by="240000">
                                      <p:cBhvr>
                                        <p:cTn id="48" dur="200" fill="hold">
                                          <p:stCondLst>
                                            <p:cond delay="400"/>
                                          </p:stCondLst>
                                        </p:cTn>
                                        <p:tgtEl>
                                          <p:spTgt spid="143"/>
                                        </p:tgtEl>
                                        <p:attrNameLst>
                                          <p:attrName>r</p:attrName>
                                        </p:attrNameLst>
                                      </p:cBhvr>
                                    </p:animRot>
                                    <p:animRot by="-240000">
                                      <p:cBhvr>
                                        <p:cTn id="49" dur="200" fill="hold">
                                          <p:stCondLst>
                                            <p:cond delay="600"/>
                                          </p:stCondLst>
                                        </p:cTn>
                                        <p:tgtEl>
                                          <p:spTgt spid="143"/>
                                        </p:tgtEl>
                                        <p:attrNameLst>
                                          <p:attrName>r</p:attrName>
                                        </p:attrNameLst>
                                      </p:cBhvr>
                                    </p:animRot>
                                    <p:animRot by="120000">
                                      <p:cBhvr>
                                        <p:cTn id="50" dur="200" fill="hold">
                                          <p:stCondLst>
                                            <p:cond delay="800"/>
                                          </p:stCondLst>
                                        </p:cTn>
                                        <p:tgtEl>
                                          <p:spTgt spid="143"/>
                                        </p:tgtEl>
                                        <p:attrNameLst>
                                          <p:attrName>r</p:attrName>
                                        </p:attrNameLst>
                                      </p:cBhvr>
                                    </p:animRot>
                                  </p:childTnLst>
                                </p:cTn>
                              </p:par>
                              <p:par>
                                <p:cTn id="51" presetID="32" presetClass="emph" presetSubtype="0" fill="hold" nodeType="withEffect">
                                  <p:stCondLst>
                                    <p:cond delay="0"/>
                                  </p:stCondLst>
                                  <p:childTnLst>
                                    <p:animRot by="120000">
                                      <p:cBhvr>
                                        <p:cTn id="52" dur="100" fill="hold">
                                          <p:stCondLst>
                                            <p:cond delay="0"/>
                                          </p:stCondLst>
                                        </p:cTn>
                                        <p:tgtEl>
                                          <p:spTgt spid="159"/>
                                        </p:tgtEl>
                                        <p:attrNameLst>
                                          <p:attrName>r</p:attrName>
                                        </p:attrNameLst>
                                      </p:cBhvr>
                                    </p:animRot>
                                    <p:animRot by="-240000">
                                      <p:cBhvr>
                                        <p:cTn id="53" dur="200" fill="hold">
                                          <p:stCondLst>
                                            <p:cond delay="200"/>
                                          </p:stCondLst>
                                        </p:cTn>
                                        <p:tgtEl>
                                          <p:spTgt spid="159"/>
                                        </p:tgtEl>
                                        <p:attrNameLst>
                                          <p:attrName>r</p:attrName>
                                        </p:attrNameLst>
                                      </p:cBhvr>
                                    </p:animRot>
                                    <p:animRot by="240000">
                                      <p:cBhvr>
                                        <p:cTn id="54" dur="200" fill="hold">
                                          <p:stCondLst>
                                            <p:cond delay="400"/>
                                          </p:stCondLst>
                                        </p:cTn>
                                        <p:tgtEl>
                                          <p:spTgt spid="159"/>
                                        </p:tgtEl>
                                        <p:attrNameLst>
                                          <p:attrName>r</p:attrName>
                                        </p:attrNameLst>
                                      </p:cBhvr>
                                    </p:animRot>
                                    <p:animRot by="-240000">
                                      <p:cBhvr>
                                        <p:cTn id="55" dur="200" fill="hold">
                                          <p:stCondLst>
                                            <p:cond delay="600"/>
                                          </p:stCondLst>
                                        </p:cTn>
                                        <p:tgtEl>
                                          <p:spTgt spid="159"/>
                                        </p:tgtEl>
                                        <p:attrNameLst>
                                          <p:attrName>r</p:attrName>
                                        </p:attrNameLst>
                                      </p:cBhvr>
                                    </p:animRot>
                                    <p:animRot by="120000">
                                      <p:cBhvr>
                                        <p:cTn id="56" dur="200" fill="hold">
                                          <p:stCondLst>
                                            <p:cond delay="800"/>
                                          </p:stCondLst>
                                        </p:cTn>
                                        <p:tgtEl>
                                          <p:spTgt spid="159"/>
                                        </p:tgtEl>
                                        <p:attrNameLst>
                                          <p:attrName>r</p:attrName>
                                        </p:attrNameLst>
                                      </p:cBhvr>
                                    </p:animRot>
                                  </p:childTnLst>
                                </p:cTn>
                              </p:par>
                              <p:par>
                                <p:cTn id="57" presetID="32" presetClass="emph" presetSubtype="0" fill="hold" nodeType="withEffect">
                                  <p:stCondLst>
                                    <p:cond delay="0"/>
                                  </p:stCondLst>
                                  <p:childTnLst>
                                    <p:animRot by="120000">
                                      <p:cBhvr>
                                        <p:cTn id="58" dur="100" fill="hold">
                                          <p:stCondLst>
                                            <p:cond delay="0"/>
                                          </p:stCondLst>
                                        </p:cTn>
                                        <p:tgtEl>
                                          <p:spTgt spid="160"/>
                                        </p:tgtEl>
                                        <p:attrNameLst>
                                          <p:attrName>r</p:attrName>
                                        </p:attrNameLst>
                                      </p:cBhvr>
                                    </p:animRot>
                                    <p:animRot by="-240000">
                                      <p:cBhvr>
                                        <p:cTn id="59" dur="200" fill="hold">
                                          <p:stCondLst>
                                            <p:cond delay="200"/>
                                          </p:stCondLst>
                                        </p:cTn>
                                        <p:tgtEl>
                                          <p:spTgt spid="160"/>
                                        </p:tgtEl>
                                        <p:attrNameLst>
                                          <p:attrName>r</p:attrName>
                                        </p:attrNameLst>
                                      </p:cBhvr>
                                    </p:animRot>
                                    <p:animRot by="240000">
                                      <p:cBhvr>
                                        <p:cTn id="60" dur="200" fill="hold">
                                          <p:stCondLst>
                                            <p:cond delay="400"/>
                                          </p:stCondLst>
                                        </p:cTn>
                                        <p:tgtEl>
                                          <p:spTgt spid="160"/>
                                        </p:tgtEl>
                                        <p:attrNameLst>
                                          <p:attrName>r</p:attrName>
                                        </p:attrNameLst>
                                      </p:cBhvr>
                                    </p:animRot>
                                    <p:animRot by="-240000">
                                      <p:cBhvr>
                                        <p:cTn id="61" dur="200" fill="hold">
                                          <p:stCondLst>
                                            <p:cond delay="600"/>
                                          </p:stCondLst>
                                        </p:cTn>
                                        <p:tgtEl>
                                          <p:spTgt spid="160"/>
                                        </p:tgtEl>
                                        <p:attrNameLst>
                                          <p:attrName>r</p:attrName>
                                        </p:attrNameLst>
                                      </p:cBhvr>
                                    </p:animRot>
                                    <p:animRot by="120000">
                                      <p:cBhvr>
                                        <p:cTn id="62" dur="200" fill="hold">
                                          <p:stCondLst>
                                            <p:cond delay="800"/>
                                          </p:stCondLst>
                                        </p:cTn>
                                        <p:tgtEl>
                                          <p:spTgt spid="160"/>
                                        </p:tgtEl>
                                        <p:attrNameLst>
                                          <p:attrName>r</p:attrName>
                                        </p:attrNameLst>
                                      </p:cBhvr>
                                    </p:animRot>
                                  </p:childTnLst>
                                </p:cTn>
                              </p:par>
                            </p:childTnLst>
                          </p:cTn>
                        </p:par>
                        <p:par>
                          <p:cTn id="63" fill="hold">
                            <p:stCondLst>
                              <p:cond delay="1500"/>
                            </p:stCondLst>
                            <p:childTnLst>
                              <p:par>
                                <p:cTn id="64" presetID="1" presetClass="entr" presetSubtype="0" fill="hold" grpId="0" nodeType="afterEffect">
                                  <p:stCondLst>
                                    <p:cond delay="0"/>
                                  </p:stCondLst>
                                  <p:childTnLst>
                                    <p:set>
                                      <p:cBhvr>
                                        <p:cTn id="65" dur="1" fill="hold">
                                          <p:stCondLst>
                                            <p:cond delay="0"/>
                                          </p:stCondLst>
                                        </p:cTn>
                                        <p:tgtEl>
                                          <p:spTgt spid="20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2292">
                                            <p:txEl>
                                              <p:pRg st="1" end="1"/>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2292">
                                            <p:txEl>
                                              <p:pRg st="2" end="2"/>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6" presetClass="exit" presetSubtype="21" fill="hold" nodeType="clickEffect">
                                  <p:stCondLst>
                                    <p:cond delay="0"/>
                                  </p:stCondLst>
                                  <p:childTnLst>
                                    <p:animEffect transition="out" filter="barn(inVertical)">
                                      <p:cBhvr>
                                        <p:cTn id="77" dur="500"/>
                                        <p:tgtEl>
                                          <p:spTgt spid="140"/>
                                        </p:tgtEl>
                                      </p:cBhvr>
                                    </p:animEffect>
                                    <p:set>
                                      <p:cBhvr>
                                        <p:cTn id="78" dur="1" fill="hold">
                                          <p:stCondLst>
                                            <p:cond delay="499"/>
                                          </p:stCondLst>
                                        </p:cTn>
                                        <p:tgtEl>
                                          <p:spTgt spid="140"/>
                                        </p:tgtEl>
                                        <p:attrNameLst>
                                          <p:attrName>style.visibility</p:attrName>
                                        </p:attrNameLst>
                                      </p:cBhvr>
                                      <p:to>
                                        <p:strVal val="hidden"/>
                                      </p:to>
                                    </p:set>
                                  </p:childTnLst>
                                </p:cTn>
                              </p:par>
                              <p:par>
                                <p:cTn id="79" presetID="16" presetClass="exit" presetSubtype="21" fill="hold" nodeType="withEffect">
                                  <p:stCondLst>
                                    <p:cond delay="0"/>
                                  </p:stCondLst>
                                  <p:childTnLst>
                                    <p:animEffect transition="out" filter="barn(inVertical)">
                                      <p:cBhvr>
                                        <p:cTn id="80" dur="500"/>
                                        <p:tgtEl>
                                          <p:spTgt spid="160"/>
                                        </p:tgtEl>
                                      </p:cBhvr>
                                    </p:animEffect>
                                    <p:set>
                                      <p:cBhvr>
                                        <p:cTn id="81" dur="1" fill="hold">
                                          <p:stCondLst>
                                            <p:cond delay="499"/>
                                          </p:stCondLst>
                                        </p:cTn>
                                        <p:tgtEl>
                                          <p:spTgt spid="160"/>
                                        </p:tgtEl>
                                        <p:attrNameLst>
                                          <p:attrName>style.visibility</p:attrName>
                                        </p:attrNameLst>
                                      </p:cBhvr>
                                      <p:to>
                                        <p:strVal val="hidden"/>
                                      </p:to>
                                    </p:set>
                                  </p:childTnLst>
                                </p:cTn>
                              </p:par>
                            </p:childTnLst>
                          </p:cTn>
                        </p:par>
                        <p:par>
                          <p:cTn id="82" fill="hold">
                            <p:stCondLst>
                              <p:cond delay="500"/>
                            </p:stCondLst>
                            <p:childTnLst>
                              <p:par>
                                <p:cTn id="83" presetID="16" presetClass="entr" presetSubtype="21" fill="hold" nodeType="afterEffect">
                                  <p:stCondLst>
                                    <p:cond delay="0"/>
                                  </p:stCondLst>
                                  <p:childTnLst>
                                    <p:set>
                                      <p:cBhvr>
                                        <p:cTn id="84" dur="1" fill="hold">
                                          <p:stCondLst>
                                            <p:cond delay="0"/>
                                          </p:stCondLst>
                                        </p:cTn>
                                        <p:tgtEl>
                                          <p:spTgt spid="140"/>
                                        </p:tgtEl>
                                        <p:attrNameLst>
                                          <p:attrName>style.visibility</p:attrName>
                                        </p:attrNameLst>
                                      </p:cBhvr>
                                      <p:to>
                                        <p:strVal val="visible"/>
                                      </p:to>
                                    </p:set>
                                    <p:animEffect transition="in" filter="barn(inVertical)">
                                      <p:cBhvr>
                                        <p:cTn id="85" dur="500"/>
                                        <p:tgtEl>
                                          <p:spTgt spid="140"/>
                                        </p:tgtEl>
                                      </p:cBhvr>
                                    </p:animEffect>
                                  </p:childTnLst>
                                </p:cTn>
                              </p:par>
                              <p:par>
                                <p:cTn id="86" presetID="16" presetClass="entr" presetSubtype="21" fill="hold" nodeType="withEffect">
                                  <p:stCondLst>
                                    <p:cond delay="0"/>
                                  </p:stCondLst>
                                  <p:childTnLst>
                                    <p:set>
                                      <p:cBhvr>
                                        <p:cTn id="87" dur="1" fill="hold">
                                          <p:stCondLst>
                                            <p:cond delay="0"/>
                                          </p:stCondLst>
                                        </p:cTn>
                                        <p:tgtEl>
                                          <p:spTgt spid="160"/>
                                        </p:tgtEl>
                                        <p:attrNameLst>
                                          <p:attrName>style.visibility</p:attrName>
                                        </p:attrNameLst>
                                      </p:cBhvr>
                                      <p:to>
                                        <p:strVal val="visible"/>
                                      </p:to>
                                    </p:set>
                                    <p:animEffect transition="in" filter="barn(inVertical)">
                                      <p:cBhvr>
                                        <p:cTn id="88" dur="500"/>
                                        <p:tgtEl>
                                          <p:spTgt spid="160"/>
                                        </p:tgtEl>
                                      </p:cBhvr>
                                    </p:animEffect>
                                  </p:childTnLst>
                                </p:cTn>
                              </p:par>
                            </p:childTnLst>
                          </p:cTn>
                        </p:par>
                        <p:par>
                          <p:cTn id="89" fill="hold">
                            <p:stCondLst>
                              <p:cond delay="1000"/>
                            </p:stCondLst>
                            <p:childTnLst>
                              <p:par>
                                <p:cTn id="90" presetID="32" presetClass="emph" presetSubtype="0" fill="hold" nodeType="afterEffect">
                                  <p:stCondLst>
                                    <p:cond delay="0"/>
                                  </p:stCondLst>
                                  <p:childTnLst>
                                    <p:animRot by="120000">
                                      <p:cBhvr>
                                        <p:cTn id="91" dur="100" fill="hold">
                                          <p:stCondLst>
                                            <p:cond delay="0"/>
                                          </p:stCondLst>
                                        </p:cTn>
                                        <p:tgtEl>
                                          <p:spTgt spid="143"/>
                                        </p:tgtEl>
                                        <p:attrNameLst>
                                          <p:attrName>r</p:attrName>
                                        </p:attrNameLst>
                                      </p:cBhvr>
                                    </p:animRot>
                                    <p:animRot by="-240000">
                                      <p:cBhvr>
                                        <p:cTn id="92" dur="200" fill="hold">
                                          <p:stCondLst>
                                            <p:cond delay="200"/>
                                          </p:stCondLst>
                                        </p:cTn>
                                        <p:tgtEl>
                                          <p:spTgt spid="143"/>
                                        </p:tgtEl>
                                        <p:attrNameLst>
                                          <p:attrName>r</p:attrName>
                                        </p:attrNameLst>
                                      </p:cBhvr>
                                    </p:animRot>
                                    <p:animRot by="240000">
                                      <p:cBhvr>
                                        <p:cTn id="93" dur="200" fill="hold">
                                          <p:stCondLst>
                                            <p:cond delay="400"/>
                                          </p:stCondLst>
                                        </p:cTn>
                                        <p:tgtEl>
                                          <p:spTgt spid="143"/>
                                        </p:tgtEl>
                                        <p:attrNameLst>
                                          <p:attrName>r</p:attrName>
                                        </p:attrNameLst>
                                      </p:cBhvr>
                                    </p:animRot>
                                    <p:animRot by="-240000">
                                      <p:cBhvr>
                                        <p:cTn id="94" dur="200" fill="hold">
                                          <p:stCondLst>
                                            <p:cond delay="600"/>
                                          </p:stCondLst>
                                        </p:cTn>
                                        <p:tgtEl>
                                          <p:spTgt spid="143"/>
                                        </p:tgtEl>
                                        <p:attrNameLst>
                                          <p:attrName>r</p:attrName>
                                        </p:attrNameLst>
                                      </p:cBhvr>
                                    </p:animRot>
                                    <p:animRot by="120000">
                                      <p:cBhvr>
                                        <p:cTn id="95" dur="200" fill="hold">
                                          <p:stCondLst>
                                            <p:cond delay="800"/>
                                          </p:stCondLst>
                                        </p:cTn>
                                        <p:tgtEl>
                                          <p:spTgt spid="143"/>
                                        </p:tgtEl>
                                        <p:attrNameLst>
                                          <p:attrName>r</p:attrName>
                                        </p:attrNameLst>
                                      </p:cBhvr>
                                    </p:animRot>
                                  </p:childTnLst>
                                </p:cTn>
                              </p:par>
                              <p:par>
                                <p:cTn id="96" presetID="32" presetClass="emph" presetSubtype="0" fill="hold" nodeType="withEffect">
                                  <p:stCondLst>
                                    <p:cond delay="0"/>
                                  </p:stCondLst>
                                  <p:childTnLst>
                                    <p:animRot by="120000">
                                      <p:cBhvr>
                                        <p:cTn id="97" dur="100" fill="hold">
                                          <p:stCondLst>
                                            <p:cond delay="0"/>
                                          </p:stCondLst>
                                        </p:cTn>
                                        <p:tgtEl>
                                          <p:spTgt spid="140"/>
                                        </p:tgtEl>
                                        <p:attrNameLst>
                                          <p:attrName>r</p:attrName>
                                        </p:attrNameLst>
                                      </p:cBhvr>
                                    </p:animRot>
                                    <p:animRot by="-240000">
                                      <p:cBhvr>
                                        <p:cTn id="98" dur="200" fill="hold">
                                          <p:stCondLst>
                                            <p:cond delay="200"/>
                                          </p:stCondLst>
                                        </p:cTn>
                                        <p:tgtEl>
                                          <p:spTgt spid="140"/>
                                        </p:tgtEl>
                                        <p:attrNameLst>
                                          <p:attrName>r</p:attrName>
                                        </p:attrNameLst>
                                      </p:cBhvr>
                                    </p:animRot>
                                    <p:animRot by="240000">
                                      <p:cBhvr>
                                        <p:cTn id="99" dur="200" fill="hold">
                                          <p:stCondLst>
                                            <p:cond delay="400"/>
                                          </p:stCondLst>
                                        </p:cTn>
                                        <p:tgtEl>
                                          <p:spTgt spid="140"/>
                                        </p:tgtEl>
                                        <p:attrNameLst>
                                          <p:attrName>r</p:attrName>
                                        </p:attrNameLst>
                                      </p:cBhvr>
                                    </p:animRot>
                                    <p:animRot by="-240000">
                                      <p:cBhvr>
                                        <p:cTn id="100" dur="200" fill="hold">
                                          <p:stCondLst>
                                            <p:cond delay="600"/>
                                          </p:stCondLst>
                                        </p:cTn>
                                        <p:tgtEl>
                                          <p:spTgt spid="140"/>
                                        </p:tgtEl>
                                        <p:attrNameLst>
                                          <p:attrName>r</p:attrName>
                                        </p:attrNameLst>
                                      </p:cBhvr>
                                    </p:animRot>
                                    <p:animRot by="120000">
                                      <p:cBhvr>
                                        <p:cTn id="101" dur="200" fill="hold">
                                          <p:stCondLst>
                                            <p:cond delay="800"/>
                                          </p:stCondLst>
                                        </p:cTn>
                                        <p:tgtEl>
                                          <p:spTgt spid="140"/>
                                        </p:tgtEl>
                                        <p:attrNameLst>
                                          <p:attrName>r</p:attrName>
                                        </p:attrNameLst>
                                      </p:cBhvr>
                                    </p:animRot>
                                  </p:childTnLst>
                                </p:cTn>
                              </p:par>
                              <p:par>
                                <p:cTn id="102" presetID="32" presetClass="emph" presetSubtype="0" fill="hold" nodeType="withEffect">
                                  <p:stCondLst>
                                    <p:cond delay="0"/>
                                  </p:stCondLst>
                                  <p:childTnLst>
                                    <p:animRot by="120000">
                                      <p:cBhvr>
                                        <p:cTn id="103" dur="100" fill="hold">
                                          <p:stCondLst>
                                            <p:cond delay="0"/>
                                          </p:stCondLst>
                                        </p:cTn>
                                        <p:tgtEl>
                                          <p:spTgt spid="141"/>
                                        </p:tgtEl>
                                        <p:attrNameLst>
                                          <p:attrName>r</p:attrName>
                                        </p:attrNameLst>
                                      </p:cBhvr>
                                    </p:animRot>
                                    <p:animRot by="-240000">
                                      <p:cBhvr>
                                        <p:cTn id="104" dur="200" fill="hold">
                                          <p:stCondLst>
                                            <p:cond delay="200"/>
                                          </p:stCondLst>
                                        </p:cTn>
                                        <p:tgtEl>
                                          <p:spTgt spid="141"/>
                                        </p:tgtEl>
                                        <p:attrNameLst>
                                          <p:attrName>r</p:attrName>
                                        </p:attrNameLst>
                                      </p:cBhvr>
                                    </p:animRot>
                                    <p:animRot by="240000">
                                      <p:cBhvr>
                                        <p:cTn id="105" dur="200" fill="hold">
                                          <p:stCondLst>
                                            <p:cond delay="400"/>
                                          </p:stCondLst>
                                        </p:cTn>
                                        <p:tgtEl>
                                          <p:spTgt spid="141"/>
                                        </p:tgtEl>
                                        <p:attrNameLst>
                                          <p:attrName>r</p:attrName>
                                        </p:attrNameLst>
                                      </p:cBhvr>
                                    </p:animRot>
                                    <p:animRot by="-240000">
                                      <p:cBhvr>
                                        <p:cTn id="106" dur="200" fill="hold">
                                          <p:stCondLst>
                                            <p:cond delay="600"/>
                                          </p:stCondLst>
                                        </p:cTn>
                                        <p:tgtEl>
                                          <p:spTgt spid="141"/>
                                        </p:tgtEl>
                                        <p:attrNameLst>
                                          <p:attrName>r</p:attrName>
                                        </p:attrNameLst>
                                      </p:cBhvr>
                                    </p:animRot>
                                    <p:animRot by="120000">
                                      <p:cBhvr>
                                        <p:cTn id="107" dur="200" fill="hold">
                                          <p:stCondLst>
                                            <p:cond delay="800"/>
                                          </p:stCondLst>
                                        </p:cTn>
                                        <p:tgtEl>
                                          <p:spTgt spid="141"/>
                                        </p:tgtEl>
                                        <p:attrNameLst>
                                          <p:attrName>r</p:attrName>
                                        </p:attrNameLst>
                                      </p:cBhvr>
                                    </p:animRot>
                                  </p:childTnLst>
                                </p:cTn>
                              </p:par>
                            </p:childTnLst>
                          </p:cTn>
                        </p:par>
                        <p:par>
                          <p:cTn id="108" fill="hold">
                            <p:stCondLst>
                              <p:cond delay="2000"/>
                            </p:stCondLst>
                            <p:childTnLst>
                              <p:par>
                                <p:cTn id="109" presetID="32" presetClass="emph" presetSubtype="0" fill="hold" nodeType="afterEffect">
                                  <p:stCondLst>
                                    <p:cond delay="0"/>
                                  </p:stCondLst>
                                  <p:childTnLst>
                                    <p:animRot by="120000">
                                      <p:cBhvr>
                                        <p:cTn id="110" dur="100" fill="hold">
                                          <p:stCondLst>
                                            <p:cond delay="0"/>
                                          </p:stCondLst>
                                        </p:cTn>
                                        <p:tgtEl>
                                          <p:spTgt spid="143"/>
                                        </p:tgtEl>
                                        <p:attrNameLst>
                                          <p:attrName>r</p:attrName>
                                        </p:attrNameLst>
                                      </p:cBhvr>
                                    </p:animRot>
                                    <p:animRot by="-240000">
                                      <p:cBhvr>
                                        <p:cTn id="111" dur="200" fill="hold">
                                          <p:stCondLst>
                                            <p:cond delay="200"/>
                                          </p:stCondLst>
                                        </p:cTn>
                                        <p:tgtEl>
                                          <p:spTgt spid="143"/>
                                        </p:tgtEl>
                                        <p:attrNameLst>
                                          <p:attrName>r</p:attrName>
                                        </p:attrNameLst>
                                      </p:cBhvr>
                                    </p:animRot>
                                    <p:animRot by="240000">
                                      <p:cBhvr>
                                        <p:cTn id="112" dur="200" fill="hold">
                                          <p:stCondLst>
                                            <p:cond delay="400"/>
                                          </p:stCondLst>
                                        </p:cTn>
                                        <p:tgtEl>
                                          <p:spTgt spid="143"/>
                                        </p:tgtEl>
                                        <p:attrNameLst>
                                          <p:attrName>r</p:attrName>
                                        </p:attrNameLst>
                                      </p:cBhvr>
                                    </p:animRot>
                                    <p:animRot by="-240000">
                                      <p:cBhvr>
                                        <p:cTn id="113" dur="200" fill="hold">
                                          <p:stCondLst>
                                            <p:cond delay="600"/>
                                          </p:stCondLst>
                                        </p:cTn>
                                        <p:tgtEl>
                                          <p:spTgt spid="143"/>
                                        </p:tgtEl>
                                        <p:attrNameLst>
                                          <p:attrName>r</p:attrName>
                                        </p:attrNameLst>
                                      </p:cBhvr>
                                    </p:animRot>
                                    <p:animRot by="120000">
                                      <p:cBhvr>
                                        <p:cTn id="114" dur="200" fill="hold">
                                          <p:stCondLst>
                                            <p:cond delay="800"/>
                                          </p:stCondLst>
                                        </p:cTn>
                                        <p:tgtEl>
                                          <p:spTgt spid="143"/>
                                        </p:tgtEl>
                                        <p:attrNameLst>
                                          <p:attrName>r</p:attrName>
                                        </p:attrNameLst>
                                      </p:cBhvr>
                                    </p:animRot>
                                  </p:childTnLst>
                                </p:cTn>
                              </p:par>
                              <p:par>
                                <p:cTn id="115" presetID="32" presetClass="emph" presetSubtype="0" fill="hold" nodeType="withEffect">
                                  <p:stCondLst>
                                    <p:cond delay="0"/>
                                  </p:stCondLst>
                                  <p:childTnLst>
                                    <p:animRot by="120000">
                                      <p:cBhvr>
                                        <p:cTn id="116" dur="100" fill="hold">
                                          <p:stCondLst>
                                            <p:cond delay="0"/>
                                          </p:stCondLst>
                                        </p:cTn>
                                        <p:tgtEl>
                                          <p:spTgt spid="159"/>
                                        </p:tgtEl>
                                        <p:attrNameLst>
                                          <p:attrName>r</p:attrName>
                                        </p:attrNameLst>
                                      </p:cBhvr>
                                    </p:animRot>
                                    <p:animRot by="-240000">
                                      <p:cBhvr>
                                        <p:cTn id="117" dur="200" fill="hold">
                                          <p:stCondLst>
                                            <p:cond delay="200"/>
                                          </p:stCondLst>
                                        </p:cTn>
                                        <p:tgtEl>
                                          <p:spTgt spid="159"/>
                                        </p:tgtEl>
                                        <p:attrNameLst>
                                          <p:attrName>r</p:attrName>
                                        </p:attrNameLst>
                                      </p:cBhvr>
                                    </p:animRot>
                                    <p:animRot by="240000">
                                      <p:cBhvr>
                                        <p:cTn id="118" dur="200" fill="hold">
                                          <p:stCondLst>
                                            <p:cond delay="400"/>
                                          </p:stCondLst>
                                        </p:cTn>
                                        <p:tgtEl>
                                          <p:spTgt spid="159"/>
                                        </p:tgtEl>
                                        <p:attrNameLst>
                                          <p:attrName>r</p:attrName>
                                        </p:attrNameLst>
                                      </p:cBhvr>
                                    </p:animRot>
                                    <p:animRot by="-240000">
                                      <p:cBhvr>
                                        <p:cTn id="119" dur="200" fill="hold">
                                          <p:stCondLst>
                                            <p:cond delay="600"/>
                                          </p:stCondLst>
                                        </p:cTn>
                                        <p:tgtEl>
                                          <p:spTgt spid="159"/>
                                        </p:tgtEl>
                                        <p:attrNameLst>
                                          <p:attrName>r</p:attrName>
                                        </p:attrNameLst>
                                      </p:cBhvr>
                                    </p:animRot>
                                    <p:animRot by="120000">
                                      <p:cBhvr>
                                        <p:cTn id="120" dur="200" fill="hold">
                                          <p:stCondLst>
                                            <p:cond delay="800"/>
                                          </p:stCondLst>
                                        </p:cTn>
                                        <p:tgtEl>
                                          <p:spTgt spid="159"/>
                                        </p:tgtEl>
                                        <p:attrNameLst>
                                          <p:attrName>r</p:attrName>
                                        </p:attrNameLst>
                                      </p:cBhvr>
                                    </p:animRot>
                                  </p:childTnLst>
                                </p:cTn>
                              </p:par>
                              <p:par>
                                <p:cTn id="121" presetID="32" presetClass="emph" presetSubtype="0" fill="hold" nodeType="withEffect">
                                  <p:stCondLst>
                                    <p:cond delay="0"/>
                                  </p:stCondLst>
                                  <p:childTnLst>
                                    <p:animRot by="120000">
                                      <p:cBhvr>
                                        <p:cTn id="122" dur="100" fill="hold">
                                          <p:stCondLst>
                                            <p:cond delay="0"/>
                                          </p:stCondLst>
                                        </p:cTn>
                                        <p:tgtEl>
                                          <p:spTgt spid="160"/>
                                        </p:tgtEl>
                                        <p:attrNameLst>
                                          <p:attrName>r</p:attrName>
                                        </p:attrNameLst>
                                      </p:cBhvr>
                                    </p:animRot>
                                    <p:animRot by="-240000">
                                      <p:cBhvr>
                                        <p:cTn id="123" dur="200" fill="hold">
                                          <p:stCondLst>
                                            <p:cond delay="200"/>
                                          </p:stCondLst>
                                        </p:cTn>
                                        <p:tgtEl>
                                          <p:spTgt spid="160"/>
                                        </p:tgtEl>
                                        <p:attrNameLst>
                                          <p:attrName>r</p:attrName>
                                        </p:attrNameLst>
                                      </p:cBhvr>
                                    </p:animRot>
                                    <p:animRot by="240000">
                                      <p:cBhvr>
                                        <p:cTn id="124" dur="200" fill="hold">
                                          <p:stCondLst>
                                            <p:cond delay="400"/>
                                          </p:stCondLst>
                                        </p:cTn>
                                        <p:tgtEl>
                                          <p:spTgt spid="160"/>
                                        </p:tgtEl>
                                        <p:attrNameLst>
                                          <p:attrName>r</p:attrName>
                                        </p:attrNameLst>
                                      </p:cBhvr>
                                    </p:animRot>
                                    <p:animRot by="-240000">
                                      <p:cBhvr>
                                        <p:cTn id="125" dur="200" fill="hold">
                                          <p:stCondLst>
                                            <p:cond delay="600"/>
                                          </p:stCondLst>
                                        </p:cTn>
                                        <p:tgtEl>
                                          <p:spTgt spid="160"/>
                                        </p:tgtEl>
                                        <p:attrNameLst>
                                          <p:attrName>r</p:attrName>
                                        </p:attrNameLst>
                                      </p:cBhvr>
                                    </p:animRot>
                                    <p:animRot by="120000">
                                      <p:cBhvr>
                                        <p:cTn id="126" dur="200" fill="hold">
                                          <p:stCondLst>
                                            <p:cond delay="800"/>
                                          </p:stCondLst>
                                        </p:cTn>
                                        <p:tgtEl>
                                          <p:spTgt spid="160"/>
                                        </p:tgtEl>
                                        <p:attrNameLst>
                                          <p:attrName>r</p:attrName>
                                        </p:attrNameLst>
                                      </p:cBhvr>
                                    </p:animRot>
                                  </p:childTnLst>
                                </p:cTn>
                              </p:par>
                            </p:childTnLst>
                          </p:cTn>
                        </p:par>
                      </p:childTnLst>
                    </p:cTn>
                  </p:par>
                  <p:par>
                    <p:cTn id="127" fill="hold">
                      <p:stCondLst>
                        <p:cond delay="indefinite"/>
                      </p:stCondLst>
                      <p:childTnLst>
                        <p:par>
                          <p:cTn id="128" fill="hold">
                            <p:stCondLst>
                              <p:cond delay="0"/>
                            </p:stCondLst>
                            <p:childTnLst>
                              <p:par>
                                <p:cTn id="129" presetID="16" presetClass="exit" presetSubtype="21" fill="hold" nodeType="clickEffect">
                                  <p:stCondLst>
                                    <p:cond delay="0"/>
                                  </p:stCondLst>
                                  <p:childTnLst>
                                    <p:animEffect transition="out" filter="barn(inVertical)">
                                      <p:cBhvr>
                                        <p:cTn id="130" dur="500"/>
                                        <p:tgtEl>
                                          <p:spTgt spid="140"/>
                                        </p:tgtEl>
                                      </p:cBhvr>
                                    </p:animEffect>
                                    <p:set>
                                      <p:cBhvr>
                                        <p:cTn id="131" dur="1" fill="hold">
                                          <p:stCondLst>
                                            <p:cond delay="499"/>
                                          </p:stCondLst>
                                        </p:cTn>
                                        <p:tgtEl>
                                          <p:spTgt spid="140"/>
                                        </p:tgtEl>
                                        <p:attrNameLst>
                                          <p:attrName>style.visibility</p:attrName>
                                        </p:attrNameLst>
                                      </p:cBhvr>
                                      <p:to>
                                        <p:strVal val="hidden"/>
                                      </p:to>
                                    </p:set>
                                  </p:childTnLst>
                                </p:cTn>
                              </p:par>
                              <p:par>
                                <p:cTn id="132" presetID="16" presetClass="exit" presetSubtype="21" fill="hold" nodeType="withEffect">
                                  <p:stCondLst>
                                    <p:cond delay="0"/>
                                  </p:stCondLst>
                                  <p:childTnLst>
                                    <p:animEffect transition="out" filter="barn(inVertical)">
                                      <p:cBhvr>
                                        <p:cTn id="133" dur="500"/>
                                        <p:tgtEl>
                                          <p:spTgt spid="130"/>
                                        </p:tgtEl>
                                      </p:cBhvr>
                                    </p:animEffect>
                                    <p:set>
                                      <p:cBhvr>
                                        <p:cTn id="134" dur="1" fill="hold">
                                          <p:stCondLst>
                                            <p:cond delay="499"/>
                                          </p:stCondLst>
                                        </p:cTn>
                                        <p:tgtEl>
                                          <p:spTgt spid="130"/>
                                        </p:tgtEl>
                                        <p:attrNameLst>
                                          <p:attrName>style.visibility</p:attrName>
                                        </p:attrNameLst>
                                      </p:cBhvr>
                                      <p:to>
                                        <p:strVal val="hidden"/>
                                      </p:to>
                                    </p:set>
                                  </p:childTnLst>
                                </p:cTn>
                              </p:par>
                            </p:childTnLst>
                          </p:cTn>
                        </p:par>
                        <p:par>
                          <p:cTn id="135" fill="hold">
                            <p:stCondLst>
                              <p:cond delay="500"/>
                            </p:stCondLst>
                            <p:childTnLst>
                              <p:par>
                                <p:cTn id="136" presetID="16" presetClass="entr" presetSubtype="21" fill="hold" nodeType="afterEffect">
                                  <p:stCondLst>
                                    <p:cond delay="0"/>
                                  </p:stCondLst>
                                  <p:childTnLst>
                                    <p:set>
                                      <p:cBhvr>
                                        <p:cTn id="137" dur="1" fill="hold">
                                          <p:stCondLst>
                                            <p:cond delay="0"/>
                                          </p:stCondLst>
                                        </p:cTn>
                                        <p:tgtEl>
                                          <p:spTgt spid="140"/>
                                        </p:tgtEl>
                                        <p:attrNameLst>
                                          <p:attrName>style.visibility</p:attrName>
                                        </p:attrNameLst>
                                      </p:cBhvr>
                                      <p:to>
                                        <p:strVal val="visible"/>
                                      </p:to>
                                    </p:set>
                                    <p:animEffect transition="in" filter="barn(inVertical)">
                                      <p:cBhvr>
                                        <p:cTn id="138" dur="500"/>
                                        <p:tgtEl>
                                          <p:spTgt spid="140"/>
                                        </p:tgtEl>
                                      </p:cBhvr>
                                    </p:animEffect>
                                  </p:childTnLst>
                                </p:cTn>
                              </p:par>
                              <p:par>
                                <p:cTn id="139" presetID="16" presetClass="entr" presetSubtype="21" fill="hold" nodeType="withEffect">
                                  <p:stCondLst>
                                    <p:cond delay="0"/>
                                  </p:stCondLst>
                                  <p:childTnLst>
                                    <p:set>
                                      <p:cBhvr>
                                        <p:cTn id="140" dur="1" fill="hold">
                                          <p:stCondLst>
                                            <p:cond delay="0"/>
                                          </p:stCondLst>
                                        </p:cTn>
                                        <p:tgtEl>
                                          <p:spTgt spid="130"/>
                                        </p:tgtEl>
                                        <p:attrNameLst>
                                          <p:attrName>style.visibility</p:attrName>
                                        </p:attrNameLst>
                                      </p:cBhvr>
                                      <p:to>
                                        <p:strVal val="visible"/>
                                      </p:to>
                                    </p:set>
                                    <p:animEffect transition="in" filter="barn(inVertical)">
                                      <p:cBhvr>
                                        <p:cTn id="141"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sp>
        <p:nvSpPr>
          <p:cNvPr id="85" name="Rectangle 2">
            <a:extLst>
              <a:ext uri="{FF2B5EF4-FFF2-40B4-BE49-F238E27FC236}">
                <a16:creationId xmlns:a16="http://schemas.microsoft.com/office/drawing/2014/main" id="{36F31A4F-166F-7142-A430-31E46DCC6D48}"/>
              </a:ext>
            </a:extLst>
          </p:cNvPr>
          <p:cNvSpPr txBox="1">
            <a:spLocks noChangeArrowheads="1"/>
          </p:cNvSpPr>
          <p:nvPr/>
        </p:nvSpPr>
        <p:spPr>
          <a:xfrm>
            <a:off x="419692" y="-8461"/>
            <a:ext cx="8724306"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K-Truss Community Model</a:t>
            </a:r>
            <a:r>
              <a:rPr lang="zh-CN" altLang="en-US" sz="2400" dirty="0">
                <a:ea typeface="宋体" charset="-122"/>
              </a:rPr>
              <a:t> </a:t>
            </a:r>
            <a:r>
              <a:rPr lang="en-US" altLang="zh-CN" sz="2400" dirty="0">
                <a:solidFill>
                  <a:srgbClr val="C00000"/>
                </a:solidFill>
                <a:ea typeface="宋体" charset="-122"/>
              </a:rPr>
              <a:t>[﻿Huang</a:t>
            </a:r>
            <a:r>
              <a:rPr lang="zh-CN" altLang="en-US" sz="2400" dirty="0">
                <a:solidFill>
                  <a:srgbClr val="C00000"/>
                </a:solidFill>
                <a:ea typeface="宋体" charset="-122"/>
              </a:rPr>
              <a:t> </a:t>
            </a:r>
            <a:r>
              <a:rPr lang="en-US" altLang="zh-CN" sz="2400" dirty="0">
                <a:solidFill>
                  <a:srgbClr val="C00000"/>
                </a:solidFill>
                <a:ea typeface="宋体" charset="-122"/>
              </a:rPr>
              <a:t>et</a:t>
            </a:r>
            <a:r>
              <a:rPr lang="zh-CN" altLang="en-US" sz="2400" dirty="0">
                <a:solidFill>
                  <a:srgbClr val="C00000"/>
                </a:solidFill>
                <a:ea typeface="宋体" charset="-122"/>
              </a:rPr>
              <a:t> </a:t>
            </a:r>
            <a:r>
              <a:rPr lang="en-US" altLang="zh-CN" sz="2400" dirty="0">
                <a:solidFill>
                  <a:srgbClr val="C00000"/>
                </a:solidFill>
                <a:ea typeface="宋体" charset="-122"/>
              </a:rPr>
              <a:t>al.,</a:t>
            </a:r>
            <a:r>
              <a:rPr lang="zh-CN" altLang="en-US" sz="2400" dirty="0">
                <a:solidFill>
                  <a:srgbClr val="C00000"/>
                </a:solidFill>
                <a:ea typeface="宋体" charset="-122"/>
              </a:rPr>
              <a:t> </a:t>
            </a:r>
            <a:r>
              <a:rPr lang="en-US" altLang="zh-CN" sz="2400" dirty="0">
                <a:solidFill>
                  <a:srgbClr val="C00000"/>
                </a:solidFill>
                <a:ea typeface="宋体" charset="-122"/>
              </a:rPr>
              <a:t>SIGMOD</a:t>
            </a:r>
            <a:r>
              <a:rPr lang="zh-CN" altLang="en-US" sz="2400" dirty="0">
                <a:solidFill>
                  <a:srgbClr val="C00000"/>
                </a:solidFill>
                <a:ea typeface="宋体" charset="-122"/>
              </a:rPr>
              <a:t> </a:t>
            </a:r>
            <a:r>
              <a:rPr lang="en-US" altLang="zh-CN" sz="2400" dirty="0">
                <a:solidFill>
                  <a:srgbClr val="C00000"/>
                </a:solidFill>
                <a:ea typeface="宋体" charset="-122"/>
              </a:rPr>
              <a:t>14]</a:t>
            </a:r>
            <a:r>
              <a:rPr lang="zh-CN" altLang="en-US" sz="2400" dirty="0">
                <a:solidFill>
                  <a:srgbClr val="C00000"/>
                </a:solidFill>
                <a:ea typeface="宋体" charset="-122"/>
              </a:rPr>
              <a:t> </a:t>
            </a:r>
            <a:endParaRPr lang="en-US" altLang="zh-CN" sz="2400" dirty="0">
              <a:solidFill>
                <a:srgbClr val="C00000"/>
              </a:solidFill>
              <a:ea typeface="宋体" charset="-122"/>
            </a:endParaRPr>
          </a:p>
        </p:txBody>
      </p:sp>
      <p:cxnSp>
        <p:nvCxnSpPr>
          <p:cNvPr id="86" name="直线连接符 85">
            <a:extLst>
              <a:ext uri="{FF2B5EF4-FFF2-40B4-BE49-F238E27FC236}">
                <a16:creationId xmlns:a16="http://schemas.microsoft.com/office/drawing/2014/main" id="{BB6DCBE3-1512-764C-BACB-F2B49945978C}"/>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7" name="矩形 86">
            <a:extLst>
              <a:ext uri="{FF2B5EF4-FFF2-40B4-BE49-F238E27FC236}">
                <a16:creationId xmlns:a16="http://schemas.microsoft.com/office/drawing/2014/main" id="{1D703321-1D56-F440-8EAE-0ABF2D83F0E8}"/>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88" name="Content Placeholder 2">
            <a:extLst>
              <a:ext uri="{FF2B5EF4-FFF2-40B4-BE49-F238E27FC236}">
                <a16:creationId xmlns:a16="http://schemas.microsoft.com/office/drawing/2014/main" id="{AF692837-E52B-F944-AEFC-D5DBDBBA347D}"/>
              </a:ext>
            </a:extLst>
          </p:cNvPr>
          <p:cNvSpPr>
            <a:spLocks noGrp="1"/>
          </p:cNvSpPr>
          <p:nvPr>
            <p:ph idx="1"/>
          </p:nvPr>
        </p:nvSpPr>
        <p:spPr>
          <a:xfrm>
            <a:off x="419692" y="902057"/>
            <a:ext cx="7886700" cy="3263504"/>
          </a:xfrm>
        </p:spPr>
        <p:txBody>
          <a:bodyPr/>
          <a:lstStyle/>
          <a:p>
            <a:r>
              <a:rPr lang="en-US" altLang="zh-HK" b="1" dirty="0">
                <a:solidFill>
                  <a:srgbClr val="00B050"/>
                </a:solidFill>
              </a:rPr>
              <a:t>A k-truss community </a:t>
            </a:r>
            <a:r>
              <a:rPr lang="en-US" altLang="zh-CN" dirty="0"/>
              <a:t>satisfies:</a:t>
            </a:r>
            <a:endParaRPr lang="en-US" altLang="zh-HK" dirty="0"/>
          </a:p>
          <a:p>
            <a:pPr marL="342900" lvl="1" indent="0">
              <a:buNone/>
            </a:pPr>
            <a:r>
              <a:rPr lang="en-US" altLang="zh-HK" sz="1650" dirty="0"/>
              <a:t>(1) </a:t>
            </a:r>
            <a:r>
              <a:rPr lang="en-US" altLang="zh-HK" sz="1650" b="1" dirty="0">
                <a:solidFill>
                  <a:srgbClr val="0070C0"/>
                </a:solidFill>
              </a:rPr>
              <a:t>K-truss: </a:t>
            </a:r>
            <a:r>
              <a:rPr lang="en-US" altLang="zh-HK" sz="1650" dirty="0"/>
              <a:t>each edge within </a:t>
            </a:r>
            <a:r>
              <a:rPr lang="en-US" altLang="zh-CN" sz="1650" i="1" dirty="0">
                <a:solidFill>
                  <a:srgbClr val="C00000"/>
                </a:solidFill>
              </a:rPr>
              <a:t>at least (k-2) triangles</a:t>
            </a:r>
            <a:endParaRPr lang="en-US" altLang="zh-HK" sz="1650" dirty="0"/>
          </a:p>
          <a:p>
            <a:pPr marL="342900" lvl="1" indent="0">
              <a:buNone/>
            </a:pPr>
            <a:r>
              <a:rPr lang="en-US" altLang="zh-HK" sz="1650" dirty="0"/>
              <a:t>(2) </a:t>
            </a:r>
            <a:r>
              <a:rPr lang="en-US" altLang="zh-HK" sz="1650" b="1" dirty="0">
                <a:solidFill>
                  <a:srgbClr val="0070C0"/>
                </a:solidFill>
              </a:rPr>
              <a:t>Edge Connectivity: </a:t>
            </a:r>
            <a:r>
              <a:rPr lang="en-US" altLang="zh-HK" sz="1650" dirty="0"/>
              <a:t>all pairs of edges</a:t>
            </a:r>
          </a:p>
          <a:p>
            <a:pPr marL="342900" lvl="1" indent="0">
              <a:buNone/>
            </a:pPr>
            <a:r>
              <a:rPr lang="en-US" altLang="zh-HK" sz="1650" dirty="0"/>
              <a:t>(3) </a:t>
            </a:r>
            <a:r>
              <a:rPr lang="en-US" altLang="zh-CN" sz="1650" b="1" dirty="0">
                <a:solidFill>
                  <a:srgbClr val="0070C0"/>
                </a:solidFill>
              </a:rPr>
              <a:t>Maximal </a:t>
            </a:r>
            <a:r>
              <a:rPr lang="en-US" altLang="zh-CN" sz="1650" b="1" dirty="0" err="1">
                <a:solidFill>
                  <a:srgbClr val="0070C0"/>
                </a:solidFill>
              </a:rPr>
              <a:t>Subgraph</a:t>
            </a:r>
            <a:endParaRPr lang="zh-HK" altLang="en-US" sz="1650" dirty="0"/>
          </a:p>
        </p:txBody>
      </p:sp>
      <p:sp>
        <p:nvSpPr>
          <p:cNvPr id="89" name="Freeform 142">
            <a:extLst>
              <a:ext uri="{FF2B5EF4-FFF2-40B4-BE49-F238E27FC236}">
                <a16:creationId xmlns:a16="http://schemas.microsoft.com/office/drawing/2014/main" id="{6DBE9B51-F622-9746-9ABA-FC92EE81C930}"/>
              </a:ext>
            </a:extLst>
          </p:cNvPr>
          <p:cNvSpPr/>
          <p:nvPr/>
        </p:nvSpPr>
        <p:spPr>
          <a:xfrm>
            <a:off x="2401748" y="2347057"/>
            <a:ext cx="2155371" cy="1510393"/>
          </a:xfrm>
          <a:custGeom>
            <a:avLst/>
            <a:gdLst>
              <a:gd name="connsiteX0" fmla="*/ 751114 w 2873828"/>
              <a:gd name="connsiteY0" fmla="*/ 10886 h 2013857"/>
              <a:gd name="connsiteX1" fmla="*/ 2133600 w 2873828"/>
              <a:gd name="connsiteY1" fmla="*/ 0 h 2013857"/>
              <a:gd name="connsiteX2" fmla="*/ 2873828 w 2873828"/>
              <a:gd name="connsiteY2" fmla="*/ 1632857 h 2013857"/>
              <a:gd name="connsiteX3" fmla="*/ 2688771 w 2873828"/>
              <a:gd name="connsiteY3" fmla="*/ 2013857 h 2013857"/>
              <a:gd name="connsiteX4" fmla="*/ 2362200 w 2873828"/>
              <a:gd name="connsiteY4" fmla="*/ 1970314 h 2013857"/>
              <a:gd name="connsiteX5" fmla="*/ 1807028 w 2873828"/>
              <a:gd name="connsiteY5" fmla="*/ 1578429 h 2013857"/>
              <a:gd name="connsiteX6" fmla="*/ 1088571 w 2873828"/>
              <a:gd name="connsiteY6" fmla="*/ 1567543 h 2013857"/>
              <a:gd name="connsiteX7" fmla="*/ 446314 w 2873828"/>
              <a:gd name="connsiteY7" fmla="*/ 1926771 h 2013857"/>
              <a:gd name="connsiteX8" fmla="*/ 108857 w 2873828"/>
              <a:gd name="connsiteY8" fmla="*/ 1959429 h 2013857"/>
              <a:gd name="connsiteX9" fmla="*/ 0 w 2873828"/>
              <a:gd name="connsiteY9" fmla="*/ 1578429 h 2013857"/>
              <a:gd name="connsiteX10" fmla="*/ 751114 w 2873828"/>
              <a:gd name="connsiteY10" fmla="*/ 10886 h 20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3828" h="2013857">
                <a:moveTo>
                  <a:pt x="751114" y="10886"/>
                </a:moveTo>
                <a:lnTo>
                  <a:pt x="2133600" y="0"/>
                </a:lnTo>
                <a:lnTo>
                  <a:pt x="2873828" y="1632857"/>
                </a:lnTo>
                <a:lnTo>
                  <a:pt x="2688771" y="2013857"/>
                </a:lnTo>
                <a:lnTo>
                  <a:pt x="2362200" y="1970314"/>
                </a:lnTo>
                <a:lnTo>
                  <a:pt x="1807028" y="1578429"/>
                </a:lnTo>
                <a:lnTo>
                  <a:pt x="1088571" y="1567543"/>
                </a:lnTo>
                <a:lnTo>
                  <a:pt x="446314" y="1926771"/>
                </a:lnTo>
                <a:lnTo>
                  <a:pt x="108857" y="1959429"/>
                </a:lnTo>
                <a:lnTo>
                  <a:pt x="0" y="1578429"/>
                </a:lnTo>
                <a:lnTo>
                  <a:pt x="751114" y="10886"/>
                </a:lnTo>
                <a:close/>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350">
              <a:solidFill>
                <a:schemeClr val="tx1"/>
              </a:solidFill>
            </a:endParaRPr>
          </a:p>
        </p:txBody>
      </p:sp>
      <p:cxnSp>
        <p:nvCxnSpPr>
          <p:cNvPr id="90" name="Straight Connector 3">
            <a:extLst>
              <a:ext uri="{FF2B5EF4-FFF2-40B4-BE49-F238E27FC236}">
                <a16:creationId xmlns:a16="http://schemas.microsoft.com/office/drawing/2014/main" id="{95540749-CFC3-E440-A679-875EB9C64467}"/>
              </a:ext>
            </a:extLst>
          </p:cNvPr>
          <p:cNvCxnSpPr/>
          <p:nvPr/>
        </p:nvCxnSpPr>
        <p:spPr>
          <a:xfrm>
            <a:off x="2675930" y="3584907"/>
            <a:ext cx="413442" cy="657756"/>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Straight Connector 4">
            <a:extLst>
              <a:ext uri="{FF2B5EF4-FFF2-40B4-BE49-F238E27FC236}">
                <a16:creationId xmlns:a16="http://schemas.microsoft.com/office/drawing/2014/main" id="{2631C296-3E2C-FA4E-B793-B577170F222D}"/>
              </a:ext>
            </a:extLst>
          </p:cNvPr>
          <p:cNvCxnSpPr/>
          <p:nvPr/>
        </p:nvCxnSpPr>
        <p:spPr>
          <a:xfrm flipV="1">
            <a:off x="2675930" y="3063658"/>
            <a:ext cx="413442" cy="51967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 name="Straight Connector 5">
            <a:extLst>
              <a:ext uri="{FF2B5EF4-FFF2-40B4-BE49-F238E27FC236}">
                <a16:creationId xmlns:a16="http://schemas.microsoft.com/office/drawing/2014/main" id="{9C84015E-5259-7E4C-A708-55C359186642}"/>
              </a:ext>
            </a:extLst>
          </p:cNvPr>
          <p:cNvCxnSpPr/>
          <p:nvPr/>
        </p:nvCxnSpPr>
        <p:spPr>
          <a:xfrm>
            <a:off x="3129479" y="4297404"/>
            <a:ext cx="609446" cy="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 name="Straight Connector 6">
            <a:extLst>
              <a:ext uri="{FF2B5EF4-FFF2-40B4-BE49-F238E27FC236}">
                <a16:creationId xmlns:a16="http://schemas.microsoft.com/office/drawing/2014/main" id="{591EBD6F-B9EA-4049-9D34-77C1EC4CE03A}"/>
              </a:ext>
            </a:extLst>
          </p:cNvPr>
          <p:cNvCxnSpPr/>
          <p:nvPr/>
        </p:nvCxnSpPr>
        <p:spPr>
          <a:xfrm flipV="1">
            <a:off x="3089372" y="3886220"/>
            <a:ext cx="344830" cy="35512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 name="Straight Connector 7">
            <a:extLst>
              <a:ext uri="{FF2B5EF4-FFF2-40B4-BE49-F238E27FC236}">
                <a16:creationId xmlns:a16="http://schemas.microsoft.com/office/drawing/2014/main" id="{50E19724-DCD3-9240-A0F6-56A83A38AF57}"/>
              </a:ext>
            </a:extLst>
          </p:cNvPr>
          <p:cNvCxnSpPr/>
          <p:nvPr/>
        </p:nvCxnSpPr>
        <p:spPr>
          <a:xfrm>
            <a:off x="3432272" y="3852533"/>
            <a:ext cx="333116" cy="42038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5" name="Straight Connector 8">
            <a:extLst>
              <a:ext uri="{FF2B5EF4-FFF2-40B4-BE49-F238E27FC236}">
                <a16:creationId xmlns:a16="http://schemas.microsoft.com/office/drawing/2014/main" id="{A4540E3C-6924-4C4D-AB48-CAD22F0458C4}"/>
              </a:ext>
            </a:extLst>
          </p:cNvPr>
          <p:cNvCxnSpPr>
            <a:endCxn id="242" idx="1"/>
          </p:cNvCxnSpPr>
          <p:nvPr/>
        </p:nvCxnSpPr>
        <p:spPr>
          <a:xfrm>
            <a:off x="2675930" y="3642609"/>
            <a:ext cx="632539" cy="157737"/>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6" name="Straight Connector 9">
            <a:extLst>
              <a:ext uri="{FF2B5EF4-FFF2-40B4-BE49-F238E27FC236}">
                <a16:creationId xmlns:a16="http://schemas.microsoft.com/office/drawing/2014/main" id="{B76FB36C-31E4-0F49-B16C-5F355B1739D9}"/>
              </a:ext>
            </a:extLst>
          </p:cNvPr>
          <p:cNvCxnSpPr>
            <a:stCxn id="125" idx="1"/>
            <a:endCxn id="245" idx="1"/>
          </p:cNvCxnSpPr>
          <p:nvPr/>
        </p:nvCxnSpPr>
        <p:spPr>
          <a:xfrm>
            <a:off x="2571189" y="3592743"/>
            <a:ext cx="1070396" cy="63453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Straight Connector 10">
            <a:extLst>
              <a:ext uri="{FF2B5EF4-FFF2-40B4-BE49-F238E27FC236}">
                <a16:creationId xmlns:a16="http://schemas.microsoft.com/office/drawing/2014/main" id="{5FE7F44E-99FC-6247-8031-891444F5977F}"/>
              </a:ext>
            </a:extLst>
          </p:cNvPr>
          <p:cNvCxnSpPr/>
          <p:nvPr/>
        </p:nvCxnSpPr>
        <p:spPr>
          <a:xfrm flipV="1">
            <a:off x="3469509" y="3613580"/>
            <a:ext cx="809666" cy="22609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8" name="Straight Connector 11">
            <a:extLst>
              <a:ext uri="{FF2B5EF4-FFF2-40B4-BE49-F238E27FC236}">
                <a16:creationId xmlns:a16="http://schemas.microsoft.com/office/drawing/2014/main" id="{2CEE7884-A2B6-0040-BD2C-1F0598079A03}"/>
              </a:ext>
            </a:extLst>
          </p:cNvPr>
          <p:cNvCxnSpPr/>
          <p:nvPr/>
        </p:nvCxnSpPr>
        <p:spPr>
          <a:xfrm flipV="1">
            <a:off x="3143821" y="3642610"/>
            <a:ext cx="1133838" cy="60746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9" name="Straight Connector 12">
            <a:extLst>
              <a:ext uri="{FF2B5EF4-FFF2-40B4-BE49-F238E27FC236}">
                <a16:creationId xmlns:a16="http://schemas.microsoft.com/office/drawing/2014/main" id="{5A88460F-5150-694F-BD3E-DC94C95638E2}"/>
              </a:ext>
            </a:extLst>
          </p:cNvPr>
          <p:cNvCxnSpPr/>
          <p:nvPr/>
        </p:nvCxnSpPr>
        <p:spPr>
          <a:xfrm flipV="1">
            <a:off x="3765388" y="3642611"/>
            <a:ext cx="513787" cy="63030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0" name="Straight Connector 13">
            <a:extLst>
              <a:ext uri="{FF2B5EF4-FFF2-40B4-BE49-F238E27FC236}">
                <a16:creationId xmlns:a16="http://schemas.microsoft.com/office/drawing/2014/main" id="{103AC637-835B-614B-8BA2-B666A1CEBE68}"/>
              </a:ext>
            </a:extLst>
          </p:cNvPr>
          <p:cNvCxnSpPr/>
          <p:nvPr/>
        </p:nvCxnSpPr>
        <p:spPr>
          <a:xfrm flipV="1">
            <a:off x="2675929" y="2581230"/>
            <a:ext cx="411767" cy="96630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1" name="Straight Connector 14">
            <a:extLst>
              <a:ext uri="{FF2B5EF4-FFF2-40B4-BE49-F238E27FC236}">
                <a16:creationId xmlns:a16="http://schemas.microsoft.com/office/drawing/2014/main" id="{81B0FB56-A3CD-B94C-AC7D-B8B2AA8C38B7}"/>
              </a:ext>
            </a:extLst>
          </p:cNvPr>
          <p:cNvCxnSpPr/>
          <p:nvPr/>
        </p:nvCxnSpPr>
        <p:spPr>
          <a:xfrm flipV="1">
            <a:off x="2715579" y="2590360"/>
            <a:ext cx="1158763" cy="95433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2" name="Straight Connector 15">
            <a:extLst>
              <a:ext uri="{FF2B5EF4-FFF2-40B4-BE49-F238E27FC236}">
                <a16:creationId xmlns:a16="http://schemas.microsoft.com/office/drawing/2014/main" id="{ED4E3CCC-EFB3-5B41-80A9-2BD533278DE3}"/>
              </a:ext>
            </a:extLst>
          </p:cNvPr>
          <p:cNvCxnSpPr/>
          <p:nvPr/>
        </p:nvCxnSpPr>
        <p:spPr>
          <a:xfrm flipV="1">
            <a:off x="2715579" y="3137644"/>
            <a:ext cx="1138036" cy="44726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3" name="Straight Connector 16">
            <a:extLst>
              <a:ext uri="{FF2B5EF4-FFF2-40B4-BE49-F238E27FC236}">
                <a16:creationId xmlns:a16="http://schemas.microsoft.com/office/drawing/2014/main" id="{F1C7F51B-C2C8-5248-A240-0CFC7060B306}"/>
              </a:ext>
            </a:extLst>
          </p:cNvPr>
          <p:cNvCxnSpPr/>
          <p:nvPr/>
        </p:nvCxnSpPr>
        <p:spPr>
          <a:xfrm flipV="1">
            <a:off x="3105286" y="2569528"/>
            <a:ext cx="757448" cy="1185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4" name="Straight Connector 17">
            <a:extLst>
              <a:ext uri="{FF2B5EF4-FFF2-40B4-BE49-F238E27FC236}">
                <a16:creationId xmlns:a16="http://schemas.microsoft.com/office/drawing/2014/main" id="{77DC4F14-0CE5-9F41-8E6F-AF1F68B99C52}"/>
              </a:ext>
            </a:extLst>
          </p:cNvPr>
          <p:cNvCxnSpPr/>
          <p:nvPr/>
        </p:nvCxnSpPr>
        <p:spPr>
          <a:xfrm flipV="1">
            <a:off x="3112880" y="3097127"/>
            <a:ext cx="761462" cy="2370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5" name="Straight Connector 18">
            <a:extLst>
              <a:ext uri="{FF2B5EF4-FFF2-40B4-BE49-F238E27FC236}">
                <a16:creationId xmlns:a16="http://schemas.microsoft.com/office/drawing/2014/main" id="{DF3520B3-5318-4E47-A53A-A34F64A6A1F5}"/>
              </a:ext>
            </a:extLst>
          </p:cNvPr>
          <p:cNvCxnSpPr/>
          <p:nvPr/>
        </p:nvCxnSpPr>
        <p:spPr>
          <a:xfrm flipV="1">
            <a:off x="3915671" y="2557676"/>
            <a:ext cx="798951" cy="1185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9">
            <a:extLst>
              <a:ext uri="{FF2B5EF4-FFF2-40B4-BE49-F238E27FC236}">
                <a16:creationId xmlns:a16="http://schemas.microsoft.com/office/drawing/2014/main" id="{475445F4-66AC-094B-BC98-C261C96A1C47}"/>
              </a:ext>
            </a:extLst>
          </p:cNvPr>
          <p:cNvCxnSpPr/>
          <p:nvPr/>
        </p:nvCxnSpPr>
        <p:spPr>
          <a:xfrm flipV="1">
            <a:off x="4596473" y="2550620"/>
            <a:ext cx="798951" cy="1185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20">
            <a:extLst>
              <a:ext uri="{FF2B5EF4-FFF2-40B4-BE49-F238E27FC236}">
                <a16:creationId xmlns:a16="http://schemas.microsoft.com/office/drawing/2014/main" id="{983886A8-21CA-154A-B07A-257480EFD06B}"/>
              </a:ext>
            </a:extLst>
          </p:cNvPr>
          <p:cNvCxnSpPr/>
          <p:nvPr/>
        </p:nvCxnSpPr>
        <p:spPr>
          <a:xfrm>
            <a:off x="4235633" y="3608132"/>
            <a:ext cx="71510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8" name="Straight Connector 21">
            <a:extLst>
              <a:ext uri="{FF2B5EF4-FFF2-40B4-BE49-F238E27FC236}">
                <a16:creationId xmlns:a16="http://schemas.microsoft.com/office/drawing/2014/main" id="{DD6A95B0-49C5-684D-AFF3-DAA1F9582D73}"/>
              </a:ext>
            </a:extLst>
          </p:cNvPr>
          <p:cNvCxnSpPr/>
          <p:nvPr/>
        </p:nvCxnSpPr>
        <p:spPr>
          <a:xfrm>
            <a:off x="4885722" y="3608132"/>
            <a:ext cx="477319" cy="54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22">
            <a:extLst>
              <a:ext uri="{FF2B5EF4-FFF2-40B4-BE49-F238E27FC236}">
                <a16:creationId xmlns:a16="http://schemas.microsoft.com/office/drawing/2014/main" id="{33128ADC-6391-CF43-83B0-86191A82D28E}"/>
              </a:ext>
            </a:extLst>
          </p:cNvPr>
          <p:cNvCxnSpPr/>
          <p:nvPr/>
        </p:nvCxnSpPr>
        <p:spPr>
          <a:xfrm>
            <a:off x="5233484" y="3613580"/>
            <a:ext cx="715107" cy="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0" name="Straight Connector 23">
            <a:extLst>
              <a:ext uri="{FF2B5EF4-FFF2-40B4-BE49-F238E27FC236}">
                <a16:creationId xmlns:a16="http://schemas.microsoft.com/office/drawing/2014/main" id="{71CDA881-0C1C-2D41-AF8F-2154E7A7AA47}"/>
              </a:ext>
            </a:extLst>
          </p:cNvPr>
          <p:cNvCxnSpPr/>
          <p:nvPr/>
        </p:nvCxnSpPr>
        <p:spPr>
          <a:xfrm flipH="1">
            <a:off x="3106315" y="2563602"/>
            <a:ext cx="1819" cy="57150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1" name="Straight Connector 24">
            <a:extLst>
              <a:ext uri="{FF2B5EF4-FFF2-40B4-BE49-F238E27FC236}">
                <a16:creationId xmlns:a16="http://schemas.microsoft.com/office/drawing/2014/main" id="{33112D84-3F0F-F849-A4F5-65CA44283142}"/>
              </a:ext>
            </a:extLst>
          </p:cNvPr>
          <p:cNvCxnSpPr/>
          <p:nvPr/>
        </p:nvCxnSpPr>
        <p:spPr>
          <a:xfrm flipH="1">
            <a:off x="3878514" y="2604783"/>
            <a:ext cx="1819" cy="57150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2" name="Straight Connector 25">
            <a:extLst>
              <a:ext uri="{FF2B5EF4-FFF2-40B4-BE49-F238E27FC236}">
                <a16:creationId xmlns:a16="http://schemas.microsoft.com/office/drawing/2014/main" id="{60A2385F-DD83-4F41-818E-86B751510299}"/>
              </a:ext>
            </a:extLst>
          </p:cNvPr>
          <p:cNvCxnSpPr/>
          <p:nvPr/>
        </p:nvCxnSpPr>
        <p:spPr>
          <a:xfrm>
            <a:off x="4280994" y="3628035"/>
            <a:ext cx="465728" cy="60887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26">
            <a:extLst>
              <a:ext uri="{FF2B5EF4-FFF2-40B4-BE49-F238E27FC236}">
                <a16:creationId xmlns:a16="http://schemas.microsoft.com/office/drawing/2014/main" id="{0564837F-93D3-434B-80F3-8CF1DAF57454}"/>
              </a:ext>
            </a:extLst>
          </p:cNvPr>
          <p:cNvCxnSpPr/>
          <p:nvPr/>
        </p:nvCxnSpPr>
        <p:spPr>
          <a:xfrm flipV="1">
            <a:off x="4785308" y="3642609"/>
            <a:ext cx="1123176" cy="59429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27">
            <a:extLst>
              <a:ext uri="{FF2B5EF4-FFF2-40B4-BE49-F238E27FC236}">
                <a16:creationId xmlns:a16="http://schemas.microsoft.com/office/drawing/2014/main" id="{6A7EFF59-749A-1146-A630-206EF9DE0D6F}"/>
              </a:ext>
            </a:extLst>
          </p:cNvPr>
          <p:cNvCxnSpPr/>
          <p:nvPr/>
        </p:nvCxnSpPr>
        <p:spPr>
          <a:xfrm>
            <a:off x="4561879" y="2515386"/>
            <a:ext cx="761054" cy="1092746"/>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5" name="Straight Connector 28">
            <a:extLst>
              <a:ext uri="{FF2B5EF4-FFF2-40B4-BE49-F238E27FC236}">
                <a16:creationId xmlns:a16="http://schemas.microsoft.com/office/drawing/2014/main" id="{96F5DD2C-F937-0E4E-B80B-20FDCB0FD8C0}"/>
              </a:ext>
            </a:extLst>
          </p:cNvPr>
          <p:cNvCxnSpPr/>
          <p:nvPr/>
        </p:nvCxnSpPr>
        <p:spPr>
          <a:xfrm>
            <a:off x="5363040" y="2554468"/>
            <a:ext cx="585551" cy="102341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6" name="Straight Connector 29">
            <a:extLst>
              <a:ext uri="{FF2B5EF4-FFF2-40B4-BE49-F238E27FC236}">
                <a16:creationId xmlns:a16="http://schemas.microsoft.com/office/drawing/2014/main" id="{24A66C25-FA74-A343-99FE-853FFB7DF66B}"/>
              </a:ext>
            </a:extLst>
          </p:cNvPr>
          <p:cNvCxnSpPr/>
          <p:nvPr/>
        </p:nvCxnSpPr>
        <p:spPr>
          <a:xfrm>
            <a:off x="4601987" y="2529666"/>
            <a:ext cx="1306497" cy="101502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7" name="Straight Connector 30">
            <a:extLst>
              <a:ext uri="{FF2B5EF4-FFF2-40B4-BE49-F238E27FC236}">
                <a16:creationId xmlns:a16="http://schemas.microsoft.com/office/drawing/2014/main" id="{E1F10045-B2DD-0746-926D-4B1B4FAC825D}"/>
              </a:ext>
            </a:extLst>
          </p:cNvPr>
          <p:cNvCxnSpPr/>
          <p:nvPr/>
        </p:nvCxnSpPr>
        <p:spPr>
          <a:xfrm>
            <a:off x="5313928" y="2492168"/>
            <a:ext cx="18011" cy="1142978"/>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8" name="Straight Connector 31">
            <a:extLst>
              <a:ext uri="{FF2B5EF4-FFF2-40B4-BE49-F238E27FC236}">
                <a16:creationId xmlns:a16="http://schemas.microsoft.com/office/drawing/2014/main" id="{D25990E7-E0BD-6C4A-A613-FB23E448C281}"/>
              </a:ext>
            </a:extLst>
          </p:cNvPr>
          <p:cNvCxnSpPr/>
          <p:nvPr/>
        </p:nvCxnSpPr>
        <p:spPr>
          <a:xfrm>
            <a:off x="3924258" y="2584633"/>
            <a:ext cx="866564" cy="9932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9" name="Straight Connector 32">
            <a:extLst>
              <a:ext uri="{FF2B5EF4-FFF2-40B4-BE49-F238E27FC236}">
                <a16:creationId xmlns:a16="http://schemas.microsoft.com/office/drawing/2014/main" id="{94DF064D-F5CB-0C47-8C27-7BE5D3D50FC6}"/>
              </a:ext>
            </a:extLst>
          </p:cNvPr>
          <p:cNvCxnSpPr/>
          <p:nvPr/>
        </p:nvCxnSpPr>
        <p:spPr>
          <a:xfrm>
            <a:off x="3124107" y="2584634"/>
            <a:ext cx="1111526" cy="104140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0" name="Straight Connector 33">
            <a:extLst>
              <a:ext uri="{FF2B5EF4-FFF2-40B4-BE49-F238E27FC236}">
                <a16:creationId xmlns:a16="http://schemas.microsoft.com/office/drawing/2014/main" id="{15FF0C7D-7EA8-1F46-A5A5-57B544BE3956}"/>
              </a:ext>
            </a:extLst>
          </p:cNvPr>
          <p:cNvCxnSpPr/>
          <p:nvPr/>
        </p:nvCxnSpPr>
        <p:spPr>
          <a:xfrm>
            <a:off x="3915670" y="2605513"/>
            <a:ext cx="393245" cy="947569"/>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1" name="Straight Connector 34">
            <a:extLst>
              <a:ext uri="{FF2B5EF4-FFF2-40B4-BE49-F238E27FC236}">
                <a16:creationId xmlns:a16="http://schemas.microsoft.com/office/drawing/2014/main" id="{979A890F-9DB1-4649-8E16-7DA6E35D5F17}"/>
              </a:ext>
            </a:extLst>
          </p:cNvPr>
          <p:cNvCxnSpPr/>
          <p:nvPr/>
        </p:nvCxnSpPr>
        <p:spPr>
          <a:xfrm>
            <a:off x="3907773" y="3129030"/>
            <a:ext cx="327860" cy="41566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2" name="Straight Connector 35">
            <a:extLst>
              <a:ext uri="{FF2B5EF4-FFF2-40B4-BE49-F238E27FC236}">
                <a16:creationId xmlns:a16="http://schemas.microsoft.com/office/drawing/2014/main" id="{7E14AC59-757D-C043-983C-84D57F0A986C}"/>
              </a:ext>
            </a:extLst>
          </p:cNvPr>
          <p:cNvCxnSpPr>
            <a:endCxn id="127" idx="2"/>
          </p:cNvCxnSpPr>
          <p:nvPr/>
        </p:nvCxnSpPr>
        <p:spPr>
          <a:xfrm>
            <a:off x="3156926" y="3162221"/>
            <a:ext cx="979374" cy="44591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23" name="Group 36">
            <a:extLst>
              <a:ext uri="{FF2B5EF4-FFF2-40B4-BE49-F238E27FC236}">
                <a16:creationId xmlns:a16="http://schemas.microsoft.com/office/drawing/2014/main" id="{4D1CE8B3-394E-CE43-91C5-A2524DD16BCC}"/>
              </a:ext>
            </a:extLst>
          </p:cNvPr>
          <p:cNvGrpSpPr/>
          <p:nvPr/>
        </p:nvGrpSpPr>
        <p:grpSpPr>
          <a:xfrm>
            <a:off x="2533055" y="3435007"/>
            <a:ext cx="326915" cy="320493"/>
            <a:chOff x="4163786" y="4785368"/>
            <a:chExt cx="435887" cy="427324"/>
          </a:xfrm>
        </p:grpSpPr>
        <p:sp>
          <p:nvSpPr>
            <p:cNvPr id="124" name="Oval 37">
              <a:extLst>
                <a:ext uri="{FF2B5EF4-FFF2-40B4-BE49-F238E27FC236}">
                  <a16:creationId xmlns:a16="http://schemas.microsoft.com/office/drawing/2014/main" id="{BE728326-1F99-2E43-8655-BD31373F6A0D}"/>
                </a:ext>
              </a:extLst>
            </p:cNvPr>
            <p:cNvSpPr/>
            <p:nvPr/>
          </p:nvSpPr>
          <p:spPr>
            <a:xfrm>
              <a:off x="4163786" y="483169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25" name="TextBox 38">
              <a:extLst>
                <a:ext uri="{FF2B5EF4-FFF2-40B4-BE49-F238E27FC236}">
                  <a16:creationId xmlns:a16="http://schemas.microsoft.com/office/drawing/2014/main" id="{EA1C9E93-7F36-D540-A546-F1FB3BBBB041}"/>
                </a:ext>
              </a:extLst>
            </p:cNvPr>
            <p:cNvSpPr txBox="1"/>
            <p:nvPr/>
          </p:nvSpPr>
          <p:spPr>
            <a:xfrm>
              <a:off x="4214631" y="4785368"/>
              <a:ext cx="385042" cy="420628"/>
            </a:xfrm>
            <a:prstGeom prst="rect">
              <a:avLst/>
            </a:prstGeom>
            <a:noFill/>
          </p:spPr>
          <p:txBody>
            <a:bodyPr wrap="square" rtlCol="0">
              <a:spAutoFit/>
            </a:bodyPr>
            <a:lstStyle/>
            <a:p>
              <a:r>
                <a:rPr lang="en-US" altLang="zh-HK" sz="1450" dirty="0"/>
                <a:t>t</a:t>
              </a:r>
              <a:endParaRPr lang="zh-HK" altLang="en-US" sz="1450" baseline="-24000" dirty="0"/>
            </a:p>
          </p:txBody>
        </p:sp>
      </p:grpSp>
      <p:grpSp>
        <p:nvGrpSpPr>
          <p:cNvPr id="126" name="Group 39">
            <a:extLst>
              <a:ext uri="{FF2B5EF4-FFF2-40B4-BE49-F238E27FC236}">
                <a16:creationId xmlns:a16="http://schemas.microsoft.com/office/drawing/2014/main" id="{F20FD770-8B6F-A74E-AE1A-E3A4010DDF7D}"/>
              </a:ext>
            </a:extLst>
          </p:cNvPr>
          <p:cNvGrpSpPr/>
          <p:nvPr/>
        </p:nvGrpSpPr>
        <p:grpSpPr>
          <a:xfrm>
            <a:off x="4133268" y="3404883"/>
            <a:ext cx="288782" cy="346124"/>
            <a:chOff x="7283944" y="4772574"/>
            <a:chExt cx="385042" cy="461498"/>
          </a:xfrm>
        </p:grpSpPr>
        <p:sp>
          <p:nvSpPr>
            <p:cNvPr id="127" name="Oval 40">
              <a:extLst>
                <a:ext uri="{FF2B5EF4-FFF2-40B4-BE49-F238E27FC236}">
                  <a16:creationId xmlns:a16="http://schemas.microsoft.com/office/drawing/2014/main" id="{13F0FA3A-5067-C547-9FFE-16EC79B83E0B}"/>
                </a:ext>
              </a:extLst>
            </p:cNvPr>
            <p:cNvSpPr/>
            <p:nvPr/>
          </p:nvSpPr>
          <p:spPr>
            <a:xfrm>
              <a:off x="7287986" y="485307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128" name="TextBox 41">
              <a:extLst>
                <a:ext uri="{FF2B5EF4-FFF2-40B4-BE49-F238E27FC236}">
                  <a16:creationId xmlns:a16="http://schemas.microsoft.com/office/drawing/2014/main" id="{1F3C6D7E-05C5-E744-8CC1-EC1B79E810A5}"/>
                </a:ext>
              </a:extLst>
            </p:cNvPr>
            <p:cNvSpPr txBox="1"/>
            <p:nvPr/>
          </p:nvSpPr>
          <p:spPr>
            <a:xfrm>
              <a:off x="7283944" y="4772574"/>
              <a:ext cx="385042" cy="420627"/>
            </a:xfrm>
            <a:prstGeom prst="rect">
              <a:avLst/>
            </a:prstGeom>
            <a:noFill/>
          </p:spPr>
          <p:txBody>
            <a:bodyPr wrap="square" rtlCol="0">
              <a:spAutoFit/>
            </a:bodyPr>
            <a:lstStyle/>
            <a:p>
              <a:r>
                <a:rPr lang="en-US" altLang="zh-HK" sz="1450" dirty="0"/>
                <a:t>q</a:t>
              </a:r>
              <a:endParaRPr lang="zh-HK" altLang="en-US" sz="1450" baseline="-40000" dirty="0"/>
            </a:p>
          </p:txBody>
        </p:sp>
      </p:grpSp>
      <p:grpSp>
        <p:nvGrpSpPr>
          <p:cNvPr id="129" name="Group 42">
            <a:extLst>
              <a:ext uri="{FF2B5EF4-FFF2-40B4-BE49-F238E27FC236}">
                <a16:creationId xmlns:a16="http://schemas.microsoft.com/office/drawing/2014/main" id="{307F1902-3DEF-CC44-85F0-67BB68DCCA14}"/>
              </a:ext>
            </a:extLst>
          </p:cNvPr>
          <p:cNvGrpSpPr/>
          <p:nvPr/>
        </p:nvGrpSpPr>
        <p:grpSpPr>
          <a:xfrm>
            <a:off x="5157962" y="2342263"/>
            <a:ext cx="346893" cy="346249"/>
            <a:chOff x="2895600" y="5796370"/>
            <a:chExt cx="462524" cy="461665"/>
          </a:xfrm>
        </p:grpSpPr>
        <p:sp>
          <p:nvSpPr>
            <p:cNvPr id="151" name="Oval 43">
              <a:extLst>
                <a:ext uri="{FF2B5EF4-FFF2-40B4-BE49-F238E27FC236}">
                  <a16:creationId xmlns:a16="http://schemas.microsoft.com/office/drawing/2014/main" id="{6F92384C-343B-914D-B006-B5E26AC8D5A6}"/>
                </a:ext>
              </a:extLst>
            </p:cNvPr>
            <p:cNvSpPr/>
            <p:nvPr/>
          </p:nvSpPr>
          <p:spPr>
            <a:xfrm>
              <a:off x="2895600" y="58770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09" name="TextBox 44">
              <a:extLst>
                <a:ext uri="{FF2B5EF4-FFF2-40B4-BE49-F238E27FC236}">
                  <a16:creationId xmlns:a16="http://schemas.microsoft.com/office/drawing/2014/main" id="{EB68732C-C0BF-5B42-9D68-FFB5A250FF85}"/>
                </a:ext>
              </a:extLst>
            </p:cNvPr>
            <p:cNvSpPr txBox="1"/>
            <p:nvPr/>
          </p:nvSpPr>
          <p:spPr>
            <a:xfrm>
              <a:off x="2921029" y="5796370"/>
              <a:ext cx="437095" cy="420628"/>
            </a:xfrm>
            <a:prstGeom prst="rect">
              <a:avLst/>
            </a:prstGeom>
            <a:noFill/>
          </p:spPr>
          <p:txBody>
            <a:bodyPr wrap="square" rtlCol="0">
              <a:spAutoFit/>
            </a:bodyPr>
            <a:lstStyle/>
            <a:p>
              <a:r>
                <a:rPr lang="en-US" altLang="zh-HK" sz="1450" dirty="0"/>
                <a:t>s</a:t>
              </a:r>
              <a:r>
                <a:rPr lang="en-US" altLang="zh-HK" sz="1450" baseline="-24000" dirty="0"/>
                <a:t>2</a:t>
              </a:r>
              <a:endParaRPr lang="zh-HK" altLang="en-US" sz="1450" baseline="-24000" dirty="0"/>
            </a:p>
          </p:txBody>
        </p:sp>
      </p:grpSp>
      <p:grpSp>
        <p:nvGrpSpPr>
          <p:cNvPr id="210" name="Group 45">
            <a:extLst>
              <a:ext uri="{FF2B5EF4-FFF2-40B4-BE49-F238E27FC236}">
                <a16:creationId xmlns:a16="http://schemas.microsoft.com/office/drawing/2014/main" id="{4A9646B2-71AE-9D41-A68F-A65144FAE318}"/>
              </a:ext>
            </a:extLst>
          </p:cNvPr>
          <p:cNvGrpSpPr/>
          <p:nvPr/>
        </p:nvGrpSpPr>
        <p:grpSpPr>
          <a:xfrm>
            <a:off x="5180058" y="3404759"/>
            <a:ext cx="346893" cy="346249"/>
            <a:chOff x="1447800" y="4482957"/>
            <a:chExt cx="462524" cy="461665"/>
          </a:xfrm>
        </p:grpSpPr>
        <p:sp>
          <p:nvSpPr>
            <p:cNvPr id="211" name="Oval 46">
              <a:extLst>
                <a:ext uri="{FF2B5EF4-FFF2-40B4-BE49-F238E27FC236}">
                  <a16:creationId xmlns:a16="http://schemas.microsoft.com/office/drawing/2014/main" id="{D4E8D1C0-602E-AA4E-9E1D-671A426532A9}"/>
                </a:ext>
              </a:extLst>
            </p:cNvPr>
            <p:cNvSpPr/>
            <p:nvPr/>
          </p:nvSpPr>
          <p:spPr>
            <a:xfrm>
              <a:off x="1447800"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12" name="TextBox 47">
              <a:extLst>
                <a:ext uri="{FF2B5EF4-FFF2-40B4-BE49-F238E27FC236}">
                  <a16:creationId xmlns:a16="http://schemas.microsoft.com/office/drawing/2014/main" id="{5D5C19D2-7AC2-1445-951E-3D074C47FA41}"/>
                </a:ext>
              </a:extLst>
            </p:cNvPr>
            <p:cNvSpPr txBox="1"/>
            <p:nvPr/>
          </p:nvSpPr>
          <p:spPr>
            <a:xfrm>
              <a:off x="1473229" y="4482957"/>
              <a:ext cx="437095" cy="420628"/>
            </a:xfrm>
            <a:prstGeom prst="rect">
              <a:avLst/>
            </a:prstGeom>
            <a:noFill/>
          </p:spPr>
          <p:txBody>
            <a:bodyPr wrap="square" rtlCol="0">
              <a:spAutoFit/>
            </a:bodyPr>
            <a:lstStyle/>
            <a:p>
              <a:r>
                <a:rPr lang="en-US" altLang="zh-HK" sz="1450" dirty="0"/>
                <a:t>s</a:t>
              </a:r>
              <a:r>
                <a:rPr lang="en-US" altLang="zh-HK" sz="1450" baseline="-24000" dirty="0"/>
                <a:t>3</a:t>
              </a:r>
              <a:endParaRPr lang="zh-HK" altLang="en-US" sz="1450" baseline="-24000" dirty="0"/>
            </a:p>
          </p:txBody>
        </p:sp>
      </p:grpSp>
      <p:grpSp>
        <p:nvGrpSpPr>
          <p:cNvPr id="213" name="Group 48">
            <a:extLst>
              <a:ext uri="{FF2B5EF4-FFF2-40B4-BE49-F238E27FC236}">
                <a16:creationId xmlns:a16="http://schemas.microsoft.com/office/drawing/2014/main" id="{43A196E3-581A-FC4A-A880-B2F094FBAD2A}"/>
              </a:ext>
            </a:extLst>
          </p:cNvPr>
          <p:cNvGrpSpPr/>
          <p:nvPr/>
        </p:nvGrpSpPr>
        <p:grpSpPr>
          <a:xfrm>
            <a:off x="4419005" y="2354303"/>
            <a:ext cx="346893" cy="346249"/>
            <a:chOff x="3048000" y="5948770"/>
            <a:chExt cx="462524" cy="461665"/>
          </a:xfrm>
        </p:grpSpPr>
        <p:sp>
          <p:nvSpPr>
            <p:cNvPr id="214" name="Oval 49">
              <a:extLst>
                <a:ext uri="{FF2B5EF4-FFF2-40B4-BE49-F238E27FC236}">
                  <a16:creationId xmlns:a16="http://schemas.microsoft.com/office/drawing/2014/main" id="{FBDBB000-A796-4F4D-A0CF-34DACEAB4213}"/>
                </a:ext>
              </a:extLst>
            </p:cNvPr>
            <p:cNvSpPr/>
            <p:nvPr/>
          </p:nvSpPr>
          <p:spPr>
            <a:xfrm>
              <a:off x="3048000"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15" name="TextBox 50">
              <a:extLst>
                <a:ext uri="{FF2B5EF4-FFF2-40B4-BE49-F238E27FC236}">
                  <a16:creationId xmlns:a16="http://schemas.microsoft.com/office/drawing/2014/main" id="{B27C86C8-38D9-6B4B-8733-0C68875829A6}"/>
                </a:ext>
              </a:extLst>
            </p:cNvPr>
            <p:cNvSpPr txBox="1"/>
            <p:nvPr/>
          </p:nvSpPr>
          <p:spPr>
            <a:xfrm>
              <a:off x="3073429" y="5948770"/>
              <a:ext cx="437095" cy="420628"/>
            </a:xfrm>
            <a:prstGeom prst="rect">
              <a:avLst/>
            </a:prstGeom>
            <a:noFill/>
          </p:spPr>
          <p:txBody>
            <a:bodyPr wrap="square" rtlCol="0">
              <a:spAutoFit/>
            </a:bodyPr>
            <a:lstStyle/>
            <a:p>
              <a:r>
                <a:rPr lang="en-US" altLang="zh-HK" sz="1450" dirty="0"/>
                <a:t>s</a:t>
              </a:r>
              <a:r>
                <a:rPr lang="en-US" altLang="zh-HK" sz="1450" baseline="-24000" dirty="0"/>
                <a:t>1</a:t>
              </a:r>
              <a:endParaRPr lang="zh-HK" altLang="en-US" sz="1450" baseline="-24000" dirty="0"/>
            </a:p>
          </p:txBody>
        </p:sp>
      </p:grpSp>
      <p:grpSp>
        <p:nvGrpSpPr>
          <p:cNvPr id="216" name="Group 51">
            <a:extLst>
              <a:ext uri="{FF2B5EF4-FFF2-40B4-BE49-F238E27FC236}">
                <a16:creationId xmlns:a16="http://schemas.microsoft.com/office/drawing/2014/main" id="{74DAC442-1861-714A-A922-48DB9DF76B19}"/>
              </a:ext>
            </a:extLst>
          </p:cNvPr>
          <p:cNvGrpSpPr/>
          <p:nvPr/>
        </p:nvGrpSpPr>
        <p:grpSpPr>
          <a:xfrm>
            <a:off x="5765609" y="3410206"/>
            <a:ext cx="346893" cy="346249"/>
            <a:chOff x="1439015" y="5948770"/>
            <a:chExt cx="462524" cy="461665"/>
          </a:xfrm>
        </p:grpSpPr>
        <p:sp>
          <p:nvSpPr>
            <p:cNvPr id="217" name="Oval 52">
              <a:extLst>
                <a:ext uri="{FF2B5EF4-FFF2-40B4-BE49-F238E27FC236}">
                  <a16:creationId xmlns:a16="http://schemas.microsoft.com/office/drawing/2014/main" id="{68226A7A-E552-E64A-88AB-02A1FF966F59}"/>
                </a:ext>
              </a:extLst>
            </p:cNvPr>
            <p:cNvSpPr/>
            <p:nvPr/>
          </p:nvSpPr>
          <p:spPr>
            <a:xfrm>
              <a:off x="1439015"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18" name="TextBox 53">
              <a:extLst>
                <a:ext uri="{FF2B5EF4-FFF2-40B4-BE49-F238E27FC236}">
                  <a16:creationId xmlns:a16="http://schemas.microsoft.com/office/drawing/2014/main" id="{0DF85C20-C6E3-164C-9AC2-2A5AD246369C}"/>
                </a:ext>
              </a:extLst>
            </p:cNvPr>
            <p:cNvSpPr txBox="1"/>
            <p:nvPr/>
          </p:nvSpPr>
          <p:spPr>
            <a:xfrm>
              <a:off x="1464444" y="5948770"/>
              <a:ext cx="437095" cy="420628"/>
            </a:xfrm>
            <a:prstGeom prst="rect">
              <a:avLst/>
            </a:prstGeom>
            <a:noFill/>
          </p:spPr>
          <p:txBody>
            <a:bodyPr wrap="square" rtlCol="0">
              <a:spAutoFit/>
            </a:bodyPr>
            <a:lstStyle/>
            <a:p>
              <a:r>
                <a:rPr lang="en-US" altLang="zh-HK" sz="1450" dirty="0"/>
                <a:t>s</a:t>
              </a:r>
              <a:r>
                <a:rPr lang="en-US" altLang="zh-HK" sz="1450" baseline="-24000" dirty="0"/>
                <a:t>4</a:t>
              </a:r>
              <a:endParaRPr lang="zh-HK" altLang="en-US" sz="1450" baseline="-24000" dirty="0"/>
            </a:p>
          </p:txBody>
        </p:sp>
      </p:grpSp>
      <p:grpSp>
        <p:nvGrpSpPr>
          <p:cNvPr id="219" name="Group 54">
            <a:extLst>
              <a:ext uri="{FF2B5EF4-FFF2-40B4-BE49-F238E27FC236}">
                <a16:creationId xmlns:a16="http://schemas.microsoft.com/office/drawing/2014/main" id="{5DD0D152-E34F-3A40-95AB-1FC2DF61EEA1}"/>
              </a:ext>
            </a:extLst>
          </p:cNvPr>
          <p:cNvGrpSpPr/>
          <p:nvPr/>
        </p:nvGrpSpPr>
        <p:grpSpPr>
          <a:xfrm>
            <a:off x="4603847" y="4033534"/>
            <a:ext cx="346893" cy="346249"/>
            <a:chOff x="5867400" y="5580193"/>
            <a:chExt cx="462524" cy="461665"/>
          </a:xfrm>
        </p:grpSpPr>
        <p:sp>
          <p:nvSpPr>
            <p:cNvPr id="220" name="Oval 55">
              <a:extLst>
                <a:ext uri="{FF2B5EF4-FFF2-40B4-BE49-F238E27FC236}">
                  <a16:creationId xmlns:a16="http://schemas.microsoft.com/office/drawing/2014/main" id="{DAE7F3DF-6481-634C-8302-30F801992AA3}"/>
                </a:ext>
              </a:extLst>
            </p:cNvPr>
            <p:cNvSpPr/>
            <p:nvPr/>
          </p:nvSpPr>
          <p:spPr>
            <a:xfrm>
              <a:off x="5867400" y="5660858"/>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21" name="TextBox 56">
              <a:extLst>
                <a:ext uri="{FF2B5EF4-FFF2-40B4-BE49-F238E27FC236}">
                  <a16:creationId xmlns:a16="http://schemas.microsoft.com/office/drawing/2014/main" id="{B78D5023-F572-D240-999F-24F8E5242FF0}"/>
                </a:ext>
              </a:extLst>
            </p:cNvPr>
            <p:cNvSpPr txBox="1"/>
            <p:nvPr/>
          </p:nvSpPr>
          <p:spPr>
            <a:xfrm>
              <a:off x="5892829" y="5580193"/>
              <a:ext cx="437095" cy="420628"/>
            </a:xfrm>
            <a:prstGeom prst="rect">
              <a:avLst/>
            </a:prstGeom>
            <a:noFill/>
          </p:spPr>
          <p:txBody>
            <a:bodyPr wrap="square" rtlCol="0">
              <a:spAutoFit/>
            </a:bodyPr>
            <a:lstStyle/>
            <a:p>
              <a:r>
                <a:rPr lang="en-US" altLang="zh-HK" sz="1450" dirty="0"/>
                <a:t>x</a:t>
              </a:r>
              <a:r>
                <a:rPr lang="en-US" altLang="zh-HK" sz="1450" baseline="-24000" dirty="0"/>
                <a:t>2</a:t>
              </a:r>
              <a:endParaRPr lang="zh-HK" altLang="en-US" sz="1450" baseline="-24000" dirty="0"/>
            </a:p>
          </p:txBody>
        </p:sp>
      </p:grpSp>
      <p:grpSp>
        <p:nvGrpSpPr>
          <p:cNvPr id="222" name="Group 57">
            <a:extLst>
              <a:ext uri="{FF2B5EF4-FFF2-40B4-BE49-F238E27FC236}">
                <a16:creationId xmlns:a16="http://schemas.microsoft.com/office/drawing/2014/main" id="{6B1DC54D-9E8E-CF47-83F3-E3C2F8289469}"/>
              </a:ext>
            </a:extLst>
          </p:cNvPr>
          <p:cNvGrpSpPr/>
          <p:nvPr/>
        </p:nvGrpSpPr>
        <p:grpSpPr>
          <a:xfrm>
            <a:off x="4643612" y="3410206"/>
            <a:ext cx="346893" cy="346249"/>
            <a:chOff x="4519357" y="5606600"/>
            <a:chExt cx="462524" cy="461665"/>
          </a:xfrm>
        </p:grpSpPr>
        <p:sp>
          <p:nvSpPr>
            <p:cNvPr id="223" name="Oval 58">
              <a:extLst>
                <a:ext uri="{FF2B5EF4-FFF2-40B4-BE49-F238E27FC236}">
                  <a16:creationId xmlns:a16="http://schemas.microsoft.com/office/drawing/2014/main" id="{574AEE24-56FD-904C-BDC3-89E2292AB902}"/>
                </a:ext>
              </a:extLst>
            </p:cNvPr>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24" name="TextBox 59">
              <a:extLst>
                <a:ext uri="{FF2B5EF4-FFF2-40B4-BE49-F238E27FC236}">
                  <a16:creationId xmlns:a16="http://schemas.microsoft.com/office/drawing/2014/main" id="{F9C0E0E3-30E1-314B-9A47-AE7BF7D25D08}"/>
                </a:ext>
              </a:extLst>
            </p:cNvPr>
            <p:cNvSpPr txBox="1"/>
            <p:nvPr/>
          </p:nvSpPr>
          <p:spPr>
            <a:xfrm>
              <a:off x="4544786" y="5606600"/>
              <a:ext cx="437095" cy="420628"/>
            </a:xfrm>
            <a:prstGeom prst="rect">
              <a:avLst/>
            </a:prstGeom>
            <a:noFill/>
          </p:spPr>
          <p:txBody>
            <a:bodyPr wrap="square" rtlCol="0">
              <a:spAutoFit/>
            </a:bodyPr>
            <a:lstStyle/>
            <a:p>
              <a:r>
                <a:rPr lang="en-US" altLang="zh-HK" sz="1450" dirty="0"/>
                <a:t>x</a:t>
              </a:r>
              <a:r>
                <a:rPr lang="en-US" altLang="zh-HK" sz="1450" baseline="-24000" dirty="0"/>
                <a:t>1</a:t>
              </a:r>
              <a:endParaRPr lang="zh-HK" altLang="en-US" sz="1450" baseline="-24000" dirty="0"/>
            </a:p>
          </p:txBody>
        </p:sp>
      </p:grpSp>
      <p:grpSp>
        <p:nvGrpSpPr>
          <p:cNvPr id="225" name="Group 60">
            <a:extLst>
              <a:ext uri="{FF2B5EF4-FFF2-40B4-BE49-F238E27FC236}">
                <a16:creationId xmlns:a16="http://schemas.microsoft.com/office/drawing/2014/main" id="{D2CF38D9-2FB9-214C-BADE-F82DCBAE09E8}"/>
              </a:ext>
            </a:extLst>
          </p:cNvPr>
          <p:cNvGrpSpPr/>
          <p:nvPr/>
        </p:nvGrpSpPr>
        <p:grpSpPr>
          <a:xfrm>
            <a:off x="2962412" y="2377856"/>
            <a:ext cx="380535" cy="346249"/>
            <a:chOff x="5730376" y="4482957"/>
            <a:chExt cx="507380" cy="461665"/>
          </a:xfrm>
        </p:grpSpPr>
        <p:sp>
          <p:nvSpPr>
            <p:cNvPr id="226" name="Oval 61">
              <a:extLst>
                <a:ext uri="{FF2B5EF4-FFF2-40B4-BE49-F238E27FC236}">
                  <a16:creationId xmlns:a16="http://schemas.microsoft.com/office/drawing/2014/main" id="{C65EB36C-8019-0447-A235-BF610C863196}"/>
                </a:ext>
              </a:extLst>
            </p:cNvPr>
            <p:cNvSpPr/>
            <p:nvPr/>
          </p:nvSpPr>
          <p:spPr>
            <a:xfrm>
              <a:off x="5730376"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27" name="TextBox 62">
              <a:extLst>
                <a:ext uri="{FF2B5EF4-FFF2-40B4-BE49-F238E27FC236}">
                  <a16:creationId xmlns:a16="http://schemas.microsoft.com/office/drawing/2014/main" id="{47C7F54D-6F1B-C74E-9E2D-256FB5EA2BE1}"/>
                </a:ext>
              </a:extLst>
            </p:cNvPr>
            <p:cNvSpPr txBox="1"/>
            <p:nvPr/>
          </p:nvSpPr>
          <p:spPr>
            <a:xfrm>
              <a:off x="5745161" y="4482957"/>
              <a:ext cx="492595" cy="420628"/>
            </a:xfrm>
            <a:prstGeom prst="rect">
              <a:avLst/>
            </a:prstGeom>
            <a:noFill/>
          </p:spPr>
          <p:txBody>
            <a:bodyPr wrap="square" rtlCol="0">
              <a:spAutoFit/>
            </a:bodyPr>
            <a:lstStyle/>
            <a:p>
              <a:r>
                <a:rPr lang="en-US" altLang="zh-HK" sz="1450" dirty="0"/>
                <a:t>p</a:t>
              </a:r>
              <a:r>
                <a:rPr lang="en-US" altLang="zh-HK" sz="1450" baseline="-24000" dirty="0"/>
                <a:t>1</a:t>
              </a:r>
              <a:endParaRPr lang="zh-HK" altLang="en-US" sz="1450" baseline="-24000" dirty="0"/>
            </a:p>
          </p:txBody>
        </p:sp>
      </p:grpSp>
      <p:grpSp>
        <p:nvGrpSpPr>
          <p:cNvPr id="228" name="Group 63">
            <a:extLst>
              <a:ext uri="{FF2B5EF4-FFF2-40B4-BE49-F238E27FC236}">
                <a16:creationId xmlns:a16="http://schemas.microsoft.com/office/drawing/2014/main" id="{E87286CF-0B4C-1040-B674-EE364D6726B4}"/>
              </a:ext>
            </a:extLst>
          </p:cNvPr>
          <p:cNvGrpSpPr/>
          <p:nvPr/>
        </p:nvGrpSpPr>
        <p:grpSpPr>
          <a:xfrm>
            <a:off x="2970005" y="2905605"/>
            <a:ext cx="380535" cy="346249"/>
            <a:chOff x="7224215" y="4252124"/>
            <a:chExt cx="507380" cy="461665"/>
          </a:xfrm>
        </p:grpSpPr>
        <p:sp>
          <p:nvSpPr>
            <p:cNvPr id="229" name="Oval 64">
              <a:extLst>
                <a:ext uri="{FF2B5EF4-FFF2-40B4-BE49-F238E27FC236}">
                  <a16:creationId xmlns:a16="http://schemas.microsoft.com/office/drawing/2014/main" id="{E2DAEB7F-D637-CC40-A298-E2C575C0D71B}"/>
                </a:ext>
              </a:extLst>
            </p:cNvPr>
            <p:cNvSpPr/>
            <p:nvPr/>
          </p:nvSpPr>
          <p:spPr>
            <a:xfrm>
              <a:off x="7224215" y="4332789"/>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30" name="TextBox 65">
              <a:extLst>
                <a:ext uri="{FF2B5EF4-FFF2-40B4-BE49-F238E27FC236}">
                  <a16:creationId xmlns:a16="http://schemas.microsoft.com/office/drawing/2014/main" id="{EF2E91EA-CC2B-944C-A9C8-91A7C2DC928A}"/>
                </a:ext>
              </a:extLst>
            </p:cNvPr>
            <p:cNvSpPr txBox="1"/>
            <p:nvPr/>
          </p:nvSpPr>
          <p:spPr>
            <a:xfrm>
              <a:off x="7239000" y="4252124"/>
              <a:ext cx="492595" cy="420628"/>
            </a:xfrm>
            <a:prstGeom prst="rect">
              <a:avLst/>
            </a:prstGeom>
            <a:noFill/>
          </p:spPr>
          <p:txBody>
            <a:bodyPr wrap="square" rtlCol="0">
              <a:spAutoFit/>
            </a:bodyPr>
            <a:lstStyle/>
            <a:p>
              <a:r>
                <a:rPr lang="en-US" altLang="zh-HK" sz="1450" dirty="0"/>
                <a:t>p</a:t>
              </a:r>
              <a:r>
                <a:rPr lang="en-US" altLang="zh-HK" sz="1450" baseline="-24000" dirty="0"/>
                <a:t>3</a:t>
              </a:r>
              <a:endParaRPr lang="zh-HK" altLang="en-US" sz="1450" baseline="-24000" dirty="0"/>
            </a:p>
          </p:txBody>
        </p:sp>
      </p:grpSp>
      <p:grpSp>
        <p:nvGrpSpPr>
          <p:cNvPr id="231" name="Group 66">
            <a:extLst>
              <a:ext uri="{FF2B5EF4-FFF2-40B4-BE49-F238E27FC236}">
                <a16:creationId xmlns:a16="http://schemas.microsoft.com/office/drawing/2014/main" id="{E7C752E5-13E0-694C-A26E-BD4B6D4DE6D0}"/>
              </a:ext>
            </a:extLst>
          </p:cNvPr>
          <p:cNvGrpSpPr/>
          <p:nvPr/>
        </p:nvGrpSpPr>
        <p:grpSpPr>
          <a:xfrm>
            <a:off x="3719859" y="2354304"/>
            <a:ext cx="380535" cy="346249"/>
            <a:chOff x="7344132" y="4780930"/>
            <a:chExt cx="507380" cy="461665"/>
          </a:xfrm>
        </p:grpSpPr>
        <p:sp>
          <p:nvSpPr>
            <p:cNvPr id="232" name="Oval 67">
              <a:extLst>
                <a:ext uri="{FF2B5EF4-FFF2-40B4-BE49-F238E27FC236}">
                  <a16:creationId xmlns:a16="http://schemas.microsoft.com/office/drawing/2014/main" id="{AB98C7B1-428B-F74E-A9D7-CE1AFEE9A1FF}"/>
                </a:ext>
              </a:extLst>
            </p:cNvPr>
            <p:cNvSpPr/>
            <p:nvPr/>
          </p:nvSpPr>
          <p:spPr>
            <a:xfrm>
              <a:off x="7344132" y="486159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33" name="TextBox 68">
              <a:extLst>
                <a:ext uri="{FF2B5EF4-FFF2-40B4-BE49-F238E27FC236}">
                  <a16:creationId xmlns:a16="http://schemas.microsoft.com/office/drawing/2014/main" id="{E8CBFCBD-9E27-D448-A4A2-8158E7DA2424}"/>
                </a:ext>
              </a:extLst>
            </p:cNvPr>
            <p:cNvSpPr txBox="1"/>
            <p:nvPr/>
          </p:nvSpPr>
          <p:spPr>
            <a:xfrm>
              <a:off x="7358917" y="4780930"/>
              <a:ext cx="492595" cy="420628"/>
            </a:xfrm>
            <a:prstGeom prst="rect">
              <a:avLst/>
            </a:prstGeom>
            <a:noFill/>
          </p:spPr>
          <p:txBody>
            <a:bodyPr wrap="square" rtlCol="0">
              <a:spAutoFit/>
            </a:bodyPr>
            <a:lstStyle/>
            <a:p>
              <a:r>
                <a:rPr lang="en-US" altLang="zh-HK" sz="1450" dirty="0"/>
                <a:t>p</a:t>
              </a:r>
              <a:r>
                <a:rPr lang="en-US" altLang="zh-HK" sz="1450" baseline="-24000" dirty="0"/>
                <a:t>2</a:t>
              </a:r>
              <a:endParaRPr lang="zh-HK" altLang="en-US" sz="1450" baseline="-24000" dirty="0"/>
            </a:p>
          </p:txBody>
        </p:sp>
      </p:grpSp>
      <p:grpSp>
        <p:nvGrpSpPr>
          <p:cNvPr id="234" name="Group 69">
            <a:extLst>
              <a:ext uri="{FF2B5EF4-FFF2-40B4-BE49-F238E27FC236}">
                <a16:creationId xmlns:a16="http://schemas.microsoft.com/office/drawing/2014/main" id="{6015E64C-BF89-9244-94F9-F42CE542DA82}"/>
              </a:ext>
            </a:extLst>
          </p:cNvPr>
          <p:cNvGrpSpPr/>
          <p:nvPr/>
        </p:nvGrpSpPr>
        <p:grpSpPr>
          <a:xfrm>
            <a:off x="3737261" y="2890535"/>
            <a:ext cx="380535" cy="346249"/>
            <a:chOff x="7235791" y="5646932"/>
            <a:chExt cx="507380" cy="461665"/>
          </a:xfrm>
        </p:grpSpPr>
        <p:sp>
          <p:nvSpPr>
            <p:cNvPr id="235" name="Oval 70">
              <a:extLst>
                <a:ext uri="{FF2B5EF4-FFF2-40B4-BE49-F238E27FC236}">
                  <a16:creationId xmlns:a16="http://schemas.microsoft.com/office/drawing/2014/main" id="{8B5C007F-4256-0C46-972E-8BE3D978E460}"/>
                </a:ext>
              </a:extLst>
            </p:cNvPr>
            <p:cNvSpPr/>
            <p:nvPr/>
          </p:nvSpPr>
          <p:spPr>
            <a:xfrm>
              <a:off x="7235791" y="5727597"/>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36" name="TextBox 71">
              <a:extLst>
                <a:ext uri="{FF2B5EF4-FFF2-40B4-BE49-F238E27FC236}">
                  <a16:creationId xmlns:a16="http://schemas.microsoft.com/office/drawing/2014/main" id="{DE0FB1FE-8DD1-4945-A5C3-532524724A2D}"/>
                </a:ext>
              </a:extLst>
            </p:cNvPr>
            <p:cNvSpPr txBox="1"/>
            <p:nvPr/>
          </p:nvSpPr>
          <p:spPr>
            <a:xfrm>
              <a:off x="7250576" y="5646932"/>
              <a:ext cx="492595" cy="420628"/>
            </a:xfrm>
            <a:prstGeom prst="rect">
              <a:avLst/>
            </a:prstGeom>
            <a:noFill/>
          </p:spPr>
          <p:txBody>
            <a:bodyPr wrap="square" rtlCol="0">
              <a:spAutoFit/>
            </a:bodyPr>
            <a:lstStyle/>
            <a:p>
              <a:r>
                <a:rPr lang="en-US" altLang="zh-HK" sz="1450" dirty="0"/>
                <a:t>p</a:t>
              </a:r>
              <a:r>
                <a:rPr lang="en-US" altLang="zh-HK" sz="1450" baseline="-24000" dirty="0"/>
                <a:t>4</a:t>
              </a:r>
              <a:endParaRPr lang="zh-HK" altLang="en-US" sz="1450" baseline="-24000" dirty="0"/>
            </a:p>
          </p:txBody>
        </p:sp>
      </p:grpSp>
      <p:grpSp>
        <p:nvGrpSpPr>
          <p:cNvPr id="237" name="Group 72">
            <a:extLst>
              <a:ext uri="{FF2B5EF4-FFF2-40B4-BE49-F238E27FC236}">
                <a16:creationId xmlns:a16="http://schemas.microsoft.com/office/drawing/2014/main" id="{D5DEFC4C-1818-744C-AA08-BBE38B235508}"/>
              </a:ext>
            </a:extLst>
          </p:cNvPr>
          <p:cNvGrpSpPr/>
          <p:nvPr/>
        </p:nvGrpSpPr>
        <p:grpSpPr>
          <a:xfrm>
            <a:off x="2946497" y="4063784"/>
            <a:ext cx="346893" cy="346249"/>
            <a:chOff x="4207959" y="5938171"/>
            <a:chExt cx="462524" cy="461665"/>
          </a:xfrm>
        </p:grpSpPr>
        <p:sp>
          <p:nvSpPr>
            <p:cNvPr id="238" name="Oval 73">
              <a:extLst>
                <a:ext uri="{FF2B5EF4-FFF2-40B4-BE49-F238E27FC236}">
                  <a16:creationId xmlns:a16="http://schemas.microsoft.com/office/drawing/2014/main" id="{E5C4A05A-EFEF-3C43-BC43-D634D74542BF}"/>
                </a:ext>
              </a:extLst>
            </p:cNvPr>
            <p:cNvSpPr/>
            <p:nvPr/>
          </p:nvSpPr>
          <p:spPr>
            <a:xfrm>
              <a:off x="4207959" y="6018836"/>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39" name="TextBox 74">
              <a:extLst>
                <a:ext uri="{FF2B5EF4-FFF2-40B4-BE49-F238E27FC236}">
                  <a16:creationId xmlns:a16="http://schemas.microsoft.com/office/drawing/2014/main" id="{ED60AA06-393F-CD40-9C7D-830F73B7A23F}"/>
                </a:ext>
              </a:extLst>
            </p:cNvPr>
            <p:cNvSpPr txBox="1"/>
            <p:nvPr/>
          </p:nvSpPr>
          <p:spPr>
            <a:xfrm>
              <a:off x="4233388" y="5938171"/>
              <a:ext cx="437095" cy="420628"/>
            </a:xfrm>
            <a:prstGeom prst="rect">
              <a:avLst/>
            </a:prstGeom>
            <a:noFill/>
          </p:spPr>
          <p:txBody>
            <a:bodyPr wrap="square" rtlCol="0">
              <a:spAutoFit/>
            </a:bodyPr>
            <a:lstStyle/>
            <a:p>
              <a:r>
                <a:rPr lang="en-US" altLang="zh-HK" sz="1450" dirty="0"/>
                <a:t>r</a:t>
              </a:r>
              <a:r>
                <a:rPr lang="en-US" altLang="zh-HK" sz="1450" baseline="-24000" dirty="0"/>
                <a:t>2</a:t>
              </a:r>
              <a:endParaRPr lang="zh-HK" altLang="en-US" sz="1450" baseline="-24000" dirty="0"/>
            </a:p>
          </p:txBody>
        </p:sp>
      </p:grpSp>
      <p:grpSp>
        <p:nvGrpSpPr>
          <p:cNvPr id="240" name="Group 75">
            <a:extLst>
              <a:ext uri="{FF2B5EF4-FFF2-40B4-BE49-F238E27FC236}">
                <a16:creationId xmlns:a16="http://schemas.microsoft.com/office/drawing/2014/main" id="{E582CCFD-0B85-AD43-BE9B-5B6D02978E72}"/>
              </a:ext>
            </a:extLst>
          </p:cNvPr>
          <p:cNvGrpSpPr/>
          <p:nvPr/>
        </p:nvGrpSpPr>
        <p:grpSpPr>
          <a:xfrm>
            <a:off x="3289397" y="3642610"/>
            <a:ext cx="346893" cy="346249"/>
            <a:chOff x="3505200" y="4903485"/>
            <a:chExt cx="462524" cy="461665"/>
          </a:xfrm>
        </p:grpSpPr>
        <p:sp>
          <p:nvSpPr>
            <p:cNvPr id="241" name="Oval 76">
              <a:extLst>
                <a:ext uri="{FF2B5EF4-FFF2-40B4-BE49-F238E27FC236}">
                  <a16:creationId xmlns:a16="http://schemas.microsoft.com/office/drawing/2014/main" id="{9383483C-09D1-484A-80D6-C3D4E220F730}"/>
                </a:ext>
              </a:extLst>
            </p:cNvPr>
            <p:cNvSpPr/>
            <p:nvPr/>
          </p:nvSpPr>
          <p:spPr>
            <a:xfrm>
              <a:off x="3505200" y="498415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42" name="TextBox 77">
              <a:extLst>
                <a:ext uri="{FF2B5EF4-FFF2-40B4-BE49-F238E27FC236}">
                  <a16:creationId xmlns:a16="http://schemas.microsoft.com/office/drawing/2014/main" id="{E160C20D-24AB-8541-AC95-06A2DC3B478D}"/>
                </a:ext>
              </a:extLst>
            </p:cNvPr>
            <p:cNvSpPr txBox="1"/>
            <p:nvPr/>
          </p:nvSpPr>
          <p:spPr>
            <a:xfrm>
              <a:off x="3530629" y="4903485"/>
              <a:ext cx="437095" cy="420628"/>
            </a:xfrm>
            <a:prstGeom prst="rect">
              <a:avLst/>
            </a:prstGeom>
            <a:noFill/>
          </p:spPr>
          <p:txBody>
            <a:bodyPr wrap="square" rtlCol="0">
              <a:spAutoFit/>
            </a:bodyPr>
            <a:lstStyle/>
            <a:p>
              <a:r>
                <a:rPr lang="en-US" altLang="zh-HK" sz="1450" dirty="0"/>
                <a:t>r</a:t>
              </a:r>
              <a:r>
                <a:rPr lang="en-US" altLang="zh-HK" sz="1450" baseline="-24000" dirty="0"/>
                <a:t>1</a:t>
              </a:r>
              <a:endParaRPr lang="zh-HK" altLang="en-US" sz="1450" baseline="-24000" dirty="0"/>
            </a:p>
          </p:txBody>
        </p:sp>
      </p:grpSp>
      <p:grpSp>
        <p:nvGrpSpPr>
          <p:cNvPr id="243" name="Group 78">
            <a:extLst>
              <a:ext uri="{FF2B5EF4-FFF2-40B4-BE49-F238E27FC236}">
                <a16:creationId xmlns:a16="http://schemas.microsoft.com/office/drawing/2014/main" id="{E155D897-C32A-AF4A-85AC-60173E8359EA}"/>
              </a:ext>
            </a:extLst>
          </p:cNvPr>
          <p:cNvGrpSpPr/>
          <p:nvPr/>
        </p:nvGrpSpPr>
        <p:grpSpPr>
          <a:xfrm>
            <a:off x="3622513" y="4069539"/>
            <a:ext cx="346893" cy="346249"/>
            <a:chOff x="2722178" y="5130833"/>
            <a:chExt cx="462524" cy="461665"/>
          </a:xfrm>
        </p:grpSpPr>
        <p:sp>
          <p:nvSpPr>
            <p:cNvPr id="244" name="Oval 79">
              <a:extLst>
                <a:ext uri="{FF2B5EF4-FFF2-40B4-BE49-F238E27FC236}">
                  <a16:creationId xmlns:a16="http://schemas.microsoft.com/office/drawing/2014/main" id="{2C774CD4-F429-374C-A769-8BA6E4EDA9EB}"/>
                </a:ext>
              </a:extLst>
            </p:cNvPr>
            <p:cNvSpPr/>
            <p:nvPr/>
          </p:nvSpPr>
          <p:spPr>
            <a:xfrm>
              <a:off x="2722178" y="5211498"/>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245" name="TextBox 80">
              <a:extLst>
                <a:ext uri="{FF2B5EF4-FFF2-40B4-BE49-F238E27FC236}">
                  <a16:creationId xmlns:a16="http://schemas.microsoft.com/office/drawing/2014/main" id="{4CCB2CBA-C7C3-654B-8476-293D46257D4B}"/>
                </a:ext>
              </a:extLst>
            </p:cNvPr>
            <p:cNvSpPr txBox="1"/>
            <p:nvPr/>
          </p:nvSpPr>
          <p:spPr>
            <a:xfrm>
              <a:off x="2747607" y="5130833"/>
              <a:ext cx="437095" cy="420628"/>
            </a:xfrm>
            <a:prstGeom prst="rect">
              <a:avLst/>
            </a:prstGeom>
            <a:noFill/>
          </p:spPr>
          <p:txBody>
            <a:bodyPr wrap="square" rtlCol="0">
              <a:spAutoFit/>
            </a:bodyPr>
            <a:lstStyle/>
            <a:p>
              <a:r>
                <a:rPr lang="en-US" altLang="zh-HK" sz="1450" dirty="0"/>
                <a:t>r</a:t>
              </a:r>
              <a:r>
                <a:rPr lang="en-US" altLang="zh-HK" sz="1450" baseline="-24000" dirty="0"/>
                <a:t>3</a:t>
              </a:r>
              <a:endParaRPr lang="zh-HK" altLang="en-US" sz="1450" baseline="-24000" dirty="0"/>
            </a:p>
          </p:txBody>
        </p:sp>
      </p:grpSp>
      <p:sp>
        <p:nvSpPr>
          <p:cNvPr id="246" name="TextBox 137">
            <a:extLst>
              <a:ext uri="{FF2B5EF4-FFF2-40B4-BE49-F238E27FC236}">
                <a16:creationId xmlns:a16="http://schemas.microsoft.com/office/drawing/2014/main" id="{87F765E0-30F2-1B4A-A8FF-AAAF9BEA00E9}"/>
              </a:ext>
            </a:extLst>
          </p:cNvPr>
          <p:cNvSpPr txBox="1"/>
          <p:nvPr/>
        </p:nvSpPr>
        <p:spPr>
          <a:xfrm>
            <a:off x="2343150" y="2521881"/>
            <a:ext cx="385042" cy="369332"/>
          </a:xfrm>
          <a:prstGeom prst="rect">
            <a:avLst/>
          </a:prstGeom>
          <a:noFill/>
        </p:spPr>
        <p:txBody>
          <a:bodyPr wrap="none" rtlCol="0">
            <a:spAutoFit/>
          </a:bodyPr>
          <a:lstStyle/>
          <a:p>
            <a:r>
              <a:rPr lang="en-US" altLang="zh-HK" b="1" dirty="0"/>
              <a:t>C</a:t>
            </a:r>
            <a:r>
              <a:rPr lang="en-US" altLang="zh-HK" b="1" baseline="-25000" dirty="0"/>
              <a:t>1</a:t>
            </a:r>
            <a:endParaRPr lang="zh-HK" altLang="en-US" b="1" baseline="-25000" dirty="0"/>
          </a:p>
        </p:txBody>
      </p:sp>
      <p:sp>
        <p:nvSpPr>
          <p:cNvPr id="247" name="TextBox 138">
            <a:extLst>
              <a:ext uri="{FF2B5EF4-FFF2-40B4-BE49-F238E27FC236}">
                <a16:creationId xmlns:a16="http://schemas.microsoft.com/office/drawing/2014/main" id="{C103797A-6163-FF4B-968E-0234FA730715}"/>
              </a:ext>
            </a:extLst>
          </p:cNvPr>
          <p:cNvSpPr txBox="1"/>
          <p:nvPr/>
        </p:nvSpPr>
        <p:spPr>
          <a:xfrm>
            <a:off x="2343150" y="3913785"/>
            <a:ext cx="385042" cy="369332"/>
          </a:xfrm>
          <a:prstGeom prst="rect">
            <a:avLst/>
          </a:prstGeom>
          <a:noFill/>
        </p:spPr>
        <p:txBody>
          <a:bodyPr wrap="none" rtlCol="0">
            <a:spAutoFit/>
          </a:bodyPr>
          <a:lstStyle/>
          <a:p>
            <a:r>
              <a:rPr lang="en-US" altLang="zh-HK" b="1" dirty="0">
                <a:solidFill>
                  <a:srgbClr val="C00000"/>
                </a:solidFill>
              </a:rPr>
              <a:t>C</a:t>
            </a:r>
            <a:r>
              <a:rPr lang="en-US" altLang="zh-HK" b="1" baseline="-25000" dirty="0">
                <a:solidFill>
                  <a:srgbClr val="C00000"/>
                </a:solidFill>
              </a:rPr>
              <a:t>2</a:t>
            </a:r>
            <a:endParaRPr lang="zh-HK" altLang="en-US" b="1" baseline="-25000" dirty="0">
              <a:solidFill>
                <a:srgbClr val="C00000"/>
              </a:solidFill>
            </a:endParaRPr>
          </a:p>
        </p:txBody>
      </p:sp>
      <p:sp>
        <p:nvSpPr>
          <p:cNvPr id="248" name="TextBox 139">
            <a:extLst>
              <a:ext uri="{FF2B5EF4-FFF2-40B4-BE49-F238E27FC236}">
                <a16:creationId xmlns:a16="http://schemas.microsoft.com/office/drawing/2014/main" id="{68D917F2-5E6E-EB48-AA84-39EDEEC873EA}"/>
              </a:ext>
            </a:extLst>
          </p:cNvPr>
          <p:cNvSpPr txBox="1"/>
          <p:nvPr/>
        </p:nvSpPr>
        <p:spPr>
          <a:xfrm>
            <a:off x="2973399" y="4523593"/>
            <a:ext cx="2362826" cy="300082"/>
          </a:xfrm>
          <a:prstGeom prst="rect">
            <a:avLst/>
          </a:prstGeom>
          <a:noFill/>
        </p:spPr>
        <p:txBody>
          <a:bodyPr wrap="none" rtlCol="0">
            <a:spAutoFit/>
          </a:bodyPr>
          <a:lstStyle/>
          <a:p>
            <a:r>
              <a:rPr lang="en-US" altLang="zh-HK" sz="1350" b="1" dirty="0"/>
              <a:t>Two 4-truss communities for q</a:t>
            </a:r>
            <a:endParaRPr lang="zh-HK" altLang="en-US" sz="1350" b="1" baseline="-25000" dirty="0"/>
          </a:p>
        </p:txBody>
      </p:sp>
      <p:sp>
        <p:nvSpPr>
          <p:cNvPr id="249" name="Freeform 143">
            <a:extLst>
              <a:ext uri="{FF2B5EF4-FFF2-40B4-BE49-F238E27FC236}">
                <a16:creationId xmlns:a16="http://schemas.microsoft.com/office/drawing/2014/main" id="{F00BBC8C-BE32-E44C-82BF-E6F4B3A682C2}"/>
              </a:ext>
            </a:extLst>
          </p:cNvPr>
          <p:cNvSpPr/>
          <p:nvPr/>
        </p:nvSpPr>
        <p:spPr>
          <a:xfrm>
            <a:off x="2442570" y="3343100"/>
            <a:ext cx="2155372" cy="1151165"/>
          </a:xfrm>
          <a:custGeom>
            <a:avLst/>
            <a:gdLst>
              <a:gd name="connsiteX0" fmla="*/ 130629 w 2873829"/>
              <a:gd name="connsiteY0" fmla="*/ 21772 h 1534886"/>
              <a:gd name="connsiteX1" fmla="*/ 533400 w 2873829"/>
              <a:gd name="connsiteY1" fmla="*/ 0 h 1534886"/>
              <a:gd name="connsiteX2" fmla="*/ 1197429 w 2873829"/>
              <a:gd name="connsiteY2" fmla="*/ 359229 h 1534886"/>
              <a:gd name="connsiteX3" fmla="*/ 1698172 w 2873829"/>
              <a:gd name="connsiteY3" fmla="*/ 348343 h 1534886"/>
              <a:gd name="connsiteX4" fmla="*/ 2525486 w 2873829"/>
              <a:gd name="connsiteY4" fmla="*/ 10886 h 1534886"/>
              <a:gd name="connsiteX5" fmla="*/ 2873829 w 2873829"/>
              <a:gd name="connsiteY5" fmla="*/ 391886 h 1534886"/>
              <a:gd name="connsiteX6" fmla="*/ 2079172 w 2873829"/>
              <a:gd name="connsiteY6" fmla="*/ 1436914 h 1534886"/>
              <a:gd name="connsiteX7" fmla="*/ 1763486 w 2873829"/>
              <a:gd name="connsiteY7" fmla="*/ 1534886 h 1534886"/>
              <a:gd name="connsiteX8" fmla="*/ 587829 w 2873829"/>
              <a:gd name="connsiteY8" fmla="*/ 1502229 h 1534886"/>
              <a:gd name="connsiteX9" fmla="*/ 0 w 2873829"/>
              <a:gd name="connsiteY9" fmla="*/ 424543 h 1534886"/>
              <a:gd name="connsiteX10" fmla="*/ 130629 w 2873829"/>
              <a:gd name="connsiteY10" fmla="*/ 21772 h 153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3829" h="1534886">
                <a:moveTo>
                  <a:pt x="130629" y="21772"/>
                </a:moveTo>
                <a:lnTo>
                  <a:pt x="533400" y="0"/>
                </a:lnTo>
                <a:lnTo>
                  <a:pt x="1197429" y="359229"/>
                </a:lnTo>
                <a:lnTo>
                  <a:pt x="1698172" y="348343"/>
                </a:lnTo>
                <a:lnTo>
                  <a:pt x="2525486" y="10886"/>
                </a:lnTo>
                <a:lnTo>
                  <a:pt x="2873829" y="391886"/>
                </a:lnTo>
                <a:lnTo>
                  <a:pt x="2079172" y="1436914"/>
                </a:lnTo>
                <a:lnTo>
                  <a:pt x="1763486" y="1534886"/>
                </a:lnTo>
                <a:lnTo>
                  <a:pt x="587829" y="1502229"/>
                </a:lnTo>
                <a:lnTo>
                  <a:pt x="0" y="424543"/>
                </a:lnTo>
                <a:lnTo>
                  <a:pt x="130629" y="21772"/>
                </a:lnTo>
                <a:close/>
              </a:path>
            </a:pathLst>
          </a:cu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350"/>
          </a:p>
        </p:txBody>
      </p:sp>
    </p:spTree>
    <p:extLst>
      <p:ext uri="{BB962C8B-B14F-4D97-AF65-F5344CB8AC3E}">
        <p14:creationId xmlns:p14="http://schemas.microsoft.com/office/powerpoint/2010/main" val="111995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heel(1)">
                                      <p:cBhvr>
                                        <p:cTn id="7" dur="500"/>
                                        <p:tgtEl>
                                          <p:spTgt spid="8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wheel(1)">
                                      <p:cBhvr>
                                        <p:cTn id="10" dur="500"/>
                                        <p:tgtEl>
                                          <p:spTgt spid="246"/>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249"/>
                                        </p:tgtEl>
                                        <p:attrNameLst>
                                          <p:attrName>style.visibility</p:attrName>
                                        </p:attrNameLst>
                                      </p:cBhvr>
                                      <p:to>
                                        <p:strVal val="visible"/>
                                      </p:to>
                                    </p:set>
                                    <p:animEffect transition="in" filter="wheel(1)">
                                      <p:cBhvr>
                                        <p:cTn id="14" dur="500"/>
                                        <p:tgtEl>
                                          <p:spTgt spid="249"/>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247"/>
                                        </p:tgtEl>
                                        <p:attrNameLst>
                                          <p:attrName>style.visibility</p:attrName>
                                        </p:attrNameLst>
                                      </p:cBhvr>
                                      <p:to>
                                        <p:strVal val="visible"/>
                                      </p:to>
                                    </p:set>
                                    <p:animEffect transition="in" filter="wheel(1)">
                                      <p:cBhvr>
                                        <p:cTn id="17" dur="500"/>
                                        <p:tgtEl>
                                          <p:spTgt spid="247"/>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46" grpId="0"/>
      <p:bldP spid="247" grpId="0"/>
      <p:bldP spid="248" grpId="0"/>
      <p:bldP spid="24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内容占位符 2"/>
          <p:cNvSpPr>
            <a:spLocks noGrp="1"/>
          </p:cNvSpPr>
          <p:nvPr>
            <p:ph idx="1"/>
          </p:nvPr>
        </p:nvSpPr>
        <p:spPr>
          <a:xfrm>
            <a:off x="430885" y="986544"/>
            <a:ext cx="6172200" cy="3394472"/>
          </a:xfrm>
        </p:spPr>
        <p:txBody>
          <a:bodyPr>
            <a:normAutofit/>
          </a:bodyPr>
          <a:lstStyle/>
          <a:p>
            <a:r>
              <a:rPr lang="en-US" altLang="zh-CN" b="1" dirty="0">
                <a:solidFill>
                  <a:srgbClr val="0070C0"/>
                </a:solidFill>
              </a:rPr>
              <a:t>Cohesive structure</a:t>
            </a:r>
          </a:p>
          <a:p>
            <a:pPr lvl="1"/>
            <a:r>
              <a:rPr lang="en-US" altLang="zh-CN" b="1" dirty="0">
                <a:solidFill>
                  <a:srgbClr val="00B050"/>
                </a:solidFill>
              </a:rPr>
              <a:t>Bounded diameter </a:t>
            </a:r>
          </a:p>
          <a:p>
            <a:pPr lvl="2"/>
            <a:r>
              <a:rPr lang="en-US" altLang="zh-CN" dirty="0"/>
              <a:t>A k-truss community with |C| vertices, the diameter is no larger than </a:t>
            </a:r>
            <a:r>
              <a:rPr lang="en-US" altLang="zh-HK" dirty="0"/>
              <a:t>⌊ </a:t>
            </a:r>
            <a:r>
              <a:rPr lang="en-US" altLang="zh-CN" dirty="0"/>
              <a:t>(2|C|-2)/k</a:t>
            </a:r>
            <a:r>
              <a:rPr lang="en-US" altLang="zh-HK" dirty="0"/>
              <a:t>⌋</a:t>
            </a:r>
            <a:r>
              <a:rPr lang="en-US" altLang="zh-CN" dirty="0"/>
              <a:t>.</a:t>
            </a:r>
          </a:p>
          <a:p>
            <a:pPr lvl="1"/>
            <a:r>
              <a:rPr lang="en-US" altLang="zh-CN" b="1" dirty="0">
                <a:solidFill>
                  <a:srgbClr val="00B050"/>
                </a:solidFill>
              </a:rPr>
              <a:t>(K-1)-edge-connected graph</a:t>
            </a:r>
          </a:p>
          <a:p>
            <a:pPr lvl="1"/>
            <a:endParaRPr lang="en-US" altLang="zh-CN" b="1" dirty="0">
              <a:solidFill>
                <a:srgbClr val="00B050"/>
              </a:solidFill>
            </a:endParaRPr>
          </a:p>
          <a:p>
            <a:r>
              <a:rPr lang="en-US" altLang="zh-CN" b="1" dirty="0">
                <a:solidFill>
                  <a:srgbClr val="0070C0"/>
                </a:solidFill>
              </a:rPr>
              <a:t>Only one parameter to set </a:t>
            </a:r>
          </a:p>
          <a:p>
            <a:pPr marL="0" indent="0">
              <a:buNone/>
            </a:pPr>
            <a:endParaRPr lang="en-US" altLang="zh-CN" b="1" dirty="0">
              <a:solidFill>
                <a:srgbClr val="0070C0"/>
              </a:solidFill>
            </a:endParaRPr>
          </a:p>
          <a:p>
            <a:r>
              <a:rPr lang="en-US" altLang="zh-CN" b="1" dirty="0">
                <a:solidFill>
                  <a:srgbClr val="0070C0"/>
                </a:solidFill>
              </a:rPr>
              <a:t>Polynomial time algorithm</a:t>
            </a:r>
          </a:p>
        </p:txBody>
      </p:sp>
      <p:grpSp>
        <p:nvGrpSpPr>
          <p:cNvPr id="3" name="Group 2"/>
          <p:cNvGrpSpPr/>
          <p:nvPr/>
        </p:nvGrpSpPr>
        <p:grpSpPr>
          <a:xfrm>
            <a:off x="5667971" y="2545152"/>
            <a:ext cx="2228146" cy="1512498"/>
            <a:chOff x="6033294" y="3393536"/>
            <a:chExt cx="2970861" cy="2016664"/>
          </a:xfrm>
        </p:grpSpPr>
        <p:cxnSp>
          <p:nvCxnSpPr>
            <p:cNvPr id="6" name="Straight Connector 5"/>
            <p:cNvCxnSpPr/>
            <p:nvPr/>
          </p:nvCxnSpPr>
          <p:spPr>
            <a:xfrm flipV="1">
              <a:off x="6477000" y="4339342"/>
              <a:ext cx="551256" cy="69289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477000" y="3696104"/>
              <a:ext cx="549022" cy="128840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529866" y="3708278"/>
              <a:ext cx="1545017" cy="127244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529866" y="4437989"/>
              <a:ext cx="1517381" cy="59635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7049476" y="3680502"/>
              <a:ext cx="1009930" cy="1580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059600" y="4383967"/>
              <a:ext cx="1015283" cy="3160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050847" y="3672601"/>
              <a:ext cx="2425" cy="76200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080445" y="3727509"/>
              <a:ext cx="2425" cy="76200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074569" y="3700642"/>
              <a:ext cx="1482035" cy="1388539"/>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129988" y="3728481"/>
              <a:ext cx="524326" cy="126342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119457" y="4426504"/>
              <a:ext cx="437147" cy="55421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19" idx="2"/>
            </p:cNvCxnSpPr>
            <p:nvPr/>
          </p:nvCxnSpPr>
          <p:spPr>
            <a:xfrm>
              <a:off x="7118328" y="4470759"/>
              <a:ext cx="1305832" cy="594548"/>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8420118" y="4794309"/>
              <a:ext cx="385042" cy="492442"/>
              <a:chOff x="7283944" y="4772574"/>
              <a:chExt cx="385042" cy="492442"/>
            </a:xfrm>
          </p:grpSpPr>
          <p:sp>
            <p:nvSpPr>
              <p:cNvPr id="19" name="Oval 18"/>
              <p:cNvSpPr/>
              <p:nvPr/>
            </p:nvSpPr>
            <p:spPr>
              <a:xfrm>
                <a:off x="7287986" y="485307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20" name="TextBox 19"/>
              <p:cNvSpPr txBox="1"/>
              <p:nvPr/>
            </p:nvSpPr>
            <p:spPr>
              <a:xfrm>
                <a:off x="7283944" y="4772574"/>
                <a:ext cx="385042" cy="492442"/>
              </a:xfrm>
              <a:prstGeom prst="rect">
                <a:avLst/>
              </a:prstGeom>
              <a:noFill/>
            </p:spPr>
            <p:txBody>
              <a:bodyPr wrap="square" rtlCol="0">
                <a:spAutoFit/>
              </a:bodyPr>
              <a:lstStyle/>
              <a:p>
                <a:r>
                  <a:rPr lang="en-US" altLang="zh-HK" dirty="0"/>
                  <a:t>q</a:t>
                </a:r>
                <a:endParaRPr lang="zh-HK" altLang="en-US" baseline="-40000" dirty="0"/>
              </a:p>
            </p:txBody>
          </p:sp>
        </p:grpSp>
        <p:grpSp>
          <p:nvGrpSpPr>
            <p:cNvPr id="21" name="Group 20"/>
            <p:cNvGrpSpPr/>
            <p:nvPr/>
          </p:nvGrpSpPr>
          <p:grpSpPr>
            <a:xfrm>
              <a:off x="6858976" y="3424939"/>
              <a:ext cx="507380" cy="492442"/>
              <a:chOff x="5730376" y="4482957"/>
              <a:chExt cx="507380" cy="492442"/>
            </a:xfrm>
          </p:grpSpPr>
          <p:sp>
            <p:nvSpPr>
              <p:cNvPr id="22" name="Oval 21"/>
              <p:cNvSpPr/>
              <p:nvPr/>
            </p:nvSpPr>
            <p:spPr>
              <a:xfrm>
                <a:off x="5730376"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23" name="TextBox 22"/>
              <p:cNvSpPr txBox="1"/>
              <p:nvPr/>
            </p:nvSpPr>
            <p:spPr>
              <a:xfrm>
                <a:off x="5745161" y="4482957"/>
                <a:ext cx="492595" cy="492442"/>
              </a:xfrm>
              <a:prstGeom prst="rect">
                <a:avLst/>
              </a:prstGeom>
              <a:noFill/>
            </p:spPr>
            <p:txBody>
              <a:bodyPr wrap="square" rtlCol="0">
                <a:spAutoFit/>
              </a:bodyPr>
              <a:lstStyle/>
              <a:p>
                <a:r>
                  <a:rPr lang="en-US" altLang="zh-HK" dirty="0"/>
                  <a:t>p</a:t>
                </a:r>
                <a:r>
                  <a:rPr lang="en-US" altLang="zh-HK" sz="1500" baseline="-24000" dirty="0"/>
                  <a:t>1</a:t>
                </a:r>
                <a:endParaRPr lang="zh-HK" altLang="en-US" sz="1350" baseline="-24000" dirty="0"/>
              </a:p>
            </p:txBody>
          </p:sp>
        </p:grpSp>
        <p:grpSp>
          <p:nvGrpSpPr>
            <p:cNvPr id="24" name="Group 23"/>
            <p:cNvGrpSpPr/>
            <p:nvPr/>
          </p:nvGrpSpPr>
          <p:grpSpPr>
            <a:xfrm>
              <a:off x="6869100" y="4128604"/>
              <a:ext cx="507380" cy="492442"/>
              <a:chOff x="7224215" y="4252124"/>
              <a:chExt cx="507380" cy="492442"/>
            </a:xfrm>
          </p:grpSpPr>
          <p:sp>
            <p:nvSpPr>
              <p:cNvPr id="25" name="Oval 24"/>
              <p:cNvSpPr/>
              <p:nvPr/>
            </p:nvSpPr>
            <p:spPr>
              <a:xfrm>
                <a:off x="7224215" y="4332789"/>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26" name="TextBox 25"/>
              <p:cNvSpPr txBox="1"/>
              <p:nvPr/>
            </p:nvSpPr>
            <p:spPr>
              <a:xfrm>
                <a:off x="7239000" y="4252124"/>
                <a:ext cx="492595" cy="492442"/>
              </a:xfrm>
              <a:prstGeom prst="rect">
                <a:avLst/>
              </a:prstGeom>
              <a:noFill/>
            </p:spPr>
            <p:txBody>
              <a:bodyPr wrap="square" rtlCol="0">
                <a:spAutoFit/>
              </a:bodyPr>
              <a:lstStyle/>
              <a:p>
                <a:r>
                  <a:rPr lang="en-US" altLang="zh-HK" dirty="0"/>
                  <a:t>p</a:t>
                </a:r>
                <a:r>
                  <a:rPr lang="en-US" altLang="zh-HK" sz="1500" baseline="-24000" dirty="0"/>
                  <a:t>3</a:t>
                </a:r>
                <a:endParaRPr lang="zh-HK" altLang="en-US" sz="1350" baseline="-24000" dirty="0"/>
              </a:p>
            </p:txBody>
          </p:sp>
        </p:grpSp>
        <p:grpSp>
          <p:nvGrpSpPr>
            <p:cNvPr id="27" name="Group 26"/>
            <p:cNvGrpSpPr/>
            <p:nvPr/>
          </p:nvGrpSpPr>
          <p:grpSpPr>
            <a:xfrm>
              <a:off x="7868906" y="3393536"/>
              <a:ext cx="507380" cy="492442"/>
              <a:chOff x="7344132" y="4780930"/>
              <a:chExt cx="507380" cy="492442"/>
            </a:xfrm>
          </p:grpSpPr>
          <p:sp>
            <p:nvSpPr>
              <p:cNvPr id="28" name="Oval 27"/>
              <p:cNvSpPr/>
              <p:nvPr/>
            </p:nvSpPr>
            <p:spPr>
              <a:xfrm>
                <a:off x="7344132" y="486159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29" name="TextBox 28"/>
              <p:cNvSpPr txBox="1"/>
              <p:nvPr/>
            </p:nvSpPr>
            <p:spPr>
              <a:xfrm>
                <a:off x="7358917" y="4780930"/>
                <a:ext cx="492595" cy="492442"/>
              </a:xfrm>
              <a:prstGeom prst="rect">
                <a:avLst/>
              </a:prstGeom>
              <a:noFill/>
            </p:spPr>
            <p:txBody>
              <a:bodyPr wrap="square" rtlCol="0">
                <a:spAutoFit/>
              </a:bodyPr>
              <a:lstStyle/>
              <a:p>
                <a:r>
                  <a:rPr lang="en-US" altLang="zh-HK" dirty="0"/>
                  <a:t>p</a:t>
                </a:r>
                <a:r>
                  <a:rPr lang="en-US" altLang="zh-HK" sz="1500" baseline="-24000" dirty="0"/>
                  <a:t>2</a:t>
                </a:r>
                <a:endParaRPr lang="zh-HK" altLang="en-US" sz="1350" baseline="-24000" dirty="0"/>
              </a:p>
            </p:txBody>
          </p:sp>
        </p:grpSp>
        <p:grpSp>
          <p:nvGrpSpPr>
            <p:cNvPr id="30" name="Group 29"/>
            <p:cNvGrpSpPr/>
            <p:nvPr/>
          </p:nvGrpSpPr>
          <p:grpSpPr>
            <a:xfrm>
              <a:off x="7892109" y="4108509"/>
              <a:ext cx="507380" cy="492442"/>
              <a:chOff x="7235791" y="5646932"/>
              <a:chExt cx="507380" cy="492442"/>
            </a:xfrm>
          </p:grpSpPr>
          <p:sp>
            <p:nvSpPr>
              <p:cNvPr id="31" name="Oval 30"/>
              <p:cNvSpPr/>
              <p:nvPr/>
            </p:nvSpPr>
            <p:spPr>
              <a:xfrm>
                <a:off x="7235791" y="5727597"/>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32" name="TextBox 31"/>
              <p:cNvSpPr txBox="1"/>
              <p:nvPr/>
            </p:nvSpPr>
            <p:spPr>
              <a:xfrm>
                <a:off x="7250576" y="5646932"/>
                <a:ext cx="492595" cy="492442"/>
              </a:xfrm>
              <a:prstGeom prst="rect">
                <a:avLst/>
              </a:prstGeom>
              <a:noFill/>
            </p:spPr>
            <p:txBody>
              <a:bodyPr wrap="square" rtlCol="0">
                <a:spAutoFit/>
              </a:bodyPr>
              <a:lstStyle/>
              <a:p>
                <a:r>
                  <a:rPr lang="en-US" altLang="zh-HK" dirty="0"/>
                  <a:t>p</a:t>
                </a:r>
                <a:r>
                  <a:rPr lang="en-US" altLang="zh-HK" sz="1500" baseline="-24000" dirty="0"/>
                  <a:t>4</a:t>
                </a:r>
                <a:endParaRPr lang="zh-HK" altLang="en-US" sz="1350" baseline="-24000" dirty="0"/>
              </a:p>
            </p:txBody>
          </p:sp>
        </p:grpSp>
        <p:sp>
          <p:nvSpPr>
            <p:cNvPr id="33" name="TextBox 32"/>
            <p:cNvSpPr txBox="1"/>
            <p:nvPr/>
          </p:nvSpPr>
          <p:spPr>
            <a:xfrm>
              <a:off x="6033294" y="3616973"/>
              <a:ext cx="513389" cy="492443"/>
            </a:xfrm>
            <a:prstGeom prst="rect">
              <a:avLst/>
            </a:prstGeom>
            <a:noFill/>
          </p:spPr>
          <p:txBody>
            <a:bodyPr wrap="none" rtlCol="0">
              <a:spAutoFit/>
            </a:bodyPr>
            <a:lstStyle/>
            <a:p>
              <a:r>
                <a:rPr lang="en-US" altLang="zh-HK" b="1" dirty="0"/>
                <a:t>C</a:t>
              </a:r>
              <a:r>
                <a:rPr lang="en-US" altLang="zh-HK" b="1" baseline="-25000" dirty="0"/>
                <a:t>1</a:t>
              </a:r>
              <a:endParaRPr lang="zh-HK" altLang="en-US" b="1" baseline="-25000" dirty="0"/>
            </a:p>
          </p:txBody>
        </p:sp>
        <p:grpSp>
          <p:nvGrpSpPr>
            <p:cNvPr id="34" name="Group 33"/>
            <p:cNvGrpSpPr/>
            <p:nvPr/>
          </p:nvGrpSpPr>
          <p:grpSpPr>
            <a:xfrm>
              <a:off x="6284478" y="4834474"/>
              <a:ext cx="435887" cy="492443"/>
              <a:chOff x="4163786" y="4785368"/>
              <a:chExt cx="435887" cy="492443"/>
            </a:xfrm>
          </p:grpSpPr>
          <p:sp>
            <p:nvSpPr>
              <p:cNvPr id="35" name="Oval 34"/>
              <p:cNvSpPr/>
              <p:nvPr/>
            </p:nvSpPr>
            <p:spPr>
              <a:xfrm>
                <a:off x="4163786" y="483169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36" name="TextBox 35"/>
              <p:cNvSpPr txBox="1"/>
              <p:nvPr/>
            </p:nvSpPr>
            <p:spPr>
              <a:xfrm>
                <a:off x="4214631" y="4785368"/>
                <a:ext cx="385042" cy="492443"/>
              </a:xfrm>
              <a:prstGeom prst="rect">
                <a:avLst/>
              </a:prstGeom>
              <a:noFill/>
            </p:spPr>
            <p:txBody>
              <a:bodyPr wrap="square" rtlCol="0">
                <a:spAutoFit/>
              </a:bodyPr>
              <a:lstStyle/>
              <a:p>
                <a:r>
                  <a:rPr lang="en-US" altLang="zh-HK" dirty="0"/>
                  <a:t>t</a:t>
                </a:r>
                <a:endParaRPr lang="zh-HK" altLang="en-US" baseline="-24000" dirty="0"/>
              </a:p>
            </p:txBody>
          </p:sp>
        </p:grpSp>
        <p:sp>
          <p:nvSpPr>
            <p:cNvPr id="37" name="Freeform 36"/>
            <p:cNvSpPr/>
            <p:nvPr/>
          </p:nvSpPr>
          <p:spPr>
            <a:xfrm>
              <a:off x="6130327" y="3396343"/>
              <a:ext cx="2873828" cy="2013857"/>
            </a:xfrm>
            <a:custGeom>
              <a:avLst/>
              <a:gdLst>
                <a:gd name="connsiteX0" fmla="*/ 751114 w 2873828"/>
                <a:gd name="connsiteY0" fmla="*/ 10886 h 2013857"/>
                <a:gd name="connsiteX1" fmla="*/ 2133600 w 2873828"/>
                <a:gd name="connsiteY1" fmla="*/ 0 h 2013857"/>
                <a:gd name="connsiteX2" fmla="*/ 2873828 w 2873828"/>
                <a:gd name="connsiteY2" fmla="*/ 1632857 h 2013857"/>
                <a:gd name="connsiteX3" fmla="*/ 2688771 w 2873828"/>
                <a:gd name="connsiteY3" fmla="*/ 2013857 h 2013857"/>
                <a:gd name="connsiteX4" fmla="*/ 2362200 w 2873828"/>
                <a:gd name="connsiteY4" fmla="*/ 1970314 h 2013857"/>
                <a:gd name="connsiteX5" fmla="*/ 1807028 w 2873828"/>
                <a:gd name="connsiteY5" fmla="*/ 1578429 h 2013857"/>
                <a:gd name="connsiteX6" fmla="*/ 1088571 w 2873828"/>
                <a:gd name="connsiteY6" fmla="*/ 1567543 h 2013857"/>
                <a:gd name="connsiteX7" fmla="*/ 446314 w 2873828"/>
                <a:gd name="connsiteY7" fmla="*/ 1926771 h 2013857"/>
                <a:gd name="connsiteX8" fmla="*/ 108857 w 2873828"/>
                <a:gd name="connsiteY8" fmla="*/ 1959429 h 2013857"/>
                <a:gd name="connsiteX9" fmla="*/ 0 w 2873828"/>
                <a:gd name="connsiteY9" fmla="*/ 1578429 h 2013857"/>
                <a:gd name="connsiteX10" fmla="*/ 751114 w 2873828"/>
                <a:gd name="connsiteY10" fmla="*/ 10886 h 20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3828" h="2013857">
                  <a:moveTo>
                    <a:pt x="751114" y="10886"/>
                  </a:moveTo>
                  <a:lnTo>
                    <a:pt x="2133600" y="0"/>
                  </a:lnTo>
                  <a:lnTo>
                    <a:pt x="2873828" y="1632857"/>
                  </a:lnTo>
                  <a:lnTo>
                    <a:pt x="2688771" y="2013857"/>
                  </a:lnTo>
                  <a:lnTo>
                    <a:pt x="2362200" y="1970314"/>
                  </a:lnTo>
                  <a:lnTo>
                    <a:pt x="1807028" y="1578429"/>
                  </a:lnTo>
                  <a:lnTo>
                    <a:pt x="1088571" y="1567543"/>
                  </a:lnTo>
                  <a:lnTo>
                    <a:pt x="446314" y="1926771"/>
                  </a:lnTo>
                  <a:lnTo>
                    <a:pt x="108857" y="1959429"/>
                  </a:lnTo>
                  <a:lnTo>
                    <a:pt x="0" y="1578429"/>
                  </a:lnTo>
                  <a:lnTo>
                    <a:pt x="751114" y="10886"/>
                  </a:lnTo>
                  <a:close/>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350">
                <a:solidFill>
                  <a:schemeClr val="tx1"/>
                </a:solidFill>
              </a:endParaRPr>
            </a:p>
          </p:txBody>
        </p:sp>
      </p:grpSp>
      <p:sp>
        <p:nvSpPr>
          <p:cNvPr id="2" name="TextBox 1"/>
          <p:cNvSpPr txBox="1"/>
          <p:nvPr/>
        </p:nvSpPr>
        <p:spPr>
          <a:xfrm>
            <a:off x="5239101" y="4077049"/>
            <a:ext cx="2869632" cy="300082"/>
          </a:xfrm>
          <a:prstGeom prst="rect">
            <a:avLst/>
          </a:prstGeom>
          <a:noFill/>
        </p:spPr>
        <p:txBody>
          <a:bodyPr wrap="none" rtlCol="0">
            <a:spAutoFit/>
          </a:bodyPr>
          <a:lstStyle/>
          <a:p>
            <a:r>
              <a:rPr lang="en-US" altLang="zh-HK" sz="1350" b="1" dirty="0">
                <a:solidFill>
                  <a:srgbClr val="C00000"/>
                </a:solidFill>
              </a:rPr>
              <a:t>Diameter upper bound ⌊(2*6-2)/4 ⌋=2</a:t>
            </a:r>
            <a:endParaRPr lang="zh-HK" altLang="en-US" sz="1350" b="1" dirty="0">
              <a:solidFill>
                <a:srgbClr val="C00000"/>
              </a:solidFill>
            </a:endParaRPr>
          </a:p>
        </p:txBody>
      </p:sp>
      <p:sp>
        <p:nvSpPr>
          <p:cNvPr id="39" name="TextBox 38"/>
          <p:cNvSpPr txBox="1"/>
          <p:nvPr/>
        </p:nvSpPr>
        <p:spPr>
          <a:xfrm>
            <a:off x="5740451" y="4468348"/>
            <a:ext cx="1957011" cy="300082"/>
          </a:xfrm>
          <a:prstGeom prst="rect">
            <a:avLst/>
          </a:prstGeom>
          <a:noFill/>
        </p:spPr>
        <p:txBody>
          <a:bodyPr wrap="none" rtlCol="0">
            <a:spAutoFit/>
          </a:bodyPr>
          <a:lstStyle/>
          <a:p>
            <a:r>
              <a:rPr lang="en-US" altLang="zh-HK" sz="1350" b="1" dirty="0">
                <a:solidFill>
                  <a:srgbClr val="C00000"/>
                </a:solidFill>
              </a:rPr>
              <a:t> 3-edge-connected graph</a:t>
            </a:r>
            <a:endParaRPr lang="zh-HK" altLang="en-US" sz="1350" b="1" dirty="0">
              <a:solidFill>
                <a:srgbClr val="C00000"/>
              </a:solidFill>
            </a:endParaRPr>
          </a:p>
        </p:txBody>
      </p:sp>
      <p:sp>
        <p:nvSpPr>
          <p:cNvPr id="4" name="Rectangle 3"/>
          <p:cNvSpPr/>
          <p:nvPr/>
        </p:nvSpPr>
        <p:spPr>
          <a:xfrm>
            <a:off x="5980385" y="2257748"/>
            <a:ext cx="1674626" cy="300082"/>
          </a:xfrm>
          <a:prstGeom prst="rect">
            <a:avLst/>
          </a:prstGeom>
        </p:spPr>
        <p:txBody>
          <a:bodyPr wrap="none">
            <a:spAutoFit/>
          </a:bodyPr>
          <a:lstStyle/>
          <a:p>
            <a:r>
              <a:rPr lang="en-US" altLang="zh-HK" sz="1350" b="1" dirty="0"/>
              <a:t>A 4-truss community</a:t>
            </a:r>
            <a:endParaRPr lang="zh-HK" altLang="en-US" sz="1350" dirty="0"/>
          </a:p>
        </p:txBody>
      </p:sp>
      <p:sp>
        <p:nvSpPr>
          <p:cNvPr id="40" name="Slide Number Placeholder 39"/>
          <p:cNvSpPr>
            <a:spLocks noGrp="1"/>
          </p:cNvSpPr>
          <p:nvPr>
            <p:ph type="sldNum" sz="quarter" idx="12"/>
          </p:nvPr>
        </p:nvSpPr>
        <p:spPr/>
        <p:txBody>
          <a:bodyPr/>
          <a:lstStyle/>
          <a:p>
            <a:fld id="{B6F15528-21DE-4FAA-801E-634DDDAF4B2B}" type="slidenum">
              <a:rPr lang="en-US" smtClean="0"/>
              <a:pPr/>
              <a:t>74</a:t>
            </a:fld>
            <a:endParaRPr lang="en-US"/>
          </a:p>
        </p:txBody>
      </p:sp>
      <p:sp>
        <p:nvSpPr>
          <p:cNvPr id="41" name="Rectangle 2">
            <a:extLst>
              <a:ext uri="{FF2B5EF4-FFF2-40B4-BE49-F238E27FC236}">
                <a16:creationId xmlns:a16="http://schemas.microsoft.com/office/drawing/2014/main" id="{11AAADFA-C1D5-DA46-BB6F-F67A939C8756}"/>
              </a:ext>
            </a:extLst>
          </p:cNvPr>
          <p:cNvSpPr txBox="1">
            <a:spLocks noChangeArrowheads="1"/>
          </p:cNvSpPr>
          <p:nvPr/>
        </p:nvSpPr>
        <p:spPr>
          <a:xfrm>
            <a:off x="419692" y="-8461"/>
            <a:ext cx="8724306"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K-Truss Community Model</a:t>
            </a:r>
            <a:r>
              <a:rPr lang="zh-CN" altLang="en-US" sz="2400" dirty="0">
                <a:ea typeface="宋体" charset="-122"/>
              </a:rPr>
              <a:t> </a:t>
            </a:r>
            <a:r>
              <a:rPr lang="en-US" altLang="zh-CN" sz="2400" dirty="0">
                <a:solidFill>
                  <a:srgbClr val="C00000"/>
                </a:solidFill>
                <a:ea typeface="宋体" charset="-122"/>
              </a:rPr>
              <a:t>[﻿Huang</a:t>
            </a:r>
            <a:r>
              <a:rPr lang="zh-CN" altLang="en-US" sz="2400" dirty="0">
                <a:solidFill>
                  <a:srgbClr val="C00000"/>
                </a:solidFill>
                <a:ea typeface="宋体" charset="-122"/>
              </a:rPr>
              <a:t> </a:t>
            </a:r>
            <a:r>
              <a:rPr lang="en-US" altLang="zh-CN" sz="2400" dirty="0">
                <a:solidFill>
                  <a:srgbClr val="C00000"/>
                </a:solidFill>
                <a:ea typeface="宋体" charset="-122"/>
              </a:rPr>
              <a:t>et</a:t>
            </a:r>
            <a:r>
              <a:rPr lang="zh-CN" altLang="en-US" sz="2400" dirty="0">
                <a:solidFill>
                  <a:srgbClr val="C00000"/>
                </a:solidFill>
                <a:ea typeface="宋体" charset="-122"/>
              </a:rPr>
              <a:t> </a:t>
            </a:r>
            <a:r>
              <a:rPr lang="en-US" altLang="zh-CN" sz="2400" dirty="0">
                <a:solidFill>
                  <a:srgbClr val="C00000"/>
                </a:solidFill>
                <a:ea typeface="宋体" charset="-122"/>
              </a:rPr>
              <a:t>al.,</a:t>
            </a:r>
            <a:r>
              <a:rPr lang="zh-CN" altLang="en-US" sz="2400" dirty="0">
                <a:solidFill>
                  <a:srgbClr val="C00000"/>
                </a:solidFill>
                <a:ea typeface="宋体" charset="-122"/>
              </a:rPr>
              <a:t> </a:t>
            </a:r>
            <a:r>
              <a:rPr lang="en-US" altLang="zh-CN" sz="2400" dirty="0">
                <a:solidFill>
                  <a:srgbClr val="C00000"/>
                </a:solidFill>
                <a:ea typeface="宋体" charset="-122"/>
              </a:rPr>
              <a:t>SIGMOD</a:t>
            </a:r>
            <a:r>
              <a:rPr lang="zh-CN" altLang="en-US" sz="2400" dirty="0">
                <a:solidFill>
                  <a:srgbClr val="C00000"/>
                </a:solidFill>
                <a:ea typeface="宋体" charset="-122"/>
              </a:rPr>
              <a:t> </a:t>
            </a:r>
            <a:r>
              <a:rPr lang="en-US" altLang="zh-CN" sz="2400" dirty="0">
                <a:solidFill>
                  <a:srgbClr val="C00000"/>
                </a:solidFill>
                <a:ea typeface="宋体" charset="-122"/>
              </a:rPr>
              <a:t>14]</a:t>
            </a:r>
            <a:r>
              <a:rPr lang="zh-CN" altLang="en-US" sz="2400" dirty="0">
                <a:solidFill>
                  <a:srgbClr val="C00000"/>
                </a:solidFill>
                <a:ea typeface="宋体" charset="-122"/>
              </a:rPr>
              <a:t> </a:t>
            </a:r>
            <a:endParaRPr lang="en-US" altLang="zh-CN" sz="2400" dirty="0">
              <a:solidFill>
                <a:srgbClr val="C00000"/>
              </a:solidFill>
              <a:ea typeface="宋体" charset="-122"/>
            </a:endParaRPr>
          </a:p>
        </p:txBody>
      </p:sp>
      <p:cxnSp>
        <p:nvCxnSpPr>
          <p:cNvPr id="42" name="直线连接符 41">
            <a:extLst>
              <a:ext uri="{FF2B5EF4-FFF2-40B4-BE49-F238E27FC236}">
                <a16:creationId xmlns:a16="http://schemas.microsoft.com/office/drawing/2014/main" id="{0253787F-3578-5044-8988-60F654361A0B}"/>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4B896CA5-84EF-E44B-BB92-1524BEBE8AEB}"/>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20269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p:cNvSpPr>
            <a:spLocks noGrp="1"/>
          </p:cNvSpPr>
          <p:nvPr>
            <p:ph type="sldNum" sz="quarter" idx="12"/>
          </p:nvPr>
        </p:nvSpPr>
        <p:spPr/>
        <p:txBody>
          <a:bodyPr/>
          <a:lstStyle/>
          <a:p>
            <a:fld id="{B6F15528-21DE-4FAA-801E-634DDDAF4B2B}" type="slidenum">
              <a:rPr lang="en-US" smtClean="0"/>
              <a:pPr/>
              <a:t>75</a:t>
            </a:fld>
            <a:endParaRPr lang="en-US"/>
          </a:p>
        </p:txBody>
      </p:sp>
      <p:sp>
        <p:nvSpPr>
          <p:cNvPr id="41" name="Rectangle 2">
            <a:extLst>
              <a:ext uri="{FF2B5EF4-FFF2-40B4-BE49-F238E27FC236}">
                <a16:creationId xmlns:a16="http://schemas.microsoft.com/office/drawing/2014/main" id="{11AAADFA-C1D5-DA46-BB6F-F67A939C8756}"/>
              </a:ext>
            </a:extLst>
          </p:cNvPr>
          <p:cNvSpPr txBox="1">
            <a:spLocks noChangeArrowheads="1"/>
          </p:cNvSpPr>
          <p:nvPr/>
        </p:nvSpPr>
        <p:spPr>
          <a:xfrm>
            <a:off x="419692" y="-8461"/>
            <a:ext cx="8724306"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solidFill>
                  <a:srgbClr val="C00000"/>
                </a:solidFill>
                <a:ea typeface="宋体" charset="-122"/>
              </a:rPr>
              <a:t>[﻿Huang</a:t>
            </a:r>
            <a:r>
              <a:rPr lang="zh-CN" altLang="en-US" sz="2400" dirty="0">
                <a:solidFill>
                  <a:srgbClr val="C00000"/>
                </a:solidFill>
                <a:ea typeface="宋体" charset="-122"/>
              </a:rPr>
              <a:t> </a:t>
            </a:r>
            <a:r>
              <a:rPr lang="en-US" altLang="zh-CN" sz="2400" dirty="0">
                <a:solidFill>
                  <a:srgbClr val="C00000"/>
                </a:solidFill>
                <a:ea typeface="宋体" charset="-122"/>
              </a:rPr>
              <a:t>et</a:t>
            </a:r>
            <a:r>
              <a:rPr lang="zh-CN" altLang="en-US" sz="2400" dirty="0">
                <a:solidFill>
                  <a:srgbClr val="C00000"/>
                </a:solidFill>
                <a:ea typeface="宋体" charset="-122"/>
              </a:rPr>
              <a:t> </a:t>
            </a:r>
            <a:r>
              <a:rPr lang="en-US" altLang="zh-CN" sz="2400" dirty="0">
                <a:solidFill>
                  <a:srgbClr val="C00000"/>
                </a:solidFill>
                <a:ea typeface="宋体" charset="-122"/>
              </a:rPr>
              <a:t>al.,</a:t>
            </a:r>
            <a:r>
              <a:rPr lang="zh-CN" altLang="en-US" sz="2400" dirty="0">
                <a:solidFill>
                  <a:srgbClr val="C00000"/>
                </a:solidFill>
                <a:ea typeface="宋体" charset="-122"/>
              </a:rPr>
              <a:t> </a:t>
            </a:r>
            <a:r>
              <a:rPr lang="en-US" altLang="zh-CN" sz="2400" dirty="0">
                <a:solidFill>
                  <a:srgbClr val="C00000"/>
                </a:solidFill>
                <a:ea typeface="宋体" charset="-122"/>
              </a:rPr>
              <a:t>SIGMOD</a:t>
            </a:r>
            <a:r>
              <a:rPr lang="zh-CN" altLang="en-US" sz="2400" dirty="0">
                <a:solidFill>
                  <a:srgbClr val="C00000"/>
                </a:solidFill>
                <a:ea typeface="宋体" charset="-122"/>
              </a:rPr>
              <a:t> </a:t>
            </a:r>
            <a:r>
              <a:rPr lang="en-US" altLang="zh-CN" sz="2400" dirty="0">
                <a:solidFill>
                  <a:srgbClr val="C00000"/>
                </a:solidFill>
                <a:ea typeface="宋体" charset="-122"/>
              </a:rPr>
              <a:t>14]</a:t>
            </a:r>
            <a:r>
              <a:rPr lang="zh-CN" altLang="en-US" sz="2400" dirty="0">
                <a:solidFill>
                  <a:srgbClr val="C00000"/>
                </a:solidFill>
                <a:ea typeface="宋体" charset="-122"/>
              </a:rPr>
              <a:t> </a:t>
            </a:r>
            <a:endParaRPr lang="en-US" altLang="zh-CN" sz="2400" dirty="0">
              <a:solidFill>
                <a:srgbClr val="C00000"/>
              </a:solidFill>
              <a:ea typeface="宋体" charset="-122"/>
            </a:endParaRPr>
          </a:p>
        </p:txBody>
      </p:sp>
      <p:cxnSp>
        <p:nvCxnSpPr>
          <p:cNvPr id="42" name="直线连接符 41">
            <a:extLst>
              <a:ext uri="{FF2B5EF4-FFF2-40B4-BE49-F238E27FC236}">
                <a16:creationId xmlns:a16="http://schemas.microsoft.com/office/drawing/2014/main" id="{0253787F-3578-5044-8988-60F654361A0B}"/>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4B896CA5-84EF-E44B-BB92-1524BEBE8AEB}"/>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45" name="Content Placeholder 2">
            <a:extLst>
              <a:ext uri="{FF2B5EF4-FFF2-40B4-BE49-F238E27FC236}">
                <a16:creationId xmlns:a16="http://schemas.microsoft.com/office/drawing/2014/main" id="{4C913A96-72FE-934E-9AF9-AC304525E500}"/>
              </a:ext>
            </a:extLst>
          </p:cNvPr>
          <p:cNvSpPr>
            <a:spLocks noGrp="1"/>
          </p:cNvSpPr>
          <p:nvPr>
            <p:ph idx="1"/>
          </p:nvPr>
        </p:nvSpPr>
        <p:spPr>
          <a:xfrm>
            <a:off x="253206" y="924816"/>
            <a:ext cx="8229600" cy="1201420"/>
          </a:xfrm>
        </p:spPr>
        <p:txBody>
          <a:bodyPr/>
          <a:lstStyle/>
          <a:p>
            <a:r>
              <a:rPr lang="en-US" altLang="zh-CN" b="1" dirty="0">
                <a:solidFill>
                  <a:srgbClr val="C00000"/>
                </a:solidFill>
              </a:rPr>
              <a:t>Problem: </a:t>
            </a:r>
            <a:r>
              <a:rPr lang="en-US" altLang="zh-CN" dirty="0"/>
              <a:t>Given </a:t>
            </a:r>
            <a:r>
              <a:rPr lang="en-US" altLang="zh-CN" b="1" dirty="0">
                <a:solidFill>
                  <a:srgbClr val="0070C0"/>
                </a:solidFill>
              </a:rPr>
              <a:t>a graph G(V, E) </a:t>
            </a:r>
            <a:r>
              <a:rPr lang="en-US" altLang="zh-CN" dirty="0"/>
              <a:t>, </a:t>
            </a:r>
            <a:r>
              <a:rPr lang="en-US" altLang="zh-CN" b="1" dirty="0">
                <a:solidFill>
                  <a:srgbClr val="0070C0"/>
                </a:solidFill>
              </a:rPr>
              <a:t>a query vertex q </a:t>
            </a:r>
            <a:r>
              <a:rPr lang="en-US" altLang="zh-CN" dirty="0"/>
              <a:t>and</a:t>
            </a:r>
            <a:r>
              <a:rPr lang="en-US" altLang="zh-CN" b="1" dirty="0"/>
              <a:t> </a:t>
            </a:r>
            <a:r>
              <a:rPr lang="en-US" altLang="zh-CN" b="1" dirty="0">
                <a:solidFill>
                  <a:srgbClr val="0070C0"/>
                </a:solidFill>
              </a:rPr>
              <a:t>an integer k ≥ 3</a:t>
            </a:r>
            <a:r>
              <a:rPr lang="en-US" altLang="zh-CN" dirty="0"/>
              <a:t>, </a:t>
            </a:r>
            <a:r>
              <a:rPr lang="en-US" altLang="zh-CN" b="1" dirty="0">
                <a:solidFill>
                  <a:srgbClr val="00B050"/>
                </a:solidFill>
              </a:rPr>
              <a:t>ﬁnd all k-truss communities containing q</a:t>
            </a:r>
            <a:r>
              <a:rPr lang="en-US" altLang="zh-CN" dirty="0"/>
              <a:t>.</a:t>
            </a:r>
          </a:p>
          <a:p>
            <a:endParaRPr lang="en-US" altLang="zh-CN" dirty="0"/>
          </a:p>
          <a:p>
            <a:pPr marL="0" indent="0">
              <a:buNone/>
            </a:pPr>
            <a:endParaRPr lang="zh-HK" altLang="en-US" dirty="0"/>
          </a:p>
        </p:txBody>
      </p:sp>
      <p:sp>
        <p:nvSpPr>
          <p:cNvPr id="46" name="Freeform 142">
            <a:extLst>
              <a:ext uri="{FF2B5EF4-FFF2-40B4-BE49-F238E27FC236}">
                <a16:creationId xmlns:a16="http://schemas.microsoft.com/office/drawing/2014/main" id="{9E1B828A-7968-7249-80C8-D9880F1842FB}"/>
              </a:ext>
            </a:extLst>
          </p:cNvPr>
          <p:cNvSpPr/>
          <p:nvPr/>
        </p:nvSpPr>
        <p:spPr>
          <a:xfrm>
            <a:off x="1678331" y="1773830"/>
            <a:ext cx="2873828" cy="2013857"/>
          </a:xfrm>
          <a:custGeom>
            <a:avLst/>
            <a:gdLst>
              <a:gd name="connsiteX0" fmla="*/ 751114 w 2873828"/>
              <a:gd name="connsiteY0" fmla="*/ 10886 h 2013857"/>
              <a:gd name="connsiteX1" fmla="*/ 2133600 w 2873828"/>
              <a:gd name="connsiteY1" fmla="*/ 0 h 2013857"/>
              <a:gd name="connsiteX2" fmla="*/ 2873828 w 2873828"/>
              <a:gd name="connsiteY2" fmla="*/ 1632857 h 2013857"/>
              <a:gd name="connsiteX3" fmla="*/ 2688771 w 2873828"/>
              <a:gd name="connsiteY3" fmla="*/ 2013857 h 2013857"/>
              <a:gd name="connsiteX4" fmla="*/ 2362200 w 2873828"/>
              <a:gd name="connsiteY4" fmla="*/ 1970314 h 2013857"/>
              <a:gd name="connsiteX5" fmla="*/ 1807028 w 2873828"/>
              <a:gd name="connsiteY5" fmla="*/ 1578429 h 2013857"/>
              <a:gd name="connsiteX6" fmla="*/ 1088571 w 2873828"/>
              <a:gd name="connsiteY6" fmla="*/ 1567543 h 2013857"/>
              <a:gd name="connsiteX7" fmla="*/ 446314 w 2873828"/>
              <a:gd name="connsiteY7" fmla="*/ 1926771 h 2013857"/>
              <a:gd name="connsiteX8" fmla="*/ 108857 w 2873828"/>
              <a:gd name="connsiteY8" fmla="*/ 1959429 h 2013857"/>
              <a:gd name="connsiteX9" fmla="*/ 0 w 2873828"/>
              <a:gd name="connsiteY9" fmla="*/ 1578429 h 2013857"/>
              <a:gd name="connsiteX10" fmla="*/ 751114 w 2873828"/>
              <a:gd name="connsiteY10" fmla="*/ 10886 h 20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3828" h="2013857">
                <a:moveTo>
                  <a:pt x="751114" y="10886"/>
                </a:moveTo>
                <a:lnTo>
                  <a:pt x="2133600" y="0"/>
                </a:lnTo>
                <a:lnTo>
                  <a:pt x="2873828" y="1632857"/>
                </a:lnTo>
                <a:lnTo>
                  <a:pt x="2688771" y="2013857"/>
                </a:lnTo>
                <a:lnTo>
                  <a:pt x="2362200" y="1970314"/>
                </a:lnTo>
                <a:lnTo>
                  <a:pt x="1807028" y="1578429"/>
                </a:lnTo>
                <a:lnTo>
                  <a:pt x="1088571" y="1567543"/>
                </a:lnTo>
                <a:lnTo>
                  <a:pt x="446314" y="1926771"/>
                </a:lnTo>
                <a:lnTo>
                  <a:pt x="108857" y="1959429"/>
                </a:lnTo>
                <a:lnTo>
                  <a:pt x="0" y="1578429"/>
                </a:lnTo>
                <a:lnTo>
                  <a:pt x="751114" y="10886"/>
                </a:lnTo>
                <a:close/>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cxnSp>
        <p:nvCxnSpPr>
          <p:cNvPr id="47" name="Straight Connector 3">
            <a:extLst>
              <a:ext uri="{FF2B5EF4-FFF2-40B4-BE49-F238E27FC236}">
                <a16:creationId xmlns:a16="http://schemas.microsoft.com/office/drawing/2014/main" id="{7BF4B923-F008-6845-A430-D301B04FBA21}"/>
              </a:ext>
            </a:extLst>
          </p:cNvPr>
          <p:cNvCxnSpPr/>
          <p:nvPr/>
        </p:nvCxnSpPr>
        <p:spPr>
          <a:xfrm>
            <a:off x="2043906" y="3424296"/>
            <a:ext cx="551256" cy="877008"/>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
            <a:extLst>
              <a:ext uri="{FF2B5EF4-FFF2-40B4-BE49-F238E27FC236}">
                <a16:creationId xmlns:a16="http://schemas.microsoft.com/office/drawing/2014/main" id="{8B8E13B5-459B-6A40-B7A9-9A8AD4F358C1}"/>
              </a:ext>
            </a:extLst>
          </p:cNvPr>
          <p:cNvCxnSpPr/>
          <p:nvPr/>
        </p:nvCxnSpPr>
        <p:spPr>
          <a:xfrm flipV="1">
            <a:off x="2043906" y="2729298"/>
            <a:ext cx="551256" cy="69289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5">
            <a:extLst>
              <a:ext uri="{FF2B5EF4-FFF2-40B4-BE49-F238E27FC236}">
                <a16:creationId xmlns:a16="http://schemas.microsoft.com/office/drawing/2014/main" id="{4217BD1C-5496-334E-8489-F9527AEA0649}"/>
              </a:ext>
            </a:extLst>
          </p:cNvPr>
          <p:cNvCxnSpPr/>
          <p:nvPr/>
        </p:nvCxnSpPr>
        <p:spPr>
          <a:xfrm>
            <a:off x="2648638" y="4374293"/>
            <a:ext cx="812595" cy="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6">
            <a:extLst>
              <a:ext uri="{FF2B5EF4-FFF2-40B4-BE49-F238E27FC236}">
                <a16:creationId xmlns:a16="http://schemas.microsoft.com/office/drawing/2014/main" id="{7B7DA6AD-08C1-2848-9298-EA5E18867E2C}"/>
              </a:ext>
            </a:extLst>
          </p:cNvPr>
          <p:cNvCxnSpPr/>
          <p:nvPr/>
        </p:nvCxnSpPr>
        <p:spPr>
          <a:xfrm flipV="1">
            <a:off x="2595162" y="3826048"/>
            <a:ext cx="459773" cy="473498"/>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7">
            <a:extLst>
              <a:ext uri="{FF2B5EF4-FFF2-40B4-BE49-F238E27FC236}">
                <a16:creationId xmlns:a16="http://schemas.microsoft.com/office/drawing/2014/main" id="{FD043FA5-0583-0043-AC37-3C7C562A3E05}"/>
              </a:ext>
            </a:extLst>
          </p:cNvPr>
          <p:cNvCxnSpPr/>
          <p:nvPr/>
        </p:nvCxnSpPr>
        <p:spPr>
          <a:xfrm>
            <a:off x="3052362" y="3781130"/>
            <a:ext cx="444155" cy="560507"/>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8">
            <a:extLst>
              <a:ext uri="{FF2B5EF4-FFF2-40B4-BE49-F238E27FC236}">
                <a16:creationId xmlns:a16="http://schemas.microsoft.com/office/drawing/2014/main" id="{BCF44866-8348-3B48-AE94-C6DEF5A190E8}"/>
              </a:ext>
            </a:extLst>
          </p:cNvPr>
          <p:cNvCxnSpPr>
            <a:endCxn id="121" idx="1"/>
          </p:cNvCxnSpPr>
          <p:nvPr/>
        </p:nvCxnSpPr>
        <p:spPr>
          <a:xfrm>
            <a:off x="2043906" y="3501233"/>
            <a:ext cx="843385" cy="23083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Straight Connector 9">
            <a:extLst>
              <a:ext uri="{FF2B5EF4-FFF2-40B4-BE49-F238E27FC236}">
                <a16:creationId xmlns:a16="http://schemas.microsoft.com/office/drawing/2014/main" id="{631E20BA-3380-DF45-9F97-92EC9C072641}"/>
              </a:ext>
            </a:extLst>
          </p:cNvPr>
          <p:cNvCxnSpPr>
            <a:stCxn id="82" idx="1"/>
            <a:endCxn id="124" idx="1"/>
          </p:cNvCxnSpPr>
          <p:nvPr/>
        </p:nvCxnSpPr>
        <p:spPr>
          <a:xfrm>
            <a:off x="1904251" y="3455263"/>
            <a:ext cx="1427195" cy="84604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Straight Connector 10">
            <a:extLst>
              <a:ext uri="{FF2B5EF4-FFF2-40B4-BE49-F238E27FC236}">
                <a16:creationId xmlns:a16="http://schemas.microsoft.com/office/drawing/2014/main" id="{968C69DA-1AF7-854A-9A00-0EE33EF0739C}"/>
              </a:ext>
            </a:extLst>
          </p:cNvPr>
          <p:cNvCxnSpPr/>
          <p:nvPr/>
        </p:nvCxnSpPr>
        <p:spPr>
          <a:xfrm flipV="1">
            <a:off x="3102012" y="3462527"/>
            <a:ext cx="1079554" cy="301456"/>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Straight Connector 11">
            <a:extLst>
              <a:ext uri="{FF2B5EF4-FFF2-40B4-BE49-F238E27FC236}">
                <a16:creationId xmlns:a16="http://schemas.microsoft.com/office/drawing/2014/main" id="{DF0DE2AF-76EC-CF4D-97CC-CB29B07C1AA8}"/>
              </a:ext>
            </a:extLst>
          </p:cNvPr>
          <p:cNvCxnSpPr/>
          <p:nvPr/>
        </p:nvCxnSpPr>
        <p:spPr>
          <a:xfrm flipV="1">
            <a:off x="2667761" y="3501233"/>
            <a:ext cx="1511784" cy="80995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Straight Connector 12">
            <a:extLst>
              <a:ext uri="{FF2B5EF4-FFF2-40B4-BE49-F238E27FC236}">
                <a16:creationId xmlns:a16="http://schemas.microsoft.com/office/drawing/2014/main" id="{88F4A554-6461-564F-8447-30965DF1B930}"/>
              </a:ext>
            </a:extLst>
          </p:cNvPr>
          <p:cNvCxnSpPr/>
          <p:nvPr/>
        </p:nvCxnSpPr>
        <p:spPr>
          <a:xfrm flipV="1">
            <a:off x="3496517" y="3501234"/>
            <a:ext cx="685049" cy="84040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Straight Connector 13">
            <a:extLst>
              <a:ext uri="{FF2B5EF4-FFF2-40B4-BE49-F238E27FC236}">
                <a16:creationId xmlns:a16="http://schemas.microsoft.com/office/drawing/2014/main" id="{8C425BCA-83C4-E943-AE0F-7F8D7414311E}"/>
              </a:ext>
            </a:extLst>
          </p:cNvPr>
          <p:cNvCxnSpPr/>
          <p:nvPr/>
        </p:nvCxnSpPr>
        <p:spPr>
          <a:xfrm flipV="1">
            <a:off x="2043906" y="2086060"/>
            <a:ext cx="549022" cy="128840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Straight Connector 14">
            <a:extLst>
              <a:ext uri="{FF2B5EF4-FFF2-40B4-BE49-F238E27FC236}">
                <a16:creationId xmlns:a16="http://schemas.microsoft.com/office/drawing/2014/main" id="{9AE6EB91-0B73-7C43-8AD0-43633F6BA049}"/>
              </a:ext>
            </a:extLst>
          </p:cNvPr>
          <p:cNvCxnSpPr/>
          <p:nvPr/>
        </p:nvCxnSpPr>
        <p:spPr>
          <a:xfrm flipV="1">
            <a:off x="2096772" y="2098234"/>
            <a:ext cx="1545017" cy="127244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Straight Connector 15">
            <a:extLst>
              <a:ext uri="{FF2B5EF4-FFF2-40B4-BE49-F238E27FC236}">
                <a16:creationId xmlns:a16="http://schemas.microsoft.com/office/drawing/2014/main" id="{E2B34687-41EE-3C42-BB37-776CEF26CF7F}"/>
              </a:ext>
            </a:extLst>
          </p:cNvPr>
          <p:cNvCxnSpPr/>
          <p:nvPr/>
        </p:nvCxnSpPr>
        <p:spPr>
          <a:xfrm flipV="1">
            <a:off x="2096772" y="2827945"/>
            <a:ext cx="1517381" cy="59635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Straight Connector 16">
            <a:extLst>
              <a:ext uri="{FF2B5EF4-FFF2-40B4-BE49-F238E27FC236}">
                <a16:creationId xmlns:a16="http://schemas.microsoft.com/office/drawing/2014/main" id="{42E06385-478E-764F-8E85-45770515B947}"/>
              </a:ext>
            </a:extLst>
          </p:cNvPr>
          <p:cNvCxnSpPr/>
          <p:nvPr/>
        </p:nvCxnSpPr>
        <p:spPr>
          <a:xfrm flipV="1">
            <a:off x="2616382" y="2070458"/>
            <a:ext cx="1009930" cy="1580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Straight Connector 17">
            <a:extLst>
              <a:ext uri="{FF2B5EF4-FFF2-40B4-BE49-F238E27FC236}">
                <a16:creationId xmlns:a16="http://schemas.microsoft.com/office/drawing/2014/main" id="{82461C38-EC28-DB4A-91B2-3F2B4681F5CD}"/>
              </a:ext>
            </a:extLst>
          </p:cNvPr>
          <p:cNvCxnSpPr/>
          <p:nvPr/>
        </p:nvCxnSpPr>
        <p:spPr>
          <a:xfrm flipV="1">
            <a:off x="2626506" y="2773923"/>
            <a:ext cx="1015283" cy="3160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Straight Connector 18">
            <a:extLst>
              <a:ext uri="{FF2B5EF4-FFF2-40B4-BE49-F238E27FC236}">
                <a16:creationId xmlns:a16="http://schemas.microsoft.com/office/drawing/2014/main" id="{B3748906-8ECD-B643-9347-09E8AD9AFD7A}"/>
              </a:ext>
            </a:extLst>
          </p:cNvPr>
          <p:cNvCxnSpPr/>
          <p:nvPr/>
        </p:nvCxnSpPr>
        <p:spPr>
          <a:xfrm flipV="1">
            <a:off x="3696894" y="2054656"/>
            <a:ext cx="1065268" cy="1580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Straight Connector 19">
            <a:extLst>
              <a:ext uri="{FF2B5EF4-FFF2-40B4-BE49-F238E27FC236}">
                <a16:creationId xmlns:a16="http://schemas.microsoft.com/office/drawing/2014/main" id="{F4F11C35-6D45-4F49-AAA6-FE2048F068BC}"/>
              </a:ext>
            </a:extLst>
          </p:cNvPr>
          <p:cNvCxnSpPr/>
          <p:nvPr/>
        </p:nvCxnSpPr>
        <p:spPr>
          <a:xfrm flipV="1">
            <a:off x="4604630" y="2045248"/>
            <a:ext cx="1065268" cy="1580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20">
            <a:extLst>
              <a:ext uri="{FF2B5EF4-FFF2-40B4-BE49-F238E27FC236}">
                <a16:creationId xmlns:a16="http://schemas.microsoft.com/office/drawing/2014/main" id="{B0B25DCA-C1E2-9744-8F00-4482074BCBFC}"/>
              </a:ext>
            </a:extLst>
          </p:cNvPr>
          <p:cNvCxnSpPr/>
          <p:nvPr/>
        </p:nvCxnSpPr>
        <p:spPr>
          <a:xfrm>
            <a:off x="4123510" y="3455263"/>
            <a:ext cx="95347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21">
            <a:extLst>
              <a:ext uri="{FF2B5EF4-FFF2-40B4-BE49-F238E27FC236}">
                <a16:creationId xmlns:a16="http://schemas.microsoft.com/office/drawing/2014/main" id="{3E440244-985A-874F-BE19-B5E7DAD0828C}"/>
              </a:ext>
            </a:extLst>
          </p:cNvPr>
          <p:cNvCxnSpPr/>
          <p:nvPr/>
        </p:nvCxnSpPr>
        <p:spPr>
          <a:xfrm>
            <a:off x="4990295" y="3455263"/>
            <a:ext cx="636425" cy="726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Straight Connector 22">
            <a:extLst>
              <a:ext uri="{FF2B5EF4-FFF2-40B4-BE49-F238E27FC236}">
                <a16:creationId xmlns:a16="http://schemas.microsoft.com/office/drawing/2014/main" id="{5C51FA8E-438A-BA4D-A5D9-E2E8B2DD42F4}"/>
              </a:ext>
            </a:extLst>
          </p:cNvPr>
          <p:cNvCxnSpPr/>
          <p:nvPr/>
        </p:nvCxnSpPr>
        <p:spPr>
          <a:xfrm>
            <a:off x="5453978" y="3462527"/>
            <a:ext cx="953476" cy="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Connector 23">
            <a:extLst>
              <a:ext uri="{FF2B5EF4-FFF2-40B4-BE49-F238E27FC236}">
                <a16:creationId xmlns:a16="http://schemas.microsoft.com/office/drawing/2014/main" id="{33C65B3C-08F3-7943-B5C8-EBC6BBCC5BAF}"/>
              </a:ext>
            </a:extLst>
          </p:cNvPr>
          <p:cNvCxnSpPr/>
          <p:nvPr/>
        </p:nvCxnSpPr>
        <p:spPr>
          <a:xfrm flipH="1">
            <a:off x="2617753" y="2062557"/>
            <a:ext cx="2425" cy="76200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Straight Connector 24">
            <a:extLst>
              <a:ext uri="{FF2B5EF4-FFF2-40B4-BE49-F238E27FC236}">
                <a16:creationId xmlns:a16="http://schemas.microsoft.com/office/drawing/2014/main" id="{E984954C-0519-CF45-88A9-57790166F149}"/>
              </a:ext>
            </a:extLst>
          </p:cNvPr>
          <p:cNvCxnSpPr/>
          <p:nvPr/>
        </p:nvCxnSpPr>
        <p:spPr>
          <a:xfrm flipH="1">
            <a:off x="3647351" y="2117465"/>
            <a:ext cx="2425" cy="76200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Straight Connector 25">
            <a:extLst>
              <a:ext uri="{FF2B5EF4-FFF2-40B4-BE49-F238E27FC236}">
                <a16:creationId xmlns:a16="http://schemas.microsoft.com/office/drawing/2014/main" id="{6667B881-190F-6744-B762-5ED62FBA0C2B}"/>
              </a:ext>
            </a:extLst>
          </p:cNvPr>
          <p:cNvCxnSpPr/>
          <p:nvPr/>
        </p:nvCxnSpPr>
        <p:spPr>
          <a:xfrm>
            <a:off x="4183992" y="3481800"/>
            <a:ext cx="620970" cy="81182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Straight Connector 26">
            <a:extLst>
              <a:ext uri="{FF2B5EF4-FFF2-40B4-BE49-F238E27FC236}">
                <a16:creationId xmlns:a16="http://schemas.microsoft.com/office/drawing/2014/main" id="{41F31EB0-E3BF-1949-BD32-F5E1B09289FA}"/>
              </a:ext>
            </a:extLst>
          </p:cNvPr>
          <p:cNvCxnSpPr/>
          <p:nvPr/>
        </p:nvCxnSpPr>
        <p:spPr>
          <a:xfrm flipV="1">
            <a:off x="4856410" y="3501233"/>
            <a:ext cx="1497568" cy="7923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27">
            <a:extLst>
              <a:ext uri="{FF2B5EF4-FFF2-40B4-BE49-F238E27FC236}">
                <a16:creationId xmlns:a16="http://schemas.microsoft.com/office/drawing/2014/main" id="{DE1A93A8-A57E-B448-87B1-0890CC57F4A0}"/>
              </a:ext>
            </a:extLst>
          </p:cNvPr>
          <p:cNvCxnSpPr/>
          <p:nvPr/>
        </p:nvCxnSpPr>
        <p:spPr>
          <a:xfrm>
            <a:off x="4558506" y="1998269"/>
            <a:ext cx="1014738" cy="145699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28">
            <a:extLst>
              <a:ext uri="{FF2B5EF4-FFF2-40B4-BE49-F238E27FC236}">
                <a16:creationId xmlns:a16="http://schemas.microsoft.com/office/drawing/2014/main" id="{FCE063AA-BBD3-5B4F-BCA1-C6E6FE9E6152}"/>
              </a:ext>
            </a:extLst>
          </p:cNvPr>
          <p:cNvCxnSpPr/>
          <p:nvPr/>
        </p:nvCxnSpPr>
        <p:spPr>
          <a:xfrm>
            <a:off x="5626720" y="2050377"/>
            <a:ext cx="780734" cy="1364553"/>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29">
            <a:extLst>
              <a:ext uri="{FF2B5EF4-FFF2-40B4-BE49-F238E27FC236}">
                <a16:creationId xmlns:a16="http://schemas.microsoft.com/office/drawing/2014/main" id="{1F30A9EC-F3B7-1846-96B4-74A9FC505277}"/>
              </a:ext>
            </a:extLst>
          </p:cNvPr>
          <p:cNvCxnSpPr/>
          <p:nvPr/>
        </p:nvCxnSpPr>
        <p:spPr>
          <a:xfrm>
            <a:off x="4611982" y="2017309"/>
            <a:ext cx="1741996" cy="1353366"/>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30">
            <a:extLst>
              <a:ext uri="{FF2B5EF4-FFF2-40B4-BE49-F238E27FC236}">
                <a16:creationId xmlns:a16="http://schemas.microsoft.com/office/drawing/2014/main" id="{C0BE69F4-B3AC-E746-B1BA-7293C1DA16D9}"/>
              </a:ext>
            </a:extLst>
          </p:cNvPr>
          <p:cNvCxnSpPr/>
          <p:nvPr/>
        </p:nvCxnSpPr>
        <p:spPr>
          <a:xfrm>
            <a:off x="5561237" y="1967311"/>
            <a:ext cx="24014" cy="1523971"/>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31">
            <a:extLst>
              <a:ext uri="{FF2B5EF4-FFF2-40B4-BE49-F238E27FC236}">
                <a16:creationId xmlns:a16="http://schemas.microsoft.com/office/drawing/2014/main" id="{B6156974-E37E-3948-A1EC-994487AFD568}"/>
              </a:ext>
            </a:extLst>
          </p:cNvPr>
          <p:cNvCxnSpPr/>
          <p:nvPr/>
        </p:nvCxnSpPr>
        <p:spPr>
          <a:xfrm>
            <a:off x="3708343" y="2090598"/>
            <a:ext cx="1155419" cy="13243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32">
            <a:extLst>
              <a:ext uri="{FF2B5EF4-FFF2-40B4-BE49-F238E27FC236}">
                <a16:creationId xmlns:a16="http://schemas.microsoft.com/office/drawing/2014/main" id="{28F4BEA5-6A48-1B40-9FA8-D632BF692926}"/>
              </a:ext>
            </a:extLst>
          </p:cNvPr>
          <p:cNvCxnSpPr/>
          <p:nvPr/>
        </p:nvCxnSpPr>
        <p:spPr>
          <a:xfrm>
            <a:off x="2641475" y="2090598"/>
            <a:ext cx="1482035" cy="1388539"/>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33">
            <a:extLst>
              <a:ext uri="{FF2B5EF4-FFF2-40B4-BE49-F238E27FC236}">
                <a16:creationId xmlns:a16="http://schemas.microsoft.com/office/drawing/2014/main" id="{CC4E8023-5AB0-854C-81A8-FFDFCF15E9F9}"/>
              </a:ext>
            </a:extLst>
          </p:cNvPr>
          <p:cNvCxnSpPr/>
          <p:nvPr/>
        </p:nvCxnSpPr>
        <p:spPr>
          <a:xfrm>
            <a:off x="3696894" y="2118437"/>
            <a:ext cx="524326" cy="126342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34">
            <a:extLst>
              <a:ext uri="{FF2B5EF4-FFF2-40B4-BE49-F238E27FC236}">
                <a16:creationId xmlns:a16="http://schemas.microsoft.com/office/drawing/2014/main" id="{0C82BD24-A026-B948-82FE-768A378260CF}"/>
              </a:ext>
            </a:extLst>
          </p:cNvPr>
          <p:cNvCxnSpPr/>
          <p:nvPr/>
        </p:nvCxnSpPr>
        <p:spPr>
          <a:xfrm>
            <a:off x="3686363" y="2816460"/>
            <a:ext cx="437147" cy="55421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35">
            <a:extLst>
              <a:ext uri="{FF2B5EF4-FFF2-40B4-BE49-F238E27FC236}">
                <a16:creationId xmlns:a16="http://schemas.microsoft.com/office/drawing/2014/main" id="{13D90397-194B-FB40-8815-8C5D91B0BBF2}"/>
              </a:ext>
            </a:extLst>
          </p:cNvPr>
          <p:cNvCxnSpPr>
            <a:endCxn id="84" idx="2"/>
          </p:cNvCxnSpPr>
          <p:nvPr/>
        </p:nvCxnSpPr>
        <p:spPr>
          <a:xfrm>
            <a:off x="2685234" y="2860715"/>
            <a:ext cx="1305832" cy="594548"/>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80" name="Group 36">
            <a:extLst>
              <a:ext uri="{FF2B5EF4-FFF2-40B4-BE49-F238E27FC236}">
                <a16:creationId xmlns:a16="http://schemas.microsoft.com/office/drawing/2014/main" id="{E679210E-58D7-4348-8AC1-AE1379C373ED}"/>
              </a:ext>
            </a:extLst>
          </p:cNvPr>
          <p:cNvGrpSpPr/>
          <p:nvPr/>
        </p:nvGrpSpPr>
        <p:grpSpPr>
          <a:xfrm>
            <a:off x="1853406" y="3224430"/>
            <a:ext cx="435887" cy="461665"/>
            <a:chOff x="4163786" y="4785368"/>
            <a:chExt cx="435887" cy="461665"/>
          </a:xfrm>
        </p:grpSpPr>
        <p:sp>
          <p:nvSpPr>
            <p:cNvPr id="81" name="Oval 37">
              <a:extLst>
                <a:ext uri="{FF2B5EF4-FFF2-40B4-BE49-F238E27FC236}">
                  <a16:creationId xmlns:a16="http://schemas.microsoft.com/office/drawing/2014/main" id="{E591E52B-C7AE-2D4A-99E9-36A9E55C96F6}"/>
                </a:ext>
              </a:extLst>
            </p:cNvPr>
            <p:cNvSpPr/>
            <p:nvPr/>
          </p:nvSpPr>
          <p:spPr>
            <a:xfrm>
              <a:off x="4163786" y="483169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82" name="TextBox 38">
              <a:extLst>
                <a:ext uri="{FF2B5EF4-FFF2-40B4-BE49-F238E27FC236}">
                  <a16:creationId xmlns:a16="http://schemas.microsoft.com/office/drawing/2014/main" id="{7F872517-9A42-F14E-8603-8E470E50220D}"/>
                </a:ext>
              </a:extLst>
            </p:cNvPr>
            <p:cNvSpPr txBox="1"/>
            <p:nvPr/>
          </p:nvSpPr>
          <p:spPr>
            <a:xfrm>
              <a:off x="4214631" y="4785368"/>
              <a:ext cx="385042" cy="461665"/>
            </a:xfrm>
            <a:prstGeom prst="rect">
              <a:avLst/>
            </a:prstGeom>
            <a:noFill/>
          </p:spPr>
          <p:txBody>
            <a:bodyPr wrap="square" rtlCol="0">
              <a:spAutoFit/>
            </a:bodyPr>
            <a:lstStyle/>
            <a:p>
              <a:r>
                <a:rPr lang="en-US" altLang="zh-HK" sz="2400" dirty="0"/>
                <a:t>t</a:t>
              </a:r>
              <a:endParaRPr lang="zh-HK" altLang="en-US" sz="2400" baseline="-24000" dirty="0"/>
            </a:p>
          </p:txBody>
        </p:sp>
      </p:grpSp>
      <p:grpSp>
        <p:nvGrpSpPr>
          <p:cNvPr id="83" name="Group 39">
            <a:extLst>
              <a:ext uri="{FF2B5EF4-FFF2-40B4-BE49-F238E27FC236}">
                <a16:creationId xmlns:a16="http://schemas.microsoft.com/office/drawing/2014/main" id="{A388988E-494C-614A-9CF2-02DF5AC08F8C}"/>
              </a:ext>
            </a:extLst>
          </p:cNvPr>
          <p:cNvGrpSpPr/>
          <p:nvPr/>
        </p:nvGrpSpPr>
        <p:grpSpPr>
          <a:xfrm>
            <a:off x="3987024" y="3184265"/>
            <a:ext cx="385042" cy="461665"/>
            <a:chOff x="7283944" y="4772574"/>
            <a:chExt cx="385042" cy="461665"/>
          </a:xfrm>
        </p:grpSpPr>
        <p:sp>
          <p:nvSpPr>
            <p:cNvPr id="84" name="Oval 40">
              <a:extLst>
                <a:ext uri="{FF2B5EF4-FFF2-40B4-BE49-F238E27FC236}">
                  <a16:creationId xmlns:a16="http://schemas.microsoft.com/office/drawing/2014/main" id="{36278639-DC04-8842-A9B8-003DF6B24DBD}"/>
                </a:ext>
              </a:extLst>
            </p:cNvPr>
            <p:cNvSpPr/>
            <p:nvPr/>
          </p:nvSpPr>
          <p:spPr>
            <a:xfrm>
              <a:off x="7287986" y="485307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85" name="TextBox 41">
              <a:extLst>
                <a:ext uri="{FF2B5EF4-FFF2-40B4-BE49-F238E27FC236}">
                  <a16:creationId xmlns:a16="http://schemas.microsoft.com/office/drawing/2014/main" id="{ED267125-F800-D449-A4F6-3C0E916676EE}"/>
                </a:ext>
              </a:extLst>
            </p:cNvPr>
            <p:cNvSpPr txBox="1"/>
            <p:nvPr/>
          </p:nvSpPr>
          <p:spPr>
            <a:xfrm>
              <a:off x="7283944" y="4772574"/>
              <a:ext cx="385042" cy="461665"/>
            </a:xfrm>
            <a:prstGeom prst="rect">
              <a:avLst/>
            </a:prstGeom>
            <a:noFill/>
          </p:spPr>
          <p:txBody>
            <a:bodyPr wrap="square" rtlCol="0">
              <a:spAutoFit/>
            </a:bodyPr>
            <a:lstStyle/>
            <a:p>
              <a:r>
                <a:rPr lang="en-US" altLang="zh-HK" sz="2400" dirty="0"/>
                <a:t>q</a:t>
              </a:r>
              <a:endParaRPr lang="zh-HK" altLang="en-US" sz="2400" baseline="-40000" dirty="0"/>
            </a:p>
          </p:txBody>
        </p:sp>
      </p:grpSp>
      <p:grpSp>
        <p:nvGrpSpPr>
          <p:cNvPr id="86" name="Group 42">
            <a:extLst>
              <a:ext uri="{FF2B5EF4-FFF2-40B4-BE49-F238E27FC236}">
                <a16:creationId xmlns:a16="http://schemas.microsoft.com/office/drawing/2014/main" id="{07C6500B-6B9E-D843-8E83-6556CC12AF6E}"/>
              </a:ext>
            </a:extLst>
          </p:cNvPr>
          <p:cNvGrpSpPr/>
          <p:nvPr/>
        </p:nvGrpSpPr>
        <p:grpSpPr>
          <a:xfrm>
            <a:off x="5353282" y="1767437"/>
            <a:ext cx="462524" cy="461665"/>
            <a:chOff x="2895600" y="5796370"/>
            <a:chExt cx="462524" cy="461665"/>
          </a:xfrm>
        </p:grpSpPr>
        <p:sp>
          <p:nvSpPr>
            <p:cNvPr id="87" name="Oval 43">
              <a:extLst>
                <a:ext uri="{FF2B5EF4-FFF2-40B4-BE49-F238E27FC236}">
                  <a16:creationId xmlns:a16="http://schemas.microsoft.com/office/drawing/2014/main" id="{D2D4A521-87FE-824E-8471-91CADB3BA84E}"/>
                </a:ext>
              </a:extLst>
            </p:cNvPr>
            <p:cNvSpPr/>
            <p:nvPr/>
          </p:nvSpPr>
          <p:spPr>
            <a:xfrm>
              <a:off x="2895600" y="58770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88" name="TextBox 44">
              <a:extLst>
                <a:ext uri="{FF2B5EF4-FFF2-40B4-BE49-F238E27FC236}">
                  <a16:creationId xmlns:a16="http://schemas.microsoft.com/office/drawing/2014/main" id="{469280D7-B3C1-E64C-8DD4-6C7B6B24D10B}"/>
                </a:ext>
              </a:extLst>
            </p:cNvPr>
            <p:cNvSpPr txBox="1"/>
            <p:nvPr/>
          </p:nvSpPr>
          <p:spPr>
            <a:xfrm>
              <a:off x="2921029" y="5796370"/>
              <a:ext cx="437095" cy="461665"/>
            </a:xfrm>
            <a:prstGeom prst="rect">
              <a:avLst/>
            </a:prstGeom>
            <a:noFill/>
          </p:spPr>
          <p:txBody>
            <a:bodyPr wrap="square" rtlCol="0">
              <a:spAutoFit/>
            </a:bodyPr>
            <a:lstStyle/>
            <a:p>
              <a:r>
                <a:rPr lang="en-US" altLang="zh-HK" sz="2400" dirty="0"/>
                <a:t>s</a:t>
              </a:r>
              <a:r>
                <a:rPr lang="en-US" altLang="zh-HK" sz="2000" baseline="-24000" dirty="0"/>
                <a:t>2</a:t>
              </a:r>
              <a:endParaRPr lang="zh-HK" altLang="en-US" baseline="-24000" dirty="0"/>
            </a:p>
          </p:txBody>
        </p:sp>
      </p:grpSp>
      <p:grpSp>
        <p:nvGrpSpPr>
          <p:cNvPr id="89" name="Group 45">
            <a:extLst>
              <a:ext uri="{FF2B5EF4-FFF2-40B4-BE49-F238E27FC236}">
                <a16:creationId xmlns:a16="http://schemas.microsoft.com/office/drawing/2014/main" id="{8428889F-803C-944B-8EBC-0BAD05AFDFD4}"/>
              </a:ext>
            </a:extLst>
          </p:cNvPr>
          <p:cNvGrpSpPr/>
          <p:nvPr/>
        </p:nvGrpSpPr>
        <p:grpSpPr>
          <a:xfrm>
            <a:off x="5382744" y="3184098"/>
            <a:ext cx="462524" cy="461665"/>
            <a:chOff x="1447800" y="4482957"/>
            <a:chExt cx="462524" cy="461665"/>
          </a:xfrm>
        </p:grpSpPr>
        <p:sp>
          <p:nvSpPr>
            <p:cNvPr id="90" name="Oval 46">
              <a:extLst>
                <a:ext uri="{FF2B5EF4-FFF2-40B4-BE49-F238E27FC236}">
                  <a16:creationId xmlns:a16="http://schemas.microsoft.com/office/drawing/2014/main" id="{23BB6899-4541-A84B-8FD4-44F20929A6CF}"/>
                </a:ext>
              </a:extLst>
            </p:cNvPr>
            <p:cNvSpPr/>
            <p:nvPr/>
          </p:nvSpPr>
          <p:spPr>
            <a:xfrm>
              <a:off x="1447800"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91" name="TextBox 47">
              <a:extLst>
                <a:ext uri="{FF2B5EF4-FFF2-40B4-BE49-F238E27FC236}">
                  <a16:creationId xmlns:a16="http://schemas.microsoft.com/office/drawing/2014/main" id="{C8B07EF1-DB6A-C64A-A6A8-8619BC9DA3F9}"/>
                </a:ext>
              </a:extLst>
            </p:cNvPr>
            <p:cNvSpPr txBox="1"/>
            <p:nvPr/>
          </p:nvSpPr>
          <p:spPr>
            <a:xfrm>
              <a:off x="1473229" y="4482957"/>
              <a:ext cx="437095" cy="461665"/>
            </a:xfrm>
            <a:prstGeom prst="rect">
              <a:avLst/>
            </a:prstGeom>
            <a:noFill/>
          </p:spPr>
          <p:txBody>
            <a:bodyPr wrap="square" rtlCol="0">
              <a:spAutoFit/>
            </a:bodyPr>
            <a:lstStyle/>
            <a:p>
              <a:r>
                <a:rPr lang="en-US" altLang="zh-HK" sz="2400" dirty="0"/>
                <a:t>s</a:t>
              </a:r>
              <a:r>
                <a:rPr lang="en-US" altLang="zh-HK" sz="2000" baseline="-24000" dirty="0"/>
                <a:t>3</a:t>
              </a:r>
              <a:endParaRPr lang="zh-HK" altLang="en-US" baseline="-24000" dirty="0"/>
            </a:p>
          </p:txBody>
        </p:sp>
      </p:grpSp>
      <p:grpSp>
        <p:nvGrpSpPr>
          <p:cNvPr id="92" name="Group 48">
            <a:extLst>
              <a:ext uri="{FF2B5EF4-FFF2-40B4-BE49-F238E27FC236}">
                <a16:creationId xmlns:a16="http://schemas.microsoft.com/office/drawing/2014/main" id="{2A00F00B-622A-9C49-92AE-7174B36A2F06}"/>
              </a:ext>
            </a:extLst>
          </p:cNvPr>
          <p:cNvGrpSpPr/>
          <p:nvPr/>
        </p:nvGrpSpPr>
        <p:grpSpPr>
          <a:xfrm>
            <a:off x="4368006" y="1783491"/>
            <a:ext cx="462524" cy="461665"/>
            <a:chOff x="3048000" y="5948770"/>
            <a:chExt cx="462524" cy="461665"/>
          </a:xfrm>
        </p:grpSpPr>
        <p:sp>
          <p:nvSpPr>
            <p:cNvPr id="93" name="Oval 49">
              <a:extLst>
                <a:ext uri="{FF2B5EF4-FFF2-40B4-BE49-F238E27FC236}">
                  <a16:creationId xmlns:a16="http://schemas.microsoft.com/office/drawing/2014/main" id="{EB734C1C-8D20-CC44-839C-9BD5040AD3D3}"/>
                </a:ext>
              </a:extLst>
            </p:cNvPr>
            <p:cNvSpPr/>
            <p:nvPr/>
          </p:nvSpPr>
          <p:spPr>
            <a:xfrm>
              <a:off x="3048000"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94" name="TextBox 50">
              <a:extLst>
                <a:ext uri="{FF2B5EF4-FFF2-40B4-BE49-F238E27FC236}">
                  <a16:creationId xmlns:a16="http://schemas.microsoft.com/office/drawing/2014/main" id="{1BC71C5A-AF2A-E146-B328-F0A8A16B9126}"/>
                </a:ext>
              </a:extLst>
            </p:cNvPr>
            <p:cNvSpPr txBox="1"/>
            <p:nvPr/>
          </p:nvSpPr>
          <p:spPr>
            <a:xfrm>
              <a:off x="3073429" y="5948770"/>
              <a:ext cx="437095" cy="461665"/>
            </a:xfrm>
            <a:prstGeom prst="rect">
              <a:avLst/>
            </a:prstGeom>
            <a:noFill/>
          </p:spPr>
          <p:txBody>
            <a:bodyPr wrap="square" rtlCol="0">
              <a:spAutoFit/>
            </a:bodyPr>
            <a:lstStyle/>
            <a:p>
              <a:r>
                <a:rPr lang="en-US" altLang="zh-HK" sz="2400" dirty="0"/>
                <a:t>s</a:t>
              </a:r>
              <a:r>
                <a:rPr lang="en-US" altLang="zh-HK" sz="2000" baseline="-24000" dirty="0"/>
                <a:t>1</a:t>
              </a:r>
              <a:endParaRPr lang="zh-HK" altLang="en-US" baseline="-24000" dirty="0"/>
            </a:p>
          </p:txBody>
        </p:sp>
      </p:grpSp>
      <p:grpSp>
        <p:nvGrpSpPr>
          <p:cNvPr id="95" name="Group 51">
            <a:extLst>
              <a:ext uri="{FF2B5EF4-FFF2-40B4-BE49-F238E27FC236}">
                <a16:creationId xmlns:a16="http://schemas.microsoft.com/office/drawing/2014/main" id="{91691ECA-1798-A248-B29A-48F572FBF621}"/>
              </a:ext>
            </a:extLst>
          </p:cNvPr>
          <p:cNvGrpSpPr/>
          <p:nvPr/>
        </p:nvGrpSpPr>
        <p:grpSpPr>
          <a:xfrm>
            <a:off x="6163478" y="3191362"/>
            <a:ext cx="462524" cy="461665"/>
            <a:chOff x="1439015" y="5948770"/>
            <a:chExt cx="462524" cy="461665"/>
          </a:xfrm>
        </p:grpSpPr>
        <p:sp>
          <p:nvSpPr>
            <p:cNvPr id="96" name="Oval 52">
              <a:extLst>
                <a:ext uri="{FF2B5EF4-FFF2-40B4-BE49-F238E27FC236}">
                  <a16:creationId xmlns:a16="http://schemas.microsoft.com/office/drawing/2014/main" id="{C7490980-60F2-A648-AC96-3EC600A7B091}"/>
                </a:ext>
              </a:extLst>
            </p:cNvPr>
            <p:cNvSpPr/>
            <p:nvPr/>
          </p:nvSpPr>
          <p:spPr>
            <a:xfrm>
              <a:off x="1439015"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97" name="TextBox 53">
              <a:extLst>
                <a:ext uri="{FF2B5EF4-FFF2-40B4-BE49-F238E27FC236}">
                  <a16:creationId xmlns:a16="http://schemas.microsoft.com/office/drawing/2014/main" id="{4D3A0A66-A2D4-D049-93C9-CF9F7B7AB31A}"/>
                </a:ext>
              </a:extLst>
            </p:cNvPr>
            <p:cNvSpPr txBox="1"/>
            <p:nvPr/>
          </p:nvSpPr>
          <p:spPr>
            <a:xfrm>
              <a:off x="1464444" y="5948770"/>
              <a:ext cx="437095" cy="461665"/>
            </a:xfrm>
            <a:prstGeom prst="rect">
              <a:avLst/>
            </a:prstGeom>
            <a:noFill/>
          </p:spPr>
          <p:txBody>
            <a:bodyPr wrap="square" rtlCol="0">
              <a:spAutoFit/>
            </a:bodyPr>
            <a:lstStyle/>
            <a:p>
              <a:r>
                <a:rPr lang="en-US" altLang="zh-HK" sz="2400" dirty="0"/>
                <a:t>s</a:t>
              </a:r>
              <a:r>
                <a:rPr lang="en-US" altLang="zh-HK" sz="2000" baseline="-24000" dirty="0"/>
                <a:t>4</a:t>
              </a:r>
              <a:endParaRPr lang="zh-HK" altLang="en-US" baseline="-24000" dirty="0"/>
            </a:p>
          </p:txBody>
        </p:sp>
      </p:grpSp>
      <p:grpSp>
        <p:nvGrpSpPr>
          <p:cNvPr id="98" name="Group 54">
            <a:extLst>
              <a:ext uri="{FF2B5EF4-FFF2-40B4-BE49-F238E27FC236}">
                <a16:creationId xmlns:a16="http://schemas.microsoft.com/office/drawing/2014/main" id="{D27D88F7-202F-AD49-8198-0FDD76A4D07F}"/>
              </a:ext>
            </a:extLst>
          </p:cNvPr>
          <p:cNvGrpSpPr/>
          <p:nvPr/>
        </p:nvGrpSpPr>
        <p:grpSpPr>
          <a:xfrm>
            <a:off x="4614462" y="4022465"/>
            <a:ext cx="462524" cy="461665"/>
            <a:chOff x="5867400" y="5580193"/>
            <a:chExt cx="462524" cy="461665"/>
          </a:xfrm>
        </p:grpSpPr>
        <p:sp>
          <p:nvSpPr>
            <p:cNvPr id="99" name="Oval 55">
              <a:extLst>
                <a:ext uri="{FF2B5EF4-FFF2-40B4-BE49-F238E27FC236}">
                  <a16:creationId xmlns:a16="http://schemas.microsoft.com/office/drawing/2014/main" id="{38C1D7A3-481E-DC44-85A5-D25FEA35AC54}"/>
                </a:ext>
              </a:extLst>
            </p:cNvPr>
            <p:cNvSpPr/>
            <p:nvPr/>
          </p:nvSpPr>
          <p:spPr>
            <a:xfrm>
              <a:off x="5867400" y="5660858"/>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100" name="TextBox 56">
              <a:extLst>
                <a:ext uri="{FF2B5EF4-FFF2-40B4-BE49-F238E27FC236}">
                  <a16:creationId xmlns:a16="http://schemas.microsoft.com/office/drawing/2014/main" id="{07842C3B-2944-2F41-B359-0A8D6134BD4C}"/>
                </a:ext>
              </a:extLst>
            </p:cNvPr>
            <p:cNvSpPr txBox="1"/>
            <p:nvPr/>
          </p:nvSpPr>
          <p:spPr>
            <a:xfrm>
              <a:off x="5892829" y="5580193"/>
              <a:ext cx="437095" cy="461665"/>
            </a:xfrm>
            <a:prstGeom prst="rect">
              <a:avLst/>
            </a:prstGeom>
            <a:noFill/>
          </p:spPr>
          <p:txBody>
            <a:bodyPr wrap="square" rtlCol="0">
              <a:spAutoFit/>
            </a:bodyPr>
            <a:lstStyle/>
            <a:p>
              <a:r>
                <a:rPr lang="en-US" altLang="zh-HK" sz="2400" dirty="0"/>
                <a:t>x</a:t>
              </a:r>
              <a:r>
                <a:rPr lang="en-US" altLang="zh-HK" sz="2000" baseline="-24000" dirty="0"/>
                <a:t>2</a:t>
              </a:r>
              <a:endParaRPr lang="zh-HK" altLang="en-US" baseline="-24000" dirty="0"/>
            </a:p>
          </p:txBody>
        </p:sp>
      </p:grpSp>
      <p:grpSp>
        <p:nvGrpSpPr>
          <p:cNvPr id="101" name="Group 57">
            <a:extLst>
              <a:ext uri="{FF2B5EF4-FFF2-40B4-BE49-F238E27FC236}">
                <a16:creationId xmlns:a16="http://schemas.microsoft.com/office/drawing/2014/main" id="{CAC449E4-709F-CD42-B73A-943F3F20A7AB}"/>
              </a:ext>
            </a:extLst>
          </p:cNvPr>
          <p:cNvGrpSpPr/>
          <p:nvPr/>
        </p:nvGrpSpPr>
        <p:grpSpPr>
          <a:xfrm>
            <a:off x="4667482" y="3191362"/>
            <a:ext cx="462524" cy="461665"/>
            <a:chOff x="4519357" y="5606600"/>
            <a:chExt cx="462524" cy="461665"/>
          </a:xfrm>
        </p:grpSpPr>
        <p:sp>
          <p:nvSpPr>
            <p:cNvPr id="102" name="Oval 58">
              <a:extLst>
                <a:ext uri="{FF2B5EF4-FFF2-40B4-BE49-F238E27FC236}">
                  <a16:creationId xmlns:a16="http://schemas.microsoft.com/office/drawing/2014/main" id="{1EC6BDF5-63F6-1C42-AF0B-C04A10B460BF}"/>
                </a:ext>
              </a:extLst>
            </p:cNvPr>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103" name="TextBox 59">
              <a:extLst>
                <a:ext uri="{FF2B5EF4-FFF2-40B4-BE49-F238E27FC236}">
                  <a16:creationId xmlns:a16="http://schemas.microsoft.com/office/drawing/2014/main" id="{E0C580EF-FE0A-824D-80A9-858A030CDE91}"/>
                </a:ext>
              </a:extLst>
            </p:cNvPr>
            <p:cNvSpPr txBox="1"/>
            <p:nvPr/>
          </p:nvSpPr>
          <p:spPr>
            <a:xfrm>
              <a:off x="4544786" y="5606600"/>
              <a:ext cx="437095" cy="461665"/>
            </a:xfrm>
            <a:prstGeom prst="rect">
              <a:avLst/>
            </a:prstGeom>
            <a:noFill/>
          </p:spPr>
          <p:txBody>
            <a:bodyPr wrap="square" rtlCol="0">
              <a:spAutoFit/>
            </a:bodyPr>
            <a:lstStyle/>
            <a:p>
              <a:r>
                <a:rPr lang="en-US" altLang="zh-HK" sz="2400" dirty="0"/>
                <a:t>x</a:t>
              </a:r>
              <a:r>
                <a:rPr lang="en-US" altLang="zh-HK" sz="2000" baseline="-24000" dirty="0"/>
                <a:t>1</a:t>
              </a:r>
              <a:endParaRPr lang="zh-HK" altLang="en-US" baseline="-24000" dirty="0"/>
            </a:p>
          </p:txBody>
        </p:sp>
      </p:grpSp>
      <p:grpSp>
        <p:nvGrpSpPr>
          <p:cNvPr id="104" name="Group 60">
            <a:extLst>
              <a:ext uri="{FF2B5EF4-FFF2-40B4-BE49-F238E27FC236}">
                <a16:creationId xmlns:a16="http://schemas.microsoft.com/office/drawing/2014/main" id="{7CED1504-7A0F-C14E-8B47-923F51F9E48B}"/>
              </a:ext>
            </a:extLst>
          </p:cNvPr>
          <p:cNvGrpSpPr/>
          <p:nvPr/>
        </p:nvGrpSpPr>
        <p:grpSpPr>
          <a:xfrm>
            <a:off x="2425882" y="1814895"/>
            <a:ext cx="507380" cy="461665"/>
            <a:chOff x="5730376" y="4482957"/>
            <a:chExt cx="507380" cy="461665"/>
          </a:xfrm>
        </p:grpSpPr>
        <p:sp>
          <p:nvSpPr>
            <p:cNvPr id="105" name="Oval 61">
              <a:extLst>
                <a:ext uri="{FF2B5EF4-FFF2-40B4-BE49-F238E27FC236}">
                  <a16:creationId xmlns:a16="http://schemas.microsoft.com/office/drawing/2014/main" id="{E17959F1-05E5-A04E-8F94-94F24FFA92CD}"/>
                </a:ext>
              </a:extLst>
            </p:cNvPr>
            <p:cNvSpPr/>
            <p:nvPr/>
          </p:nvSpPr>
          <p:spPr>
            <a:xfrm>
              <a:off x="5730376"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106" name="TextBox 62">
              <a:extLst>
                <a:ext uri="{FF2B5EF4-FFF2-40B4-BE49-F238E27FC236}">
                  <a16:creationId xmlns:a16="http://schemas.microsoft.com/office/drawing/2014/main" id="{F6C6B015-2392-7749-98FE-152756750DC7}"/>
                </a:ext>
              </a:extLst>
            </p:cNvPr>
            <p:cNvSpPr txBox="1"/>
            <p:nvPr/>
          </p:nvSpPr>
          <p:spPr>
            <a:xfrm>
              <a:off x="5745161" y="4482957"/>
              <a:ext cx="492595" cy="461665"/>
            </a:xfrm>
            <a:prstGeom prst="rect">
              <a:avLst/>
            </a:prstGeom>
            <a:noFill/>
          </p:spPr>
          <p:txBody>
            <a:bodyPr wrap="square" rtlCol="0">
              <a:spAutoFit/>
            </a:bodyPr>
            <a:lstStyle/>
            <a:p>
              <a:r>
                <a:rPr lang="en-US" altLang="zh-HK" sz="2400" dirty="0"/>
                <a:t>p</a:t>
              </a:r>
              <a:r>
                <a:rPr lang="en-US" altLang="zh-HK" sz="2000" baseline="-24000" dirty="0"/>
                <a:t>1</a:t>
              </a:r>
              <a:endParaRPr lang="zh-HK" altLang="en-US" baseline="-24000" dirty="0"/>
            </a:p>
          </p:txBody>
        </p:sp>
      </p:grpSp>
      <p:grpSp>
        <p:nvGrpSpPr>
          <p:cNvPr id="107" name="Group 63">
            <a:extLst>
              <a:ext uri="{FF2B5EF4-FFF2-40B4-BE49-F238E27FC236}">
                <a16:creationId xmlns:a16="http://schemas.microsoft.com/office/drawing/2014/main" id="{0C7AA59A-40BB-0C4E-9ADB-450B41216C69}"/>
              </a:ext>
            </a:extLst>
          </p:cNvPr>
          <p:cNvGrpSpPr/>
          <p:nvPr/>
        </p:nvGrpSpPr>
        <p:grpSpPr>
          <a:xfrm>
            <a:off x="2436006" y="2518560"/>
            <a:ext cx="507380" cy="461665"/>
            <a:chOff x="7224215" y="4252124"/>
            <a:chExt cx="507380" cy="461665"/>
          </a:xfrm>
        </p:grpSpPr>
        <p:sp>
          <p:nvSpPr>
            <p:cNvPr id="108" name="Oval 64">
              <a:extLst>
                <a:ext uri="{FF2B5EF4-FFF2-40B4-BE49-F238E27FC236}">
                  <a16:creationId xmlns:a16="http://schemas.microsoft.com/office/drawing/2014/main" id="{033A1C8E-F722-AD4D-B3F0-73C93D75D52C}"/>
                </a:ext>
              </a:extLst>
            </p:cNvPr>
            <p:cNvSpPr/>
            <p:nvPr/>
          </p:nvSpPr>
          <p:spPr>
            <a:xfrm>
              <a:off x="7224215" y="4332789"/>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109" name="TextBox 65">
              <a:extLst>
                <a:ext uri="{FF2B5EF4-FFF2-40B4-BE49-F238E27FC236}">
                  <a16:creationId xmlns:a16="http://schemas.microsoft.com/office/drawing/2014/main" id="{497D3852-3F7F-F046-ADCF-233F0BC599DA}"/>
                </a:ext>
              </a:extLst>
            </p:cNvPr>
            <p:cNvSpPr txBox="1"/>
            <p:nvPr/>
          </p:nvSpPr>
          <p:spPr>
            <a:xfrm>
              <a:off x="7239000" y="4252124"/>
              <a:ext cx="492595" cy="461665"/>
            </a:xfrm>
            <a:prstGeom prst="rect">
              <a:avLst/>
            </a:prstGeom>
            <a:noFill/>
          </p:spPr>
          <p:txBody>
            <a:bodyPr wrap="square" rtlCol="0">
              <a:spAutoFit/>
            </a:bodyPr>
            <a:lstStyle/>
            <a:p>
              <a:r>
                <a:rPr lang="en-US" altLang="zh-HK" sz="2400" dirty="0"/>
                <a:t>p</a:t>
              </a:r>
              <a:r>
                <a:rPr lang="en-US" altLang="zh-HK" sz="2000" baseline="-24000" dirty="0"/>
                <a:t>3</a:t>
              </a:r>
              <a:endParaRPr lang="zh-HK" altLang="en-US" baseline="-24000" dirty="0"/>
            </a:p>
          </p:txBody>
        </p:sp>
      </p:grpSp>
      <p:grpSp>
        <p:nvGrpSpPr>
          <p:cNvPr id="110" name="Group 66">
            <a:extLst>
              <a:ext uri="{FF2B5EF4-FFF2-40B4-BE49-F238E27FC236}">
                <a16:creationId xmlns:a16="http://schemas.microsoft.com/office/drawing/2014/main" id="{3D2DCBE2-BE11-8740-98CA-FFA72C4A09AC}"/>
              </a:ext>
            </a:extLst>
          </p:cNvPr>
          <p:cNvGrpSpPr/>
          <p:nvPr/>
        </p:nvGrpSpPr>
        <p:grpSpPr>
          <a:xfrm>
            <a:off x="3435812" y="1783492"/>
            <a:ext cx="507380" cy="461665"/>
            <a:chOff x="7344132" y="4780930"/>
            <a:chExt cx="507380" cy="461665"/>
          </a:xfrm>
        </p:grpSpPr>
        <p:sp>
          <p:nvSpPr>
            <p:cNvPr id="111" name="Oval 67">
              <a:extLst>
                <a:ext uri="{FF2B5EF4-FFF2-40B4-BE49-F238E27FC236}">
                  <a16:creationId xmlns:a16="http://schemas.microsoft.com/office/drawing/2014/main" id="{7F468767-F869-2E43-A52E-B13F01BAA33E}"/>
                </a:ext>
              </a:extLst>
            </p:cNvPr>
            <p:cNvSpPr/>
            <p:nvPr/>
          </p:nvSpPr>
          <p:spPr>
            <a:xfrm>
              <a:off x="7344132" y="486159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112" name="TextBox 68">
              <a:extLst>
                <a:ext uri="{FF2B5EF4-FFF2-40B4-BE49-F238E27FC236}">
                  <a16:creationId xmlns:a16="http://schemas.microsoft.com/office/drawing/2014/main" id="{878FA315-2E18-1E4A-B209-7143DC3B2221}"/>
                </a:ext>
              </a:extLst>
            </p:cNvPr>
            <p:cNvSpPr txBox="1"/>
            <p:nvPr/>
          </p:nvSpPr>
          <p:spPr>
            <a:xfrm>
              <a:off x="7358917" y="4780930"/>
              <a:ext cx="492595" cy="461665"/>
            </a:xfrm>
            <a:prstGeom prst="rect">
              <a:avLst/>
            </a:prstGeom>
            <a:noFill/>
          </p:spPr>
          <p:txBody>
            <a:bodyPr wrap="square" rtlCol="0">
              <a:spAutoFit/>
            </a:bodyPr>
            <a:lstStyle/>
            <a:p>
              <a:r>
                <a:rPr lang="en-US" altLang="zh-HK" sz="2400" dirty="0"/>
                <a:t>p</a:t>
              </a:r>
              <a:r>
                <a:rPr lang="en-US" altLang="zh-HK" sz="2000" baseline="-24000" dirty="0"/>
                <a:t>2</a:t>
              </a:r>
              <a:endParaRPr lang="zh-HK" altLang="en-US" baseline="-24000" dirty="0"/>
            </a:p>
          </p:txBody>
        </p:sp>
      </p:grpSp>
      <p:grpSp>
        <p:nvGrpSpPr>
          <p:cNvPr id="113" name="Group 69">
            <a:extLst>
              <a:ext uri="{FF2B5EF4-FFF2-40B4-BE49-F238E27FC236}">
                <a16:creationId xmlns:a16="http://schemas.microsoft.com/office/drawing/2014/main" id="{0174EC69-9649-3040-B047-EA53B02F4256}"/>
              </a:ext>
            </a:extLst>
          </p:cNvPr>
          <p:cNvGrpSpPr/>
          <p:nvPr/>
        </p:nvGrpSpPr>
        <p:grpSpPr>
          <a:xfrm>
            <a:off x="3459015" y="2498465"/>
            <a:ext cx="507380" cy="461665"/>
            <a:chOff x="7235791" y="5646932"/>
            <a:chExt cx="507380" cy="461665"/>
          </a:xfrm>
        </p:grpSpPr>
        <p:sp>
          <p:nvSpPr>
            <p:cNvPr id="114" name="Oval 70">
              <a:extLst>
                <a:ext uri="{FF2B5EF4-FFF2-40B4-BE49-F238E27FC236}">
                  <a16:creationId xmlns:a16="http://schemas.microsoft.com/office/drawing/2014/main" id="{FC3DC624-4BE5-AD44-97F2-7D9B31D86E5B}"/>
                </a:ext>
              </a:extLst>
            </p:cNvPr>
            <p:cNvSpPr/>
            <p:nvPr/>
          </p:nvSpPr>
          <p:spPr>
            <a:xfrm>
              <a:off x="7235791" y="5727597"/>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115" name="TextBox 71">
              <a:extLst>
                <a:ext uri="{FF2B5EF4-FFF2-40B4-BE49-F238E27FC236}">
                  <a16:creationId xmlns:a16="http://schemas.microsoft.com/office/drawing/2014/main" id="{6F31B049-30CD-1140-A321-6ACDE845179A}"/>
                </a:ext>
              </a:extLst>
            </p:cNvPr>
            <p:cNvSpPr txBox="1"/>
            <p:nvPr/>
          </p:nvSpPr>
          <p:spPr>
            <a:xfrm>
              <a:off x="7250576" y="5646932"/>
              <a:ext cx="492595" cy="461665"/>
            </a:xfrm>
            <a:prstGeom prst="rect">
              <a:avLst/>
            </a:prstGeom>
            <a:noFill/>
          </p:spPr>
          <p:txBody>
            <a:bodyPr wrap="square" rtlCol="0">
              <a:spAutoFit/>
            </a:bodyPr>
            <a:lstStyle/>
            <a:p>
              <a:r>
                <a:rPr lang="en-US" altLang="zh-HK" sz="2400" dirty="0"/>
                <a:t>p</a:t>
              </a:r>
              <a:r>
                <a:rPr lang="en-US" altLang="zh-HK" sz="2000" baseline="-24000" dirty="0"/>
                <a:t>4</a:t>
              </a:r>
              <a:endParaRPr lang="zh-HK" altLang="en-US" baseline="-24000" dirty="0"/>
            </a:p>
          </p:txBody>
        </p:sp>
      </p:grpSp>
      <p:grpSp>
        <p:nvGrpSpPr>
          <p:cNvPr id="116" name="Group 72">
            <a:extLst>
              <a:ext uri="{FF2B5EF4-FFF2-40B4-BE49-F238E27FC236}">
                <a16:creationId xmlns:a16="http://schemas.microsoft.com/office/drawing/2014/main" id="{358B637A-604E-FC40-8802-50893F852B5C}"/>
              </a:ext>
            </a:extLst>
          </p:cNvPr>
          <p:cNvGrpSpPr/>
          <p:nvPr/>
        </p:nvGrpSpPr>
        <p:grpSpPr>
          <a:xfrm>
            <a:off x="2404662" y="4062797"/>
            <a:ext cx="462524" cy="461665"/>
            <a:chOff x="4207959" y="5938171"/>
            <a:chExt cx="462524" cy="461665"/>
          </a:xfrm>
        </p:grpSpPr>
        <p:sp>
          <p:nvSpPr>
            <p:cNvPr id="117" name="Oval 73">
              <a:extLst>
                <a:ext uri="{FF2B5EF4-FFF2-40B4-BE49-F238E27FC236}">
                  <a16:creationId xmlns:a16="http://schemas.microsoft.com/office/drawing/2014/main" id="{115541EE-8434-9D46-B966-02371B567FAD}"/>
                </a:ext>
              </a:extLst>
            </p:cNvPr>
            <p:cNvSpPr/>
            <p:nvPr/>
          </p:nvSpPr>
          <p:spPr>
            <a:xfrm>
              <a:off x="4207959" y="6018836"/>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118" name="TextBox 74">
              <a:extLst>
                <a:ext uri="{FF2B5EF4-FFF2-40B4-BE49-F238E27FC236}">
                  <a16:creationId xmlns:a16="http://schemas.microsoft.com/office/drawing/2014/main" id="{0B116752-132C-7744-A529-AF64299D2DAA}"/>
                </a:ext>
              </a:extLst>
            </p:cNvPr>
            <p:cNvSpPr txBox="1"/>
            <p:nvPr/>
          </p:nvSpPr>
          <p:spPr>
            <a:xfrm>
              <a:off x="4233388" y="5938171"/>
              <a:ext cx="437095" cy="461665"/>
            </a:xfrm>
            <a:prstGeom prst="rect">
              <a:avLst/>
            </a:prstGeom>
            <a:noFill/>
          </p:spPr>
          <p:txBody>
            <a:bodyPr wrap="square" rtlCol="0">
              <a:spAutoFit/>
            </a:bodyPr>
            <a:lstStyle/>
            <a:p>
              <a:r>
                <a:rPr lang="en-US" altLang="zh-HK" sz="2400" dirty="0"/>
                <a:t>r</a:t>
              </a:r>
              <a:r>
                <a:rPr lang="en-US" altLang="zh-HK" sz="2000" baseline="-24000" dirty="0"/>
                <a:t>2</a:t>
              </a:r>
              <a:endParaRPr lang="zh-HK" altLang="en-US" baseline="-24000" dirty="0"/>
            </a:p>
          </p:txBody>
        </p:sp>
      </p:grpSp>
      <p:grpSp>
        <p:nvGrpSpPr>
          <p:cNvPr id="119" name="Group 75">
            <a:extLst>
              <a:ext uri="{FF2B5EF4-FFF2-40B4-BE49-F238E27FC236}">
                <a16:creationId xmlns:a16="http://schemas.microsoft.com/office/drawing/2014/main" id="{26510750-A7FE-0E41-B48B-EA13F49D9E1B}"/>
              </a:ext>
            </a:extLst>
          </p:cNvPr>
          <p:cNvGrpSpPr/>
          <p:nvPr/>
        </p:nvGrpSpPr>
        <p:grpSpPr>
          <a:xfrm>
            <a:off x="2861862" y="3501233"/>
            <a:ext cx="462524" cy="461665"/>
            <a:chOff x="3505200" y="4903485"/>
            <a:chExt cx="462524" cy="461665"/>
          </a:xfrm>
        </p:grpSpPr>
        <p:sp>
          <p:nvSpPr>
            <p:cNvPr id="120" name="Oval 76">
              <a:extLst>
                <a:ext uri="{FF2B5EF4-FFF2-40B4-BE49-F238E27FC236}">
                  <a16:creationId xmlns:a16="http://schemas.microsoft.com/office/drawing/2014/main" id="{2EFE12DE-F147-F74F-A43B-27B0D37A3180}"/>
                </a:ext>
              </a:extLst>
            </p:cNvPr>
            <p:cNvSpPr/>
            <p:nvPr/>
          </p:nvSpPr>
          <p:spPr>
            <a:xfrm>
              <a:off x="3505200" y="498415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121" name="TextBox 77">
              <a:extLst>
                <a:ext uri="{FF2B5EF4-FFF2-40B4-BE49-F238E27FC236}">
                  <a16:creationId xmlns:a16="http://schemas.microsoft.com/office/drawing/2014/main" id="{ED5E2F3C-9CD0-C843-9215-2955F064C572}"/>
                </a:ext>
              </a:extLst>
            </p:cNvPr>
            <p:cNvSpPr txBox="1"/>
            <p:nvPr/>
          </p:nvSpPr>
          <p:spPr>
            <a:xfrm>
              <a:off x="3530629" y="4903485"/>
              <a:ext cx="437095" cy="461665"/>
            </a:xfrm>
            <a:prstGeom prst="rect">
              <a:avLst/>
            </a:prstGeom>
            <a:noFill/>
          </p:spPr>
          <p:txBody>
            <a:bodyPr wrap="square" rtlCol="0">
              <a:spAutoFit/>
            </a:bodyPr>
            <a:lstStyle/>
            <a:p>
              <a:r>
                <a:rPr lang="en-US" altLang="zh-HK" sz="2400" dirty="0"/>
                <a:t>r</a:t>
              </a:r>
              <a:r>
                <a:rPr lang="en-US" altLang="zh-HK" sz="2000" baseline="-24000" dirty="0"/>
                <a:t>1</a:t>
              </a:r>
              <a:endParaRPr lang="zh-HK" altLang="en-US" baseline="-24000" dirty="0"/>
            </a:p>
          </p:txBody>
        </p:sp>
      </p:grpSp>
      <p:grpSp>
        <p:nvGrpSpPr>
          <p:cNvPr id="122" name="Group 78">
            <a:extLst>
              <a:ext uri="{FF2B5EF4-FFF2-40B4-BE49-F238E27FC236}">
                <a16:creationId xmlns:a16="http://schemas.microsoft.com/office/drawing/2014/main" id="{495F99C9-DBDD-9A4B-80D2-B75A01954FB0}"/>
              </a:ext>
            </a:extLst>
          </p:cNvPr>
          <p:cNvGrpSpPr/>
          <p:nvPr/>
        </p:nvGrpSpPr>
        <p:grpSpPr>
          <a:xfrm>
            <a:off x="3306017" y="4070472"/>
            <a:ext cx="462524" cy="461665"/>
            <a:chOff x="2722178" y="5130833"/>
            <a:chExt cx="462524" cy="461665"/>
          </a:xfrm>
        </p:grpSpPr>
        <p:sp>
          <p:nvSpPr>
            <p:cNvPr id="123" name="Oval 79">
              <a:extLst>
                <a:ext uri="{FF2B5EF4-FFF2-40B4-BE49-F238E27FC236}">
                  <a16:creationId xmlns:a16="http://schemas.microsoft.com/office/drawing/2014/main" id="{46B480BC-1CC7-BA43-BE89-9A20DFA48EC2}"/>
                </a:ext>
              </a:extLst>
            </p:cNvPr>
            <p:cNvSpPr/>
            <p:nvPr/>
          </p:nvSpPr>
          <p:spPr>
            <a:xfrm>
              <a:off x="2722178" y="5211498"/>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dirty="0"/>
            </a:p>
          </p:txBody>
        </p:sp>
        <p:sp>
          <p:nvSpPr>
            <p:cNvPr id="124" name="TextBox 80">
              <a:extLst>
                <a:ext uri="{FF2B5EF4-FFF2-40B4-BE49-F238E27FC236}">
                  <a16:creationId xmlns:a16="http://schemas.microsoft.com/office/drawing/2014/main" id="{4098665A-1396-7748-84C9-0A4B05B7BB77}"/>
                </a:ext>
              </a:extLst>
            </p:cNvPr>
            <p:cNvSpPr txBox="1"/>
            <p:nvPr/>
          </p:nvSpPr>
          <p:spPr>
            <a:xfrm>
              <a:off x="2747607" y="5130833"/>
              <a:ext cx="437095" cy="461665"/>
            </a:xfrm>
            <a:prstGeom prst="rect">
              <a:avLst/>
            </a:prstGeom>
            <a:noFill/>
          </p:spPr>
          <p:txBody>
            <a:bodyPr wrap="square" rtlCol="0">
              <a:spAutoFit/>
            </a:bodyPr>
            <a:lstStyle/>
            <a:p>
              <a:r>
                <a:rPr lang="en-US" altLang="zh-HK" sz="2400" dirty="0"/>
                <a:t>r</a:t>
              </a:r>
              <a:r>
                <a:rPr lang="en-US" altLang="zh-HK" sz="2000" baseline="-24000" dirty="0"/>
                <a:t>3</a:t>
              </a:r>
              <a:endParaRPr lang="zh-HK" altLang="en-US" baseline="-24000" dirty="0"/>
            </a:p>
          </p:txBody>
        </p:sp>
      </p:grpSp>
      <p:sp>
        <p:nvSpPr>
          <p:cNvPr id="125" name="TextBox 137">
            <a:extLst>
              <a:ext uri="{FF2B5EF4-FFF2-40B4-BE49-F238E27FC236}">
                <a16:creationId xmlns:a16="http://schemas.microsoft.com/office/drawing/2014/main" id="{419B657A-7E4B-5841-8C29-405AF8E9089B}"/>
              </a:ext>
            </a:extLst>
          </p:cNvPr>
          <p:cNvSpPr txBox="1"/>
          <p:nvPr/>
        </p:nvSpPr>
        <p:spPr>
          <a:xfrm>
            <a:off x="1600200" y="2006929"/>
            <a:ext cx="452368" cy="461665"/>
          </a:xfrm>
          <a:prstGeom prst="rect">
            <a:avLst/>
          </a:prstGeom>
          <a:noFill/>
        </p:spPr>
        <p:txBody>
          <a:bodyPr wrap="none" rtlCol="0">
            <a:spAutoFit/>
          </a:bodyPr>
          <a:lstStyle/>
          <a:p>
            <a:r>
              <a:rPr lang="en-US" altLang="zh-HK" sz="2400" b="1" dirty="0"/>
              <a:t>C</a:t>
            </a:r>
            <a:r>
              <a:rPr lang="en-US" altLang="zh-HK" sz="2400" b="1" baseline="-25000" dirty="0"/>
              <a:t>1</a:t>
            </a:r>
            <a:endParaRPr lang="zh-HK" altLang="en-US" sz="2400" b="1" baseline="-25000" dirty="0"/>
          </a:p>
        </p:txBody>
      </p:sp>
      <p:sp>
        <p:nvSpPr>
          <p:cNvPr id="126" name="TextBox 138">
            <a:extLst>
              <a:ext uri="{FF2B5EF4-FFF2-40B4-BE49-F238E27FC236}">
                <a16:creationId xmlns:a16="http://schemas.microsoft.com/office/drawing/2014/main" id="{C27971BC-0FBF-7B4C-92F9-8C25BCAADC48}"/>
              </a:ext>
            </a:extLst>
          </p:cNvPr>
          <p:cNvSpPr txBox="1"/>
          <p:nvPr/>
        </p:nvSpPr>
        <p:spPr>
          <a:xfrm>
            <a:off x="1600200" y="3862800"/>
            <a:ext cx="452368" cy="461665"/>
          </a:xfrm>
          <a:prstGeom prst="rect">
            <a:avLst/>
          </a:prstGeom>
          <a:noFill/>
        </p:spPr>
        <p:txBody>
          <a:bodyPr wrap="none" rtlCol="0">
            <a:spAutoFit/>
          </a:bodyPr>
          <a:lstStyle/>
          <a:p>
            <a:r>
              <a:rPr lang="en-US" altLang="zh-HK" sz="2400" b="1" dirty="0">
                <a:solidFill>
                  <a:srgbClr val="C00000"/>
                </a:solidFill>
              </a:rPr>
              <a:t>C</a:t>
            </a:r>
            <a:r>
              <a:rPr lang="en-US" altLang="zh-HK" sz="2400" b="1" baseline="-25000" dirty="0">
                <a:solidFill>
                  <a:srgbClr val="C00000"/>
                </a:solidFill>
              </a:rPr>
              <a:t>2</a:t>
            </a:r>
            <a:endParaRPr lang="zh-HK" altLang="en-US" sz="2400" b="1" baseline="-25000" dirty="0">
              <a:solidFill>
                <a:srgbClr val="C00000"/>
              </a:solidFill>
            </a:endParaRPr>
          </a:p>
        </p:txBody>
      </p:sp>
      <p:sp>
        <p:nvSpPr>
          <p:cNvPr id="127" name="TextBox 139">
            <a:extLst>
              <a:ext uri="{FF2B5EF4-FFF2-40B4-BE49-F238E27FC236}">
                <a16:creationId xmlns:a16="http://schemas.microsoft.com/office/drawing/2014/main" id="{3A430026-BC38-4F41-B8B3-6438A8CA1995}"/>
              </a:ext>
            </a:extLst>
          </p:cNvPr>
          <p:cNvSpPr txBox="1"/>
          <p:nvPr/>
        </p:nvSpPr>
        <p:spPr>
          <a:xfrm>
            <a:off x="2440532" y="4675878"/>
            <a:ext cx="3090461" cy="369332"/>
          </a:xfrm>
          <a:prstGeom prst="rect">
            <a:avLst/>
          </a:prstGeom>
          <a:noFill/>
        </p:spPr>
        <p:txBody>
          <a:bodyPr wrap="none" rtlCol="0">
            <a:spAutoFit/>
          </a:bodyPr>
          <a:lstStyle/>
          <a:p>
            <a:r>
              <a:rPr lang="en-US" altLang="zh-HK" b="1" dirty="0"/>
              <a:t>Two 4-truss communities for q</a:t>
            </a:r>
            <a:endParaRPr lang="zh-HK" altLang="en-US" b="1" baseline="-25000" dirty="0"/>
          </a:p>
        </p:txBody>
      </p:sp>
      <p:sp>
        <p:nvSpPr>
          <p:cNvPr id="128" name="Freeform 143">
            <a:extLst>
              <a:ext uri="{FF2B5EF4-FFF2-40B4-BE49-F238E27FC236}">
                <a16:creationId xmlns:a16="http://schemas.microsoft.com/office/drawing/2014/main" id="{7201548D-8F22-794A-99AA-2E4DB9082887}"/>
              </a:ext>
            </a:extLst>
          </p:cNvPr>
          <p:cNvSpPr/>
          <p:nvPr/>
        </p:nvSpPr>
        <p:spPr>
          <a:xfrm>
            <a:off x="1732759" y="3101887"/>
            <a:ext cx="2873829" cy="1534886"/>
          </a:xfrm>
          <a:custGeom>
            <a:avLst/>
            <a:gdLst>
              <a:gd name="connsiteX0" fmla="*/ 130629 w 2873829"/>
              <a:gd name="connsiteY0" fmla="*/ 21772 h 1534886"/>
              <a:gd name="connsiteX1" fmla="*/ 533400 w 2873829"/>
              <a:gd name="connsiteY1" fmla="*/ 0 h 1534886"/>
              <a:gd name="connsiteX2" fmla="*/ 1197429 w 2873829"/>
              <a:gd name="connsiteY2" fmla="*/ 359229 h 1534886"/>
              <a:gd name="connsiteX3" fmla="*/ 1698172 w 2873829"/>
              <a:gd name="connsiteY3" fmla="*/ 348343 h 1534886"/>
              <a:gd name="connsiteX4" fmla="*/ 2525486 w 2873829"/>
              <a:gd name="connsiteY4" fmla="*/ 10886 h 1534886"/>
              <a:gd name="connsiteX5" fmla="*/ 2873829 w 2873829"/>
              <a:gd name="connsiteY5" fmla="*/ 391886 h 1534886"/>
              <a:gd name="connsiteX6" fmla="*/ 2079172 w 2873829"/>
              <a:gd name="connsiteY6" fmla="*/ 1436914 h 1534886"/>
              <a:gd name="connsiteX7" fmla="*/ 1763486 w 2873829"/>
              <a:gd name="connsiteY7" fmla="*/ 1534886 h 1534886"/>
              <a:gd name="connsiteX8" fmla="*/ 587829 w 2873829"/>
              <a:gd name="connsiteY8" fmla="*/ 1502229 h 1534886"/>
              <a:gd name="connsiteX9" fmla="*/ 0 w 2873829"/>
              <a:gd name="connsiteY9" fmla="*/ 424543 h 1534886"/>
              <a:gd name="connsiteX10" fmla="*/ 130629 w 2873829"/>
              <a:gd name="connsiteY10" fmla="*/ 21772 h 153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3829" h="1534886">
                <a:moveTo>
                  <a:pt x="130629" y="21772"/>
                </a:moveTo>
                <a:lnTo>
                  <a:pt x="533400" y="0"/>
                </a:lnTo>
                <a:lnTo>
                  <a:pt x="1197429" y="359229"/>
                </a:lnTo>
                <a:lnTo>
                  <a:pt x="1698172" y="348343"/>
                </a:lnTo>
                <a:lnTo>
                  <a:pt x="2525486" y="10886"/>
                </a:lnTo>
                <a:lnTo>
                  <a:pt x="2873829" y="391886"/>
                </a:lnTo>
                <a:lnTo>
                  <a:pt x="2079172" y="1436914"/>
                </a:lnTo>
                <a:lnTo>
                  <a:pt x="1763486" y="1534886"/>
                </a:lnTo>
                <a:lnTo>
                  <a:pt x="587829" y="1502229"/>
                </a:lnTo>
                <a:lnTo>
                  <a:pt x="0" y="424543"/>
                </a:lnTo>
                <a:lnTo>
                  <a:pt x="130629" y="21772"/>
                </a:lnTo>
                <a:close/>
              </a:path>
            </a:pathLst>
          </a:cu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7650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heel(1)">
                                      <p:cBhvr>
                                        <p:cTn id="7" dur="500"/>
                                        <p:tgtEl>
                                          <p:spTgt spid="4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heel(1)">
                                      <p:cBhvr>
                                        <p:cTn id="10" dur="500"/>
                                        <p:tgtEl>
                                          <p:spTgt spid="125"/>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wheel(1)">
                                      <p:cBhvr>
                                        <p:cTn id="14" dur="500"/>
                                        <p:tgtEl>
                                          <p:spTgt spid="128"/>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wheel(1)">
                                      <p:cBhvr>
                                        <p:cTn id="17" dur="500"/>
                                        <p:tgtEl>
                                          <p:spTgt spid="126"/>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25" grpId="0"/>
      <p:bldP spid="126" grpId="0"/>
      <p:bldP spid="127" grpId="0"/>
      <p:bldP spid="12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HK" b="1" dirty="0">
                <a:solidFill>
                  <a:srgbClr val="0070C0"/>
                </a:solidFill>
              </a:rPr>
              <a:t>Index Construction </a:t>
            </a:r>
            <a:r>
              <a:rPr lang="en-US" altLang="zh-HK" b="1" dirty="0">
                <a:solidFill>
                  <a:srgbClr val="00B050"/>
                </a:solidFill>
              </a:rPr>
              <a:t>(offline)</a:t>
            </a:r>
          </a:p>
          <a:p>
            <a:pPr lvl="1"/>
            <a:r>
              <a:rPr lang="en-US" altLang="zh-HK" dirty="0"/>
              <a:t>Keep some known information into a data structure in advance. </a:t>
            </a:r>
          </a:p>
          <a:p>
            <a:pPr lvl="1"/>
            <a:endParaRPr lang="en-US" altLang="zh-HK" dirty="0"/>
          </a:p>
          <a:p>
            <a:r>
              <a:rPr lang="en-US" altLang="zh-HK" b="1" dirty="0">
                <a:solidFill>
                  <a:srgbClr val="0070C0"/>
                </a:solidFill>
              </a:rPr>
              <a:t>Query Processing </a:t>
            </a:r>
            <a:r>
              <a:rPr lang="en-US" altLang="zh-HK" b="1" dirty="0">
                <a:solidFill>
                  <a:srgbClr val="00B050"/>
                </a:solidFill>
              </a:rPr>
              <a:t>(online)</a:t>
            </a:r>
          </a:p>
          <a:p>
            <a:pPr lvl="1"/>
            <a:r>
              <a:rPr lang="en-US" altLang="zh-HK" dirty="0"/>
              <a:t>Based on the index, efficiently search for k-truss community. </a:t>
            </a:r>
            <a:endParaRPr lang="zh-HK" alt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
        <p:nvSpPr>
          <p:cNvPr id="6" name="Rectangle 2">
            <a:extLst>
              <a:ext uri="{FF2B5EF4-FFF2-40B4-BE49-F238E27FC236}">
                <a16:creationId xmlns:a16="http://schemas.microsoft.com/office/drawing/2014/main" id="{C9D225BD-F22F-7249-8D36-9AE8CDC1A3F5}"/>
              </a:ext>
            </a:extLst>
          </p:cNvPr>
          <p:cNvSpPr txBox="1">
            <a:spLocks noChangeArrowheads="1"/>
          </p:cNvSpPr>
          <p:nvPr/>
        </p:nvSpPr>
        <p:spPr>
          <a:xfrm>
            <a:off x="419692" y="-8461"/>
            <a:ext cx="8724306"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solidFill>
                  <a:srgbClr val="C00000"/>
                </a:solidFill>
                <a:ea typeface="宋体" charset="-122"/>
              </a:rPr>
              <a:t>[﻿Huang</a:t>
            </a:r>
            <a:r>
              <a:rPr lang="zh-CN" altLang="en-US" sz="2400" dirty="0">
                <a:solidFill>
                  <a:srgbClr val="C00000"/>
                </a:solidFill>
                <a:ea typeface="宋体" charset="-122"/>
              </a:rPr>
              <a:t> </a:t>
            </a:r>
            <a:r>
              <a:rPr lang="en-US" altLang="zh-CN" sz="2400" dirty="0">
                <a:solidFill>
                  <a:srgbClr val="C00000"/>
                </a:solidFill>
                <a:ea typeface="宋体" charset="-122"/>
              </a:rPr>
              <a:t>et</a:t>
            </a:r>
            <a:r>
              <a:rPr lang="zh-CN" altLang="en-US" sz="2400" dirty="0">
                <a:solidFill>
                  <a:srgbClr val="C00000"/>
                </a:solidFill>
                <a:ea typeface="宋体" charset="-122"/>
              </a:rPr>
              <a:t> </a:t>
            </a:r>
            <a:r>
              <a:rPr lang="en-US" altLang="zh-CN" sz="2400" dirty="0">
                <a:solidFill>
                  <a:srgbClr val="C00000"/>
                </a:solidFill>
                <a:ea typeface="宋体" charset="-122"/>
              </a:rPr>
              <a:t>al.,</a:t>
            </a:r>
            <a:r>
              <a:rPr lang="zh-CN" altLang="en-US" sz="2400" dirty="0">
                <a:solidFill>
                  <a:srgbClr val="C00000"/>
                </a:solidFill>
                <a:ea typeface="宋体" charset="-122"/>
              </a:rPr>
              <a:t> </a:t>
            </a:r>
            <a:r>
              <a:rPr lang="en-US" altLang="zh-CN" sz="2400" dirty="0">
                <a:solidFill>
                  <a:srgbClr val="C00000"/>
                </a:solidFill>
                <a:ea typeface="宋体" charset="-122"/>
              </a:rPr>
              <a:t>SIGMOD</a:t>
            </a:r>
            <a:r>
              <a:rPr lang="zh-CN" altLang="en-US" sz="2400" dirty="0">
                <a:solidFill>
                  <a:srgbClr val="C00000"/>
                </a:solidFill>
                <a:ea typeface="宋体" charset="-122"/>
              </a:rPr>
              <a:t> </a:t>
            </a:r>
            <a:r>
              <a:rPr lang="en-US" altLang="zh-CN" sz="2400" dirty="0">
                <a:solidFill>
                  <a:srgbClr val="C00000"/>
                </a:solidFill>
                <a:ea typeface="宋体" charset="-122"/>
              </a:rPr>
              <a:t>14]</a:t>
            </a:r>
            <a:r>
              <a:rPr lang="zh-CN" altLang="en-US" sz="2400" dirty="0">
                <a:solidFill>
                  <a:srgbClr val="C00000"/>
                </a:solidFill>
                <a:ea typeface="宋体" charset="-122"/>
              </a:rPr>
              <a:t> </a:t>
            </a:r>
            <a:endParaRPr lang="en-US" altLang="zh-CN" sz="2400" dirty="0">
              <a:solidFill>
                <a:srgbClr val="C00000"/>
              </a:solidFill>
              <a:ea typeface="宋体" charset="-122"/>
            </a:endParaRPr>
          </a:p>
        </p:txBody>
      </p:sp>
      <p:cxnSp>
        <p:nvCxnSpPr>
          <p:cNvPr id="7" name="直线连接符 6">
            <a:extLst>
              <a:ext uri="{FF2B5EF4-FFF2-40B4-BE49-F238E27FC236}">
                <a16:creationId xmlns:a16="http://schemas.microsoft.com/office/drawing/2014/main" id="{73908B25-2082-1546-A8EA-FF28C49623B7}"/>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1F4B13FE-D531-ED42-9B93-31EEC37BD76E}"/>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2135302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050" y="1056502"/>
            <a:ext cx="7886700" cy="3263504"/>
          </a:xfrm>
        </p:spPr>
        <p:txBody>
          <a:bodyPr/>
          <a:lstStyle/>
          <a:p>
            <a:pPr marL="171450" lvl="1">
              <a:spcBef>
                <a:spcPts val="750"/>
              </a:spcBef>
            </a:pPr>
            <a:r>
              <a:rPr lang="en-US" altLang="zh-HK" sz="2100" dirty="0"/>
              <a:t>Applying a truss decomposition algorithm on graph</a:t>
            </a:r>
          </a:p>
          <a:p>
            <a:r>
              <a:rPr lang="en-US" altLang="zh-HK" dirty="0"/>
              <a:t>For </a:t>
            </a:r>
            <a:r>
              <a:rPr lang="en-US" altLang="zh-HK" b="1" dirty="0">
                <a:solidFill>
                  <a:srgbClr val="0070C0"/>
                </a:solidFill>
              </a:rPr>
              <a:t>each vertex </a:t>
            </a:r>
            <a:r>
              <a:rPr lang="en-US" altLang="zh-HK" b="1" i="1" dirty="0">
                <a:solidFill>
                  <a:srgbClr val="0070C0"/>
                </a:solidFill>
              </a:rPr>
              <a:t>x</a:t>
            </a:r>
            <a:r>
              <a:rPr lang="en-US" altLang="zh-HK" dirty="0"/>
              <a:t>, keep </a:t>
            </a:r>
            <a:r>
              <a:rPr lang="en-US" altLang="zh-HK" b="1" dirty="0">
                <a:solidFill>
                  <a:srgbClr val="0070C0"/>
                </a:solidFill>
              </a:rPr>
              <a:t>all its neighbors </a:t>
            </a:r>
            <a:r>
              <a:rPr lang="en-US" altLang="zh-HK" b="1" i="1" dirty="0">
                <a:solidFill>
                  <a:srgbClr val="0070C0"/>
                </a:solidFill>
              </a:rPr>
              <a:t>N(x)</a:t>
            </a:r>
            <a:r>
              <a:rPr lang="en-US" altLang="zh-HK" dirty="0">
                <a:solidFill>
                  <a:srgbClr val="0070C0"/>
                </a:solidFill>
              </a:rPr>
              <a:t> </a:t>
            </a:r>
            <a:r>
              <a:rPr lang="en-US" altLang="zh-HK" dirty="0"/>
              <a:t>in decreasing order of </a:t>
            </a:r>
            <a:r>
              <a:rPr lang="en-US" altLang="zh-HK" b="1" dirty="0">
                <a:solidFill>
                  <a:srgbClr val="0070C0"/>
                </a:solidFill>
              </a:rPr>
              <a:t>edge </a:t>
            </a:r>
            <a:r>
              <a:rPr lang="en-US" altLang="zh-HK" b="1" dirty="0" err="1">
                <a:solidFill>
                  <a:srgbClr val="0070C0"/>
                </a:solidFill>
              </a:rPr>
              <a:t>trussness</a:t>
            </a:r>
            <a:r>
              <a:rPr lang="en-US" altLang="zh-HK" dirty="0"/>
              <a:t>.</a:t>
            </a:r>
          </a:p>
          <a:p>
            <a:r>
              <a:rPr lang="en-US" altLang="zh-HK" dirty="0"/>
              <a:t>In addition, build </a:t>
            </a:r>
            <a:r>
              <a:rPr lang="en-US" altLang="zh-HK" b="1" dirty="0">
                <a:solidFill>
                  <a:srgbClr val="00B050"/>
                </a:solidFill>
              </a:rPr>
              <a:t>a hash table </a:t>
            </a:r>
            <a:r>
              <a:rPr lang="en-US" altLang="zh-HK" dirty="0"/>
              <a:t>for looking up the edge </a:t>
            </a:r>
            <a:r>
              <a:rPr lang="en-US" altLang="zh-HK" dirty="0" err="1"/>
              <a:t>trussness</a:t>
            </a:r>
            <a:r>
              <a:rPr lang="en-US" altLang="zh-HK" dirty="0"/>
              <a:t>. </a:t>
            </a:r>
          </a:p>
          <a:p>
            <a:pPr marL="342900" lvl="1" indent="0">
              <a:buNone/>
            </a:pPr>
            <a:r>
              <a:rPr lang="en-US" altLang="zh-HK" dirty="0"/>
              <a:t>  </a:t>
            </a:r>
          </a:p>
          <a:p>
            <a:pPr lvl="1"/>
            <a:endParaRPr lang="en-US" altLang="zh-HK" dirty="0"/>
          </a:p>
        </p:txBody>
      </p:sp>
      <p:cxnSp>
        <p:nvCxnSpPr>
          <p:cNvPr id="4" name="Straight Connector 3"/>
          <p:cNvCxnSpPr/>
          <p:nvPr/>
        </p:nvCxnSpPr>
        <p:spPr>
          <a:xfrm flipH="1" flipV="1">
            <a:off x="1474610" y="2983902"/>
            <a:ext cx="654834" cy="58288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2221278" y="4078300"/>
            <a:ext cx="526092" cy="32194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185420" y="2994392"/>
            <a:ext cx="566254" cy="28422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01637" y="2960543"/>
            <a:ext cx="1073469" cy="19656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160014" y="2960543"/>
            <a:ext cx="0" cy="69996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715138" y="3259161"/>
            <a:ext cx="628650" cy="1185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59727" y="4025250"/>
            <a:ext cx="575897" cy="1"/>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759726" y="3259162"/>
            <a:ext cx="8165" cy="864855"/>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35623" y="3219392"/>
            <a:ext cx="8165" cy="864855"/>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787478" y="3285667"/>
            <a:ext cx="533405" cy="74550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787478" y="3244767"/>
            <a:ext cx="533405" cy="78225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160015" y="3271013"/>
            <a:ext cx="587356" cy="36770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201637" y="3285668"/>
            <a:ext cx="1102044" cy="372753"/>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201637" y="3693068"/>
            <a:ext cx="1102044" cy="305694"/>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84436" y="3704920"/>
            <a:ext cx="568223" cy="314404"/>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1787368" y="3454865"/>
            <a:ext cx="342076" cy="20564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445431" y="2973412"/>
            <a:ext cx="724119" cy="20981"/>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183284" y="2994393"/>
            <a:ext cx="236165" cy="57239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151912" y="3649692"/>
            <a:ext cx="977532" cy="673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771828" y="2960543"/>
            <a:ext cx="388187" cy="48577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159058" y="3454865"/>
            <a:ext cx="588203" cy="15647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159058" y="2994393"/>
            <a:ext cx="878669" cy="585053"/>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1424966" y="2983903"/>
            <a:ext cx="320126" cy="47096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21958" y="3638715"/>
            <a:ext cx="129562" cy="3865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360739" y="3704921"/>
            <a:ext cx="768704" cy="3559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567841" y="3704920"/>
            <a:ext cx="561602" cy="6492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160014" y="3665219"/>
            <a:ext cx="0" cy="82724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628985" y="4401747"/>
            <a:ext cx="43655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2015623" y="3446318"/>
            <a:ext cx="288782" cy="346124"/>
            <a:chOff x="7283944" y="4772574"/>
            <a:chExt cx="385042" cy="461498"/>
          </a:xfrm>
        </p:grpSpPr>
        <p:sp>
          <p:nvSpPr>
            <p:cNvPr id="33" name="Oval 32"/>
            <p:cNvSpPr/>
            <p:nvPr/>
          </p:nvSpPr>
          <p:spPr>
            <a:xfrm>
              <a:off x="7287986" y="485307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34" name="TextBox 33"/>
            <p:cNvSpPr txBox="1"/>
            <p:nvPr/>
          </p:nvSpPr>
          <p:spPr>
            <a:xfrm>
              <a:off x="7283944" y="4772574"/>
              <a:ext cx="385042" cy="430886"/>
            </a:xfrm>
            <a:prstGeom prst="rect">
              <a:avLst/>
            </a:prstGeom>
            <a:noFill/>
          </p:spPr>
          <p:txBody>
            <a:bodyPr wrap="square" rtlCol="0">
              <a:spAutoFit/>
            </a:bodyPr>
            <a:lstStyle/>
            <a:p>
              <a:r>
                <a:rPr lang="en-US" altLang="zh-HK" sz="1450" dirty="0"/>
                <a:t>q</a:t>
              </a:r>
              <a:endParaRPr lang="zh-HK" altLang="en-US" sz="1450" baseline="-40000" dirty="0"/>
            </a:p>
          </p:txBody>
        </p:sp>
      </p:grpSp>
      <p:grpSp>
        <p:nvGrpSpPr>
          <p:cNvPr id="35" name="Group 34"/>
          <p:cNvGrpSpPr/>
          <p:nvPr/>
        </p:nvGrpSpPr>
        <p:grpSpPr>
          <a:xfrm>
            <a:off x="1000302" y="3446318"/>
            <a:ext cx="346893" cy="346249"/>
            <a:chOff x="1447800" y="4482957"/>
            <a:chExt cx="462524" cy="461665"/>
          </a:xfrm>
        </p:grpSpPr>
        <p:sp>
          <p:nvSpPr>
            <p:cNvPr id="36" name="Oval 35"/>
            <p:cNvSpPr/>
            <p:nvPr/>
          </p:nvSpPr>
          <p:spPr>
            <a:xfrm>
              <a:off x="1447800"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37" name="TextBox 36"/>
            <p:cNvSpPr txBox="1"/>
            <p:nvPr/>
          </p:nvSpPr>
          <p:spPr>
            <a:xfrm>
              <a:off x="1473229" y="4482957"/>
              <a:ext cx="437095" cy="430886"/>
            </a:xfrm>
            <a:prstGeom prst="rect">
              <a:avLst/>
            </a:prstGeom>
            <a:noFill/>
          </p:spPr>
          <p:txBody>
            <a:bodyPr wrap="square" rtlCol="0">
              <a:spAutoFit/>
            </a:bodyPr>
            <a:lstStyle/>
            <a:p>
              <a:r>
                <a:rPr lang="en-US" altLang="zh-HK" sz="1450" dirty="0"/>
                <a:t>s</a:t>
              </a:r>
              <a:r>
                <a:rPr lang="en-US" altLang="zh-HK" sz="1450" baseline="-24000" dirty="0"/>
                <a:t>3</a:t>
              </a:r>
              <a:endParaRPr lang="zh-HK" altLang="en-US" sz="1450" baseline="-24000" dirty="0"/>
            </a:p>
          </p:txBody>
        </p:sp>
      </p:grpSp>
      <p:grpSp>
        <p:nvGrpSpPr>
          <p:cNvPr id="38" name="Group 37"/>
          <p:cNvGrpSpPr/>
          <p:nvPr/>
        </p:nvGrpSpPr>
        <p:grpSpPr>
          <a:xfrm>
            <a:off x="1282091" y="2770038"/>
            <a:ext cx="346893" cy="346249"/>
            <a:chOff x="3048000" y="5948770"/>
            <a:chExt cx="462524" cy="461665"/>
          </a:xfrm>
        </p:grpSpPr>
        <p:sp>
          <p:nvSpPr>
            <p:cNvPr id="39" name="Oval 38"/>
            <p:cNvSpPr/>
            <p:nvPr/>
          </p:nvSpPr>
          <p:spPr>
            <a:xfrm>
              <a:off x="3048000"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40" name="TextBox 39"/>
            <p:cNvSpPr txBox="1"/>
            <p:nvPr/>
          </p:nvSpPr>
          <p:spPr>
            <a:xfrm>
              <a:off x="3073429" y="5948770"/>
              <a:ext cx="437095" cy="430886"/>
            </a:xfrm>
            <a:prstGeom prst="rect">
              <a:avLst/>
            </a:prstGeom>
            <a:noFill/>
          </p:spPr>
          <p:txBody>
            <a:bodyPr wrap="square" rtlCol="0">
              <a:spAutoFit/>
            </a:bodyPr>
            <a:lstStyle/>
            <a:p>
              <a:r>
                <a:rPr lang="en-US" altLang="zh-HK" sz="1450" dirty="0"/>
                <a:t>s</a:t>
              </a:r>
              <a:r>
                <a:rPr lang="en-US" altLang="zh-HK" sz="1450" baseline="-24000" dirty="0"/>
                <a:t>1</a:t>
              </a:r>
              <a:endParaRPr lang="zh-HK" altLang="en-US" sz="1450" baseline="-24000" dirty="0"/>
            </a:p>
          </p:txBody>
        </p:sp>
      </p:grpSp>
      <p:grpSp>
        <p:nvGrpSpPr>
          <p:cNvPr id="41" name="Group 40"/>
          <p:cNvGrpSpPr/>
          <p:nvPr/>
        </p:nvGrpSpPr>
        <p:grpSpPr>
          <a:xfrm>
            <a:off x="1604386" y="3265088"/>
            <a:ext cx="346893" cy="346249"/>
            <a:chOff x="1439015" y="5948770"/>
            <a:chExt cx="462524" cy="461665"/>
          </a:xfrm>
        </p:grpSpPr>
        <p:sp>
          <p:nvSpPr>
            <p:cNvPr id="42" name="Oval 41"/>
            <p:cNvSpPr/>
            <p:nvPr/>
          </p:nvSpPr>
          <p:spPr>
            <a:xfrm>
              <a:off x="1439015"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43" name="TextBox 42"/>
            <p:cNvSpPr txBox="1"/>
            <p:nvPr/>
          </p:nvSpPr>
          <p:spPr>
            <a:xfrm>
              <a:off x="1464444" y="5948770"/>
              <a:ext cx="437095" cy="430886"/>
            </a:xfrm>
            <a:prstGeom prst="rect">
              <a:avLst/>
            </a:prstGeom>
            <a:noFill/>
          </p:spPr>
          <p:txBody>
            <a:bodyPr wrap="square" rtlCol="0">
              <a:spAutoFit/>
            </a:bodyPr>
            <a:lstStyle/>
            <a:p>
              <a:r>
                <a:rPr lang="en-US" altLang="zh-HK" sz="1450" dirty="0"/>
                <a:t>s</a:t>
              </a:r>
              <a:r>
                <a:rPr lang="en-US" altLang="zh-HK" sz="1450" baseline="-24000" dirty="0"/>
                <a:t>4</a:t>
              </a:r>
              <a:endParaRPr lang="zh-HK" altLang="en-US" sz="1450" baseline="-24000" dirty="0"/>
            </a:p>
          </p:txBody>
        </p:sp>
      </p:grpSp>
      <p:grpSp>
        <p:nvGrpSpPr>
          <p:cNvPr id="44" name="Group 43"/>
          <p:cNvGrpSpPr/>
          <p:nvPr/>
        </p:nvGrpSpPr>
        <p:grpSpPr>
          <a:xfrm>
            <a:off x="2604495" y="3843020"/>
            <a:ext cx="346893" cy="346249"/>
            <a:chOff x="5867400" y="5580193"/>
            <a:chExt cx="462524" cy="461665"/>
          </a:xfrm>
        </p:grpSpPr>
        <p:sp>
          <p:nvSpPr>
            <p:cNvPr id="45" name="Oval 44"/>
            <p:cNvSpPr/>
            <p:nvPr/>
          </p:nvSpPr>
          <p:spPr>
            <a:xfrm>
              <a:off x="5867400" y="5660858"/>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46" name="TextBox 45"/>
            <p:cNvSpPr txBox="1"/>
            <p:nvPr/>
          </p:nvSpPr>
          <p:spPr>
            <a:xfrm>
              <a:off x="5892829" y="5580193"/>
              <a:ext cx="437095" cy="420628"/>
            </a:xfrm>
            <a:prstGeom prst="rect">
              <a:avLst/>
            </a:prstGeom>
            <a:noFill/>
          </p:spPr>
          <p:txBody>
            <a:bodyPr wrap="square" rtlCol="0">
              <a:spAutoFit/>
            </a:bodyPr>
            <a:lstStyle/>
            <a:p>
              <a:r>
                <a:rPr lang="en-US" altLang="zh-HK" sz="1450" dirty="0"/>
                <a:t>x</a:t>
              </a:r>
              <a:r>
                <a:rPr lang="en-US" altLang="zh-HK" sz="1450" baseline="-24000" dirty="0"/>
                <a:t>2</a:t>
              </a:r>
              <a:endParaRPr lang="zh-HK" altLang="en-US" sz="1450" baseline="-24000" dirty="0"/>
            </a:p>
          </p:txBody>
        </p:sp>
      </p:grpSp>
      <p:grpSp>
        <p:nvGrpSpPr>
          <p:cNvPr id="47" name="Group 46"/>
          <p:cNvGrpSpPr/>
          <p:nvPr/>
        </p:nvGrpSpPr>
        <p:grpSpPr>
          <a:xfrm>
            <a:off x="2616851" y="3046268"/>
            <a:ext cx="346893" cy="346249"/>
            <a:chOff x="4519357" y="5606600"/>
            <a:chExt cx="462524" cy="461665"/>
          </a:xfrm>
        </p:grpSpPr>
        <p:sp>
          <p:nvSpPr>
            <p:cNvPr id="48" name="Oval 47"/>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49" name="TextBox 48"/>
            <p:cNvSpPr txBox="1"/>
            <p:nvPr/>
          </p:nvSpPr>
          <p:spPr>
            <a:xfrm>
              <a:off x="4544786" y="5606600"/>
              <a:ext cx="437095" cy="420628"/>
            </a:xfrm>
            <a:prstGeom prst="rect">
              <a:avLst/>
            </a:prstGeom>
            <a:noFill/>
          </p:spPr>
          <p:txBody>
            <a:bodyPr wrap="square" rtlCol="0">
              <a:spAutoFit/>
            </a:bodyPr>
            <a:lstStyle/>
            <a:p>
              <a:r>
                <a:rPr lang="en-US" altLang="zh-HK" sz="1450" dirty="0"/>
                <a:t>x</a:t>
              </a:r>
              <a:r>
                <a:rPr lang="en-US" altLang="zh-HK" sz="1450" baseline="-24000" dirty="0"/>
                <a:t>1</a:t>
              </a:r>
              <a:endParaRPr lang="zh-HK" altLang="en-US" sz="1450" baseline="-24000" dirty="0"/>
            </a:p>
          </p:txBody>
        </p:sp>
      </p:grpSp>
      <p:grpSp>
        <p:nvGrpSpPr>
          <p:cNvPr id="50" name="Group 49"/>
          <p:cNvGrpSpPr/>
          <p:nvPr/>
        </p:nvGrpSpPr>
        <p:grpSpPr>
          <a:xfrm>
            <a:off x="2018655" y="4198374"/>
            <a:ext cx="346893" cy="346249"/>
            <a:chOff x="4207959" y="5938171"/>
            <a:chExt cx="462524" cy="461665"/>
          </a:xfrm>
        </p:grpSpPr>
        <p:sp>
          <p:nvSpPr>
            <p:cNvPr id="51" name="Oval 50"/>
            <p:cNvSpPr/>
            <p:nvPr/>
          </p:nvSpPr>
          <p:spPr>
            <a:xfrm>
              <a:off x="4207959" y="6018836"/>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52" name="TextBox 51"/>
            <p:cNvSpPr txBox="1"/>
            <p:nvPr/>
          </p:nvSpPr>
          <p:spPr>
            <a:xfrm>
              <a:off x="4233388" y="5938171"/>
              <a:ext cx="437095" cy="430886"/>
            </a:xfrm>
            <a:prstGeom prst="rect">
              <a:avLst/>
            </a:prstGeom>
            <a:noFill/>
          </p:spPr>
          <p:txBody>
            <a:bodyPr wrap="square" rtlCol="0">
              <a:spAutoFit/>
            </a:bodyPr>
            <a:lstStyle/>
            <a:p>
              <a:r>
                <a:rPr lang="en-US" altLang="zh-HK" sz="1450" dirty="0"/>
                <a:t>r</a:t>
              </a:r>
              <a:r>
                <a:rPr lang="en-US" altLang="zh-HK" sz="1450" baseline="-24000" dirty="0"/>
                <a:t>2</a:t>
              </a:r>
              <a:endParaRPr lang="zh-HK" altLang="en-US" sz="1450" baseline="-24000" dirty="0"/>
            </a:p>
          </p:txBody>
        </p:sp>
      </p:grpSp>
      <p:grpSp>
        <p:nvGrpSpPr>
          <p:cNvPr id="53" name="Group 52"/>
          <p:cNvGrpSpPr/>
          <p:nvPr/>
        </p:nvGrpSpPr>
        <p:grpSpPr>
          <a:xfrm>
            <a:off x="1455538" y="4165716"/>
            <a:ext cx="346893" cy="346249"/>
            <a:chOff x="3505200" y="4903485"/>
            <a:chExt cx="462524" cy="461665"/>
          </a:xfrm>
        </p:grpSpPr>
        <p:sp>
          <p:nvSpPr>
            <p:cNvPr id="54" name="Oval 53"/>
            <p:cNvSpPr/>
            <p:nvPr/>
          </p:nvSpPr>
          <p:spPr>
            <a:xfrm>
              <a:off x="3505200" y="498415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55" name="TextBox 54"/>
            <p:cNvSpPr txBox="1"/>
            <p:nvPr/>
          </p:nvSpPr>
          <p:spPr>
            <a:xfrm>
              <a:off x="3530629" y="4903485"/>
              <a:ext cx="437095" cy="430886"/>
            </a:xfrm>
            <a:prstGeom prst="rect">
              <a:avLst/>
            </a:prstGeom>
            <a:noFill/>
          </p:spPr>
          <p:txBody>
            <a:bodyPr wrap="square" rtlCol="0">
              <a:spAutoFit/>
            </a:bodyPr>
            <a:lstStyle/>
            <a:p>
              <a:r>
                <a:rPr lang="en-US" altLang="zh-HK" sz="1450" dirty="0"/>
                <a:t>r</a:t>
              </a:r>
              <a:r>
                <a:rPr lang="en-US" altLang="zh-HK" sz="1450" baseline="-24000" dirty="0"/>
                <a:t>1</a:t>
              </a:r>
              <a:endParaRPr lang="zh-HK" altLang="en-US" sz="1450" baseline="-24000" dirty="0"/>
            </a:p>
          </p:txBody>
        </p:sp>
      </p:grpSp>
      <p:grpSp>
        <p:nvGrpSpPr>
          <p:cNvPr id="56" name="Group 55"/>
          <p:cNvGrpSpPr/>
          <p:nvPr/>
        </p:nvGrpSpPr>
        <p:grpSpPr>
          <a:xfrm>
            <a:off x="3160806" y="3055788"/>
            <a:ext cx="346893" cy="346249"/>
            <a:chOff x="4519357" y="5606600"/>
            <a:chExt cx="462524" cy="461665"/>
          </a:xfrm>
        </p:grpSpPr>
        <p:sp>
          <p:nvSpPr>
            <p:cNvPr id="57" name="Oval 56"/>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58" name="TextBox 57"/>
            <p:cNvSpPr txBox="1"/>
            <p:nvPr/>
          </p:nvSpPr>
          <p:spPr>
            <a:xfrm>
              <a:off x="4544786" y="5606600"/>
              <a:ext cx="437095" cy="420628"/>
            </a:xfrm>
            <a:prstGeom prst="rect">
              <a:avLst/>
            </a:prstGeom>
            <a:noFill/>
          </p:spPr>
          <p:txBody>
            <a:bodyPr wrap="square" rtlCol="0">
              <a:spAutoFit/>
            </a:bodyPr>
            <a:lstStyle/>
            <a:p>
              <a:r>
                <a:rPr lang="en-US" altLang="zh-HK" sz="1450" dirty="0"/>
                <a:t>x</a:t>
              </a:r>
              <a:r>
                <a:rPr lang="en-US" altLang="zh-HK" sz="1450" baseline="-24000" dirty="0"/>
                <a:t>4</a:t>
              </a:r>
              <a:endParaRPr lang="zh-HK" altLang="en-US" sz="1450" baseline="-24000" dirty="0"/>
            </a:p>
          </p:txBody>
        </p:sp>
      </p:grpSp>
      <p:grpSp>
        <p:nvGrpSpPr>
          <p:cNvPr id="59" name="Group 58"/>
          <p:cNvGrpSpPr/>
          <p:nvPr/>
        </p:nvGrpSpPr>
        <p:grpSpPr>
          <a:xfrm>
            <a:off x="3178007" y="3825638"/>
            <a:ext cx="346893" cy="346249"/>
            <a:chOff x="4519357" y="5606600"/>
            <a:chExt cx="462524" cy="461665"/>
          </a:xfrm>
        </p:grpSpPr>
        <p:sp>
          <p:nvSpPr>
            <p:cNvPr id="60" name="Oval 59"/>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61" name="TextBox 60"/>
            <p:cNvSpPr txBox="1"/>
            <p:nvPr/>
          </p:nvSpPr>
          <p:spPr>
            <a:xfrm>
              <a:off x="4544786" y="5606600"/>
              <a:ext cx="437095" cy="420628"/>
            </a:xfrm>
            <a:prstGeom prst="rect">
              <a:avLst/>
            </a:prstGeom>
            <a:noFill/>
          </p:spPr>
          <p:txBody>
            <a:bodyPr wrap="square" rtlCol="0">
              <a:spAutoFit/>
            </a:bodyPr>
            <a:lstStyle/>
            <a:p>
              <a:r>
                <a:rPr lang="en-US" altLang="zh-HK" sz="1450" dirty="0"/>
                <a:t>x</a:t>
              </a:r>
              <a:r>
                <a:rPr lang="en-US" altLang="zh-HK" sz="1450" baseline="-24000" dirty="0"/>
                <a:t>3</a:t>
              </a:r>
              <a:endParaRPr lang="zh-HK" altLang="en-US" sz="1450" baseline="-24000" dirty="0"/>
            </a:p>
          </p:txBody>
        </p:sp>
      </p:grpSp>
      <p:grpSp>
        <p:nvGrpSpPr>
          <p:cNvPr id="62" name="Group 61"/>
          <p:cNvGrpSpPr/>
          <p:nvPr/>
        </p:nvGrpSpPr>
        <p:grpSpPr>
          <a:xfrm>
            <a:off x="1177757" y="3912624"/>
            <a:ext cx="346893" cy="346249"/>
            <a:chOff x="4519357" y="5606600"/>
            <a:chExt cx="462524" cy="461665"/>
          </a:xfrm>
        </p:grpSpPr>
        <p:sp>
          <p:nvSpPr>
            <p:cNvPr id="63" name="Oval 62"/>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64" name="TextBox 63"/>
            <p:cNvSpPr txBox="1"/>
            <p:nvPr/>
          </p:nvSpPr>
          <p:spPr>
            <a:xfrm>
              <a:off x="4544786" y="5606600"/>
              <a:ext cx="437095" cy="430886"/>
            </a:xfrm>
            <a:prstGeom prst="rect">
              <a:avLst/>
            </a:prstGeom>
            <a:noFill/>
          </p:spPr>
          <p:txBody>
            <a:bodyPr wrap="square" rtlCol="0">
              <a:spAutoFit/>
            </a:bodyPr>
            <a:lstStyle/>
            <a:p>
              <a:r>
                <a:rPr lang="en-US" altLang="zh-HK" sz="1450" dirty="0"/>
                <a:t>p</a:t>
              </a:r>
              <a:endParaRPr lang="zh-HK" altLang="en-US" sz="1450" baseline="-24000" dirty="0"/>
            </a:p>
          </p:txBody>
        </p:sp>
      </p:grpSp>
      <p:grpSp>
        <p:nvGrpSpPr>
          <p:cNvPr id="65" name="Group 64"/>
          <p:cNvGrpSpPr/>
          <p:nvPr/>
        </p:nvGrpSpPr>
        <p:grpSpPr>
          <a:xfrm>
            <a:off x="1986568" y="2757170"/>
            <a:ext cx="346893" cy="346249"/>
            <a:chOff x="2895600" y="5796370"/>
            <a:chExt cx="462524" cy="461665"/>
          </a:xfrm>
        </p:grpSpPr>
        <p:sp>
          <p:nvSpPr>
            <p:cNvPr id="66" name="Oval 65"/>
            <p:cNvSpPr/>
            <p:nvPr/>
          </p:nvSpPr>
          <p:spPr>
            <a:xfrm>
              <a:off x="2895600" y="58770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67" name="TextBox 66"/>
            <p:cNvSpPr txBox="1"/>
            <p:nvPr/>
          </p:nvSpPr>
          <p:spPr>
            <a:xfrm>
              <a:off x="2921029" y="5796370"/>
              <a:ext cx="437095" cy="430886"/>
            </a:xfrm>
            <a:prstGeom prst="rect">
              <a:avLst/>
            </a:prstGeom>
            <a:noFill/>
          </p:spPr>
          <p:txBody>
            <a:bodyPr wrap="square" rtlCol="0">
              <a:spAutoFit/>
            </a:bodyPr>
            <a:lstStyle/>
            <a:p>
              <a:r>
                <a:rPr lang="en-US" altLang="zh-HK" sz="1450" dirty="0"/>
                <a:t>s</a:t>
              </a:r>
              <a:r>
                <a:rPr lang="en-US" altLang="zh-HK" sz="1450" baseline="-24000" dirty="0"/>
                <a:t>2</a:t>
              </a:r>
              <a:endParaRPr lang="zh-HK" altLang="en-US" sz="1450" baseline="-24000" dirty="0"/>
            </a:p>
          </p:txBody>
        </p:sp>
      </p:grpSp>
      <p:sp>
        <p:nvSpPr>
          <p:cNvPr id="68" name="Rounded Rectangle 67"/>
          <p:cNvSpPr/>
          <p:nvPr/>
        </p:nvSpPr>
        <p:spPr>
          <a:xfrm>
            <a:off x="3472182" y="2754859"/>
            <a:ext cx="1538968" cy="1758386"/>
          </a:xfrm>
          <a:prstGeom prst="roundRec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500" b="1" dirty="0"/>
          </a:p>
        </p:txBody>
      </p:sp>
      <p:sp>
        <p:nvSpPr>
          <p:cNvPr id="69" name="Rounded Rectangle 68"/>
          <p:cNvSpPr/>
          <p:nvPr/>
        </p:nvSpPr>
        <p:spPr>
          <a:xfrm>
            <a:off x="3525249" y="2975068"/>
            <a:ext cx="1371601" cy="255105"/>
          </a:xfrm>
          <a:prstGeom prst="round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5-truss edge</a:t>
            </a:r>
          </a:p>
        </p:txBody>
      </p:sp>
      <p:sp>
        <p:nvSpPr>
          <p:cNvPr id="70" name="Rounded Rectangle 69"/>
          <p:cNvSpPr/>
          <p:nvPr/>
        </p:nvSpPr>
        <p:spPr>
          <a:xfrm>
            <a:off x="3525249" y="3546568"/>
            <a:ext cx="1371601" cy="255105"/>
          </a:xfrm>
          <a:prstGeom prst="round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4-truss edge</a:t>
            </a:r>
          </a:p>
        </p:txBody>
      </p:sp>
      <p:sp>
        <p:nvSpPr>
          <p:cNvPr id="71" name="Rounded Rectangle 70"/>
          <p:cNvSpPr/>
          <p:nvPr/>
        </p:nvSpPr>
        <p:spPr>
          <a:xfrm>
            <a:off x="3525250" y="4118068"/>
            <a:ext cx="1371601" cy="255105"/>
          </a:xfrm>
          <a:prstGeom prst="round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3-truss edge</a:t>
            </a:r>
          </a:p>
        </p:txBody>
      </p:sp>
      <p:cxnSp>
        <p:nvCxnSpPr>
          <p:cNvPr id="72" name="Straight Connector 71"/>
          <p:cNvCxnSpPr/>
          <p:nvPr/>
        </p:nvCxnSpPr>
        <p:spPr>
          <a:xfrm flipH="1" flipV="1">
            <a:off x="3753850" y="2917918"/>
            <a:ext cx="914400" cy="281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753850" y="3483466"/>
            <a:ext cx="914400" cy="634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3774496" y="4060918"/>
            <a:ext cx="893754"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aphicFrame>
        <p:nvGraphicFramePr>
          <p:cNvPr id="78" name="Table 77"/>
          <p:cNvGraphicFramePr>
            <a:graphicFrameLocks noGrp="1"/>
          </p:cNvGraphicFramePr>
          <p:nvPr>
            <p:extLst>
              <p:ext uri="{D42A27DB-BD31-4B8C-83A1-F6EECF244321}">
                <p14:modId xmlns:p14="http://schemas.microsoft.com/office/powerpoint/2010/main" val="216056977"/>
              </p:ext>
            </p:extLst>
          </p:nvPr>
        </p:nvGraphicFramePr>
        <p:xfrm>
          <a:off x="5125449" y="2711224"/>
          <a:ext cx="2612572" cy="1846539"/>
        </p:xfrm>
        <a:graphic>
          <a:graphicData uri="http://schemas.openxmlformats.org/drawingml/2006/table">
            <a:tbl>
              <a:tblPr firstRow="1" bandRow="1">
                <a:tableStyleId>{5C22544A-7EE6-4342-B048-85BDC9FD1C3A}</a:tableStyleId>
              </a:tblPr>
              <a:tblGrid>
                <a:gridCol w="650422">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tblGrid>
              <a:tr h="450678">
                <a:tc>
                  <a:txBody>
                    <a:bodyPr/>
                    <a:lstStyle/>
                    <a:p>
                      <a:pPr algn="ctr"/>
                      <a:r>
                        <a:rPr lang="en-US" altLang="zh-HK" sz="1000" dirty="0"/>
                        <a:t>Vertex</a:t>
                      </a:r>
                      <a:endParaRPr lang="zh-HK" altLang="en-US" sz="1000" dirty="0"/>
                    </a:p>
                  </a:txBody>
                  <a:tcPr marL="68580" marR="68580" marT="34290" marB="34290"/>
                </a:tc>
                <a:tc>
                  <a:txBody>
                    <a:bodyPr/>
                    <a:lstStyle/>
                    <a:p>
                      <a:pPr algn="ctr"/>
                      <a:r>
                        <a:rPr lang="en-US" altLang="zh-HK" sz="1000" baseline="0" dirty="0"/>
                        <a:t>Simple  K-Truss Index</a:t>
                      </a:r>
                      <a:endParaRPr lang="zh-HK" altLang="en-US" sz="1000" dirty="0"/>
                    </a:p>
                  </a:txBody>
                  <a:tcPr marL="68580" marR="68580" marT="34290" marB="34290"/>
                </a:tc>
                <a:extLst>
                  <a:ext uri="{0D108BD9-81ED-4DB2-BD59-A6C34878D82A}">
                    <a16:rowId xmlns:a16="http://schemas.microsoft.com/office/drawing/2014/main" val="10000"/>
                  </a:ext>
                </a:extLst>
              </a:tr>
              <a:tr h="531495">
                <a:tc>
                  <a:txBody>
                    <a:bodyPr/>
                    <a:lstStyle/>
                    <a:p>
                      <a:pPr algn="ctr"/>
                      <a:r>
                        <a:rPr lang="en-US" altLang="zh-HK" sz="1000" dirty="0"/>
                        <a:t>q</a:t>
                      </a:r>
                      <a:endParaRPr lang="zh-HK" altLang="en-US" sz="1000" dirty="0"/>
                    </a:p>
                  </a:txBody>
                  <a:tcPr marL="68580" marR="68580" marT="34290" marB="34290"/>
                </a:tc>
                <a:tc>
                  <a:txBody>
                    <a:bodyPr/>
                    <a:lstStyle/>
                    <a:p>
                      <a:pPr algn="ctr"/>
                      <a:r>
                        <a:rPr lang="en-US" altLang="zh-HK" sz="1000" b="1" dirty="0"/>
                        <a:t>{[x</a:t>
                      </a:r>
                      <a:r>
                        <a:rPr lang="en-US" altLang="zh-HK" sz="1000" b="1" baseline="-25000" dirty="0"/>
                        <a:t>1</a:t>
                      </a:r>
                      <a:r>
                        <a:rPr lang="en-US" altLang="zh-HK" sz="1000" b="1" dirty="0"/>
                        <a:t>,5], [x</a:t>
                      </a:r>
                      <a:r>
                        <a:rPr lang="en-US" altLang="zh-HK" sz="1000" b="1" baseline="-25000" dirty="0"/>
                        <a:t>2</a:t>
                      </a:r>
                      <a:r>
                        <a:rPr lang="en-US" altLang="zh-HK" sz="1000" b="1" dirty="0"/>
                        <a:t>,5], [x</a:t>
                      </a:r>
                      <a:r>
                        <a:rPr lang="en-US" altLang="zh-HK" sz="1000" b="1" baseline="-25000" dirty="0"/>
                        <a:t>3</a:t>
                      </a:r>
                      <a:r>
                        <a:rPr lang="en-US" altLang="zh-HK" sz="1000" b="1" dirty="0"/>
                        <a:t>,5], [x</a:t>
                      </a:r>
                      <a:r>
                        <a:rPr lang="en-US" altLang="zh-HK" sz="1000" b="1" baseline="-25000" dirty="0"/>
                        <a:t>4</a:t>
                      </a:r>
                      <a:r>
                        <a:rPr lang="en-US" altLang="zh-HK" sz="1000" b="1" dirty="0"/>
                        <a:t>,5], [s</a:t>
                      </a:r>
                      <a:r>
                        <a:rPr lang="en-US" altLang="zh-HK" sz="1000" b="1" baseline="-25000" dirty="0"/>
                        <a:t>1</a:t>
                      </a:r>
                      <a:r>
                        <a:rPr lang="en-US" altLang="zh-HK" sz="1000" b="1" dirty="0"/>
                        <a:t>,5],  [s</a:t>
                      </a:r>
                      <a:r>
                        <a:rPr lang="en-US" altLang="zh-HK" sz="1000" b="1" baseline="-25000" dirty="0"/>
                        <a:t>2</a:t>
                      </a:r>
                      <a:r>
                        <a:rPr lang="en-US" altLang="zh-HK" sz="1000" b="1" dirty="0"/>
                        <a:t>,5], [s</a:t>
                      </a:r>
                      <a:r>
                        <a:rPr lang="en-US" altLang="zh-HK" sz="1000" b="1" baseline="-25000" dirty="0"/>
                        <a:t>3</a:t>
                      </a:r>
                      <a:r>
                        <a:rPr lang="en-US" altLang="zh-HK" sz="1000" b="1" dirty="0"/>
                        <a:t>,5], [s</a:t>
                      </a:r>
                      <a:r>
                        <a:rPr lang="en-US" altLang="zh-HK" sz="1000" b="1" baseline="-25000" dirty="0"/>
                        <a:t>4</a:t>
                      </a:r>
                      <a:r>
                        <a:rPr lang="en-US" altLang="zh-HK" sz="1000" b="1" dirty="0"/>
                        <a:t>,5], [r</a:t>
                      </a:r>
                      <a:r>
                        <a:rPr lang="en-US" altLang="zh-HK" sz="1000" b="1" baseline="-25000" dirty="0"/>
                        <a:t>2</a:t>
                      </a:r>
                      <a:r>
                        <a:rPr lang="en-US" altLang="zh-HK" sz="1000" b="1" dirty="0"/>
                        <a:t>,3], [r</a:t>
                      </a:r>
                      <a:r>
                        <a:rPr lang="en-US" altLang="zh-HK" sz="1000" b="1" baseline="-25000" dirty="0"/>
                        <a:t>2</a:t>
                      </a:r>
                      <a:r>
                        <a:rPr lang="en-US" altLang="zh-HK" sz="1000" b="1" dirty="0"/>
                        <a:t>,3],  [p,3]}</a:t>
                      </a:r>
                      <a:endParaRPr lang="zh-HK" altLang="en-US" sz="1000" dirty="0"/>
                    </a:p>
                  </a:txBody>
                  <a:tcPr marL="68580" marR="68580" marT="34290" marB="34290"/>
                </a:tc>
                <a:extLst>
                  <a:ext uri="{0D108BD9-81ED-4DB2-BD59-A6C34878D82A}">
                    <a16:rowId xmlns:a16="http://schemas.microsoft.com/office/drawing/2014/main" val="10001"/>
                  </a:ext>
                </a:extLst>
              </a:tr>
              <a:tr h="288122">
                <a:tc>
                  <a:txBody>
                    <a:bodyPr/>
                    <a:lstStyle/>
                    <a:p>
                      <a:pPr algn="ctr"/>
                      <a:r>
                        <a:rPr lang="en-US" altLang="zh-HK" sz="1000" b="1" dirty="0"/>
                        <a:t>x</a:t>
                      </a:r>
                      <a:r>
                        <a:rPr lang="en-US" altLang="zh-HK" sz="1000" b="1" baseline="-25000" dirty="0"/>
                        <a:t>1</a:t>
                      </a:r>
                      <a:endParaRPr lang="zh-HK" altLang="en-US" sz="1000" dirty="0"/>
                    </a:p>
                  </a:txBody>
                  <a:tcPr marL="68580" marR="68580" marT="34290" marB="34290"/>
                </a:tc>
                <a:tc>
                  <a:txBody>
                    <a:bodyPr/>
                    <a:lstStyle/>
                    <a:p>
                      <a:pPr algn="ctr"/>
                      <a:r>
                        <a:rPr lang="en-US" altLang="zh-HK" sz="1000" b="1" dirty="0"/>
                        <a:t>{[q,5], [x</a:t>
                      </a:r>
                      <a:r>
                        <a:rPr lang="en-US" altLang="zh-HK" sz="1000" b="1" baseline="-25000" dirty="0"/>
                        <a:t>2</a:t>
                      </a:r>
                      <a:r>
                        <a:rPr lang="en-US" altLang="zh-HK" sz="1000" b="1" dirty="0"/>
                        <a:t>,5], [x</a:t>
                      </a:r>
                      <a:r>
                        <a:rPr lang="en-US" altLang="zh-HK" sz="1000" b="1" baseline="-25000" dirty="0"/>
                        <a:t>3</a:t>
                      </a:r>
                      <a:r>
                        <a:rPr lang="en-US" altLang="zh-HK" sz="1000" b="1" dirty="0"/>
                        <a:t>,5], [x</a:t>
                      </a:r>
                      <a:r>
                        <a:rPr lang="en-US" altLang="zh-HK" sz="1000" b="1" baseline="-25000" dirty="0"/>
                        <a:t>4</a:t>
                      </a:r>
                      <a:r>
                        <a:rPr lang="en-US" altLang="zh-HK" sz="1000" b="1" dirty="0"/>
                        <a:t>,5], [s</a:t>
                      </a:r>
                      <a:r>
                        <a:rPr lang="en-US" altLang="zh-HK" sz="1000" b="1" baseline="-25000" dirty="0"/>
                        <a:t>2</a:t>
                      </a:r>
                      <a:r>
                        <a:rPr lang="en-US" altLang="zh-HK" sz="1000" b="1" dirty="0"/>
                        <a:t>,4]}</a:t>
                      </a:r>
                      <a:endParaRPr lang="zh-HK" altLang="en-US" sz="1000" dirty="0"/>
                    </a:p>
                  </a:txBody>
                  <a:tcPr marL="68580" marR="68580" marT="34290" marB="34290"/>
                </a:tc>
                <a:extLst>
                  <a:ext uri="{0D108BD9-81ED-4DB2-BD59-A6C34878D82A}">
                    <a16:rowId xmlns:a16="http://schemas.microsoft.com/office/drawing/2014/main" val="10002"/>
                  </a:ext>
                </a:extLst>
              </a:tr>
              <a:tr h="288122">
                <a:tc>
                  <a:txBody>
                    <a:bodyPr/>
                    <a:lstStyle/>
                    <a:p>
                      <a:pPr algn="ctr"/>
                      <a:r>
                        <a:rPr lang="en-US" altLang="zh-HK" sz="1000" b="1" dirty="0"/>
                        <a:t>x</a:t>
                      </a:r>
                      <a:r>
                        <a:rPr lang="en-US" altLang="zh-HK" sz="1000" b="1" baseline="-25000" dirty="0"/>
                        <a:t>2</a:t>
                      </a:r>
                      <a:endParaRPr lang="zh-HK" altLang="en-US" sz="1000" dirty="0"/>
                    </a:p>
                  </a:txBody>
                  <a:tcPr marL="68580" marR="68580" marT="34290" marB="34290"/>
                </a:tc>
                <a:tc>
                  <a:txBody>
                    <a:bodyPr/>
                    <a:lstStyle/>
                    <a:p>
                      <a:pPr algn="ctr"/>
                      <a:r>
                        <a:rPr lang="en-US" altLang="zh-HK" sz="1000" dirty="0"/>
                        <a:t>…</a:t>
                      </a:r>
                      <a:endParaRPr lang="zh-HK" altLang="en-US" sz="1000" dirty="0"/>
                    </a:p>
                  </a:txBody>
                  <a:tcPr marL="68580" marR="68580" marT="34290" marB="34290"/>
                </a:tc>
                <a:extLst>
                  <a:ext uri="{0D108BD9-81ED-4DB2-BD59-A6C34878D82A}">
                    <a16:rowId xmlns:a16="http://schemas.microsoft.com/office/drawing/2014/main" val="10003"/>
                  </a:ext>
                </a:extLst>
              </a:tr>
              <a:tr h="288122">
                <a:tc>
                  <a:txBody>
                    <a:bodyPr/>
                    <a:lstStyle/>
                    <a:p>
                      <a:pPr algn="ctr"/>
                      <a:r>
                        <a:rPr lang="en-US" altLang="zh-HK" sz="1000" b="1" dirty="0"/>
                        <a:t>…</a:t>
                      </a:r>
                      <a:endParaRPr lang="zh-HK" altLang="en-US" sz="1000" dirty="0"/>
                    </a:p>
                  </a:txBody>
                  <a:tcPr marL="68580" marR="68580" marT="34290" marB="34290"/>
                </a:tc>
                <a:tc>
                  <a:txBody>
                    <a:bodyPr/>
                    <a:lstStyle/>
                    <a:p>
                      <a:pPr algn="ctr"/>
                      <a:r>
                        <a:rPr lang="en-US" altLang="zh-HK" sz="1000" dirty="0"/>
                        <a:t>…</a:t>
                      </a:r>
                      <a:endParaRPr lang="zh-HK" altLang="en-US" sz="1000" dirty="0"/>
                    </a:p>
                  </a:txBody>
                  <a:tcPr marL="68580" marR="68580" marT="34290" marB="34290"/>
                </a:tc>
                <a:extLst>
                  <a:ext uri="{0D108BD9-81ED-4DB2-BD59-A6C34878D82A}">
                    <a16:rowId xmlns:a16="http://schemas.microsoft.com/office/drawing/2014/main" val="10004"/>
                  </a:ext>
                </a:extLst>
              </a:tr>
            </a:tbl>
          </a:graphicData>
        </a:graphic>
      </p:graphicFrame>
      <p:sp>
        <p:nvSpPr>
          <p:cNvPr id="75" name="Slide Number Placeholder 74"/>
          <p:cNvSpPr>
            <a:spLocks noGrp="1"/>
          </p:cNvSpPr>
          <p:nvPr>
            <p:ph type="sldNum" sz="quarter" idx="12"/>
          </p:nvPr>
        </p:nvSpPr>
        <p:spPr/>
        <p:txBody>
          <a:bodyPr/>
          <a:lstStyle/>
          <a:p>
            <a:fld id="{B6F15528-21DE-4FAA-801E-634DDDAF4B2B}" type="slidenum">
              <a:rPr lang="en-US" smtClean="0"/>
              <a:pPr/>
              <a:t>77</a:t>
            </a:fld>
            <a:endParaRPr lang="en-US"/>
          </a:p>
        </p:txBody>
      </p:sp>
      <p:sp>
        <p:nvSpPr>
          <p:cNvPr id="77" name="Rectangle 2">
            <a:extLst>
              <a:ext uri="{FF2B5EF4-FFF2-40B4-BE49-F238E27FC236}">
                <a16:creationId xmlns:a16="http://schemas.microsoft.com/office/drawing/2014/main" id="{7B9C446D-8F76-A042-A8DB-413700ECF6D3}"/>
              </a:ext>
            </a:extLst>
          </p:cNvPr>
          <p:cNvSpPr txBox="1">
            <a:spLocks noChangeArrowheads="1"/>
          </p:cNvSpPr>
          <p:nvPr/>
        </p:nvSpPr>
        <p:spPr>
          <a:xfrm>
            <a:off x="419692" y="-8461"/>
            <a:ext cx="8724306"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b="1" dirty="0">
                <a:ea typeface="宋体" charset="-122"/>
              </a:rPr>
              <a:t>Framework</a:t>
            </a:r>
            <a:r>
              <a:rPr lang="zh-CN" altLang="en-US" sz="2400" b="1" dirty="0">
                <a:ea typeface="宋体" charset="-122"/>
              </a:rPr>
              <a:t> </a:t>
            </a:r>
            <a:r>
              <a:rPr lang="en-US" altLang="zh-CN" sz="2400" dirty="0">
                <a:solidFill>
                  <a:srgbClr val="C00000"/>
                </a:solidFill>
                <a:ea typeface="宋体" charset="-122"/>
              </a:rPr>
              <a:t>[﻿Huang</a:t>
            </a:r>
            <a:r>
              <a:rPr lang="zh-CN" altLang="en-US" sz="2400" dirty="0">
                <a:solidFill>
                  <a:srgbClr val="C00000"/>
                </a:solidFill>
                <a:ea typeface="宋体" charset="-122"/>
              </a:rPr>
              <a:t> </a:t>
            </a:r>
            <a:r>
              <a:rPr lang="en-US" altLang="zh-CN" sz="2400" dirty="0">
                <a:solidFill>
                  <a:srgbClr val="C00000"/>
                </a:solidFill>
                <a:ea typeface="宋体" charset="-122"/>
              </a:rPr>
              <a:t>et</a:t>
            </a:r>
            <a:r>
              <a:rPr lang="zh-CN" altLang="en-US" sz="2400" dirty="0">
                <a:solidFill>
                  <a:srgbClr val="C00000"/>
                </a:solidFill>
                <a:ea typeface="宋体" charset="-122"/>
              </a:rPr>
              <a:t> </a:t>
            </a:r>
            <a:r>
              <a:rPr lang="en-US" altLang="zh-CN" sz="2400" dirty="0">
                <a:solidFill>
                  <a:srgbClr val="C00000"/>
                </a:solidFill>
                <a:ea typeface="宋体" charset="-122"/>
              </a:rPr>
              <a:t>al.,</a:t>
            </a:r>
            <a:r>
              <a:rPr lang="zh-CN" altLang="en-US" sz="2400" dirty="0">
                <a:solidFill>
                  <a:srgbClr val="C00000"/>
                </a:solidFill>
                <a:ea typeface="宋体" charset="-122"/>
              </a:rPr>
              <a:t> </a:t>
            </a:r>
            <a:r>
              <a:rPr lang="en-US" altLang="zh-CN" sz="2400" dirty="0">
                <a:solidFill>
                  <a:srgbClr val="C00000"/>
                </a:solidFill>
                <a:ea typeface="宋体" charset="-122"/>
              </a:rPr>
              <a:t>SIGMOD</a:t>
            </a:r>
            <a:r>
              <a:rPr lang="zh-CN" altLang="en-US" sz="2400" dirty="0">
                <a:solidFill>
                  <a:srgbClr val="C00000"/>
                </a:solidFill>
                <a:ea typeface="宋体" charset="-122"/>
              </a:rPr>
              <a:t> </a:t>
            </a:r>
            <a:r>
              <a:rPr lang="en-US" altLang="zh-CN" sz="2400" dirty="0">
                <a:solidFill>
                  <a:srgbClr val="C00000"/>
                </a:solidFill>
                <a:ea typeface="宋体" charset="-122"/>
              </a:rPr>
              <a:t>14]</a:t>
            </a:r>
            <a:r>
              <a:rPr lang="zh-CN" altLang="en-US" sz="2400" dirty="0">
                <a:solidFill>
                  <a:srgbClr val="C00000"/>
                </a:solidFill>
                <a:ea typeface="宋体" charset="-122"/>
              </a:rPr>
              <a:t> </a:t>
            </a:r>
            <a:endParaRPr lang="en-US" altLang="zh-CN" sz="2400" dirty="0">
              <a:solidFill>
                <a:srgbClr val="C00000"/>
              </a:solidFill>
              <a:ea typeface="宋体" charset="-122"/>
            </a:endParaRPr>
          </a:p>
        </p:txBody>
      </p:sp>
      <p:cxnSp>
        <p:nvCxnSpPr>
          <p:cNvPr id="79" name="直线连接符 78">
            <a:extLst>
              <a:ext uri="{FF2B5EF4-FFF2-40B4-BE49-F238E27FC236}">
                <a16:creationId xmlns:a16="http://schemas.microsoft.com/office/drawing/2014/main" id="{AD3D6311-1791-5B44-899F-CB239EAF25F4}"/>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71BC609E-5343-3740-B810-E45DA2479F22}"/>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57678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H="1" flipV="1">
            <a:off x="598166" y="1174735"/>
            <a:ext cx="654834" cy="58288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344834" y="2269133"/>
            <a:ext cx="526092" cy="32194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308976" y="1185225"/>
            <a:ext cx="566254" cy="28422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25193" y="1151376"/>
            <a:ext cx="1073469" cy="19656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283570" y="1151376"/>
            <a:ext cx="0" cy="69996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838694" y="1449994"/>
            <a:ext cx="628650" cy="1185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883283" y="2216083"/>
            <a:ext cx="575897" cy="1"/>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883282" y="1449995"/>
            <a:ext cx="8165" cy="864855"/>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459179" y="1410225"/>
            <a:ext cx="8165" cy="864855"/>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11034" y="1476500"/>
            <a:ext cx="533405" cy="74550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911034" y="1435600"/>
            <a:ext cx="533405" cy="78225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283571" y="1461846"/>
            <a:ext cx="587356" cy="36770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325193" y="1476501"/>
            <a:ext cx="1102044" cy="372753"/>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325193" y="1883901"/>
            <a:ext cx="1102044" cy="305694"/>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07992" y="1895753"/>
            <a:ext cx="568223" cy="314404"/>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910924" y="1645698"/>
            <a:ext cx="342076" cy="20564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68987" y="1164245"/>
            <a:ext cx="724119" cy="20981"/>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06840" y="1185226"/>
            <a:ext cx="236165" cy="57239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75468" y="1840525"/>
            <a:ext cx="977532" cy="673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95384" y="1151376"/>
            <a:ext cx="388187" cy="48577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82614" y="1645698"/>
            <a:ext cx="588203" cy="15647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82614" y="1185226"/>
            <a:ext cx="878669" cy="585053"/>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548522" y="1174736"/>
            <a:ext cx="320126" cy="47096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45514" y="1829548"/>
            <a:ext cx="129562" cy="3865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84295" y="1895754"/>
            <a:ext cx="768704" cy="3559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91397" y="1895753"/>
            <a:ext cx="561602" cy="6492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283570" y="1856052"/>
            <a:ext cx="0" cy="82724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752541" y="2592580"/>
            <a:ext cx="43655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139179" y="1637151"/>
            <a:ext cx="288782" cy="346124"/>
            <a:chOff x="7283944" y="4772574"/>
            <a:chExt cx="385042" cy="461498"/>
          </a:xfrm>
        </p:grpSpPr>
        <p:sp>
          <p:nvSpPr>
            <p:cNvPr id="33" name="Oval 32"/>
            <p:cNvSpPr/>
            <p:nvPr/>
          </p:nvSpPr>
          <p:spPr>
            <a:xfrm>
              <a:off x="7287986" y="485307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34" name="TextBox 33"/>
            <p:cNvSpPr txBox="1"/>
            <p:nvPr/>
          </p:nvSpPr>
          <p:spPr>
            <a:xfrm>
              <a:off x="7283944" y="4772574"/>
              <a:ext cx="385042" cy="430886"/>
            </a:xfrm>
            <a:prstGeom prst="rect">
              <a:avLst/>
            </a:prstGeom>
            <a:noFill/>
          </p:spPr>
          <p:txBody>
            <a:bodyPr wrap="square" rtlCol="0">
              <a:spAutoFit/>
            </a:bodyPr>
            <a:lstStyle/>
            <a:p>
              <a:r>
                <a:rPr lang="en-US" altLang="zh-HK" sz="1450" dirty="0"/>
                <a:t>q</a:t>
              </a:r>
              <a:endParaRPr lang="zh-HK" altLang="en-US" sz="1450" baseline="-40000" dirty="0"/>
            </a:p>
          </p:txBody>
        </p:sp>
      </p:grpSp>
      <p:grpSp>
        <p:nvGrpSpPr>
          <p:cNvPr id="35" name="Group 34"/>
          <p:cNvGrpSpPr/>
          <p:nvPr/>
        </p:nvGrpSpPr>
        <p:grpSpPr>
          <a:xfrm>
            <a:off x="123858" y="1637151"/>
            <a:ext cx="346893" cy="346249"/>
            <a:chOff x="1447800" y="4482957"/>
            <a:chExt cx="462524" cy="461665"/>
          </a:xfrm>
        </p:grpSpPr>
        <p:sp>
          <p:nvSpPr>
            <p:cNvPr id="36" name="Oval 35"/>
            <p:cNvSpPr/>
            <p:nvPr/>
          </p:nvSpPr>
          <p:spPr>
            <a:xfrm>
              <a:off x="1447800"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37" name="TextBox 36"/>
            <p:cNvSpPr txBox="1"/>
            <p:nvPr/>
          </p:nvSpPr>
          <p:spPr>
            <a:xfrm>
              <a:off x="1473229" y="4482957"/>
              <a:ext cx="437095" cy="430886"/>
            </a:xfrm>
            <a:prstGeom prst="rect">
              <a:avLst/>
            </a:prstGeom>
            <a:noFill/>
          </p:spPr>
          <p:txBody>
            <a:bodyPr wrap="square" rtlCol="0">
              <a:spAutoFit/>
            </a:bodyPr>
            <a:lstStyle/>
            <a:p>
              <a:r>
                <a:rPr lang="en-US" altLang="zh-HK" sz="1450" dirty="0"/>
                <a:t>s</a:t>
              </a:r>
              <a:r>
                <a:rPr lang="en-US" altLang="zh-HK" sz="1450" baseline="-24000" dirty="0"/>
                <a:t>3</a:t>
              </a:r>
              <a:endParaRPr lang="zh-HK" altLang="en-US" sz="1450" baseline="-24000" dirty="0"/>
            </a:p>
          </p:txBody>
        </p:sp>
      </p:grpSp>
      <p:grpSp>
        <p:nvGrpSpPr>
          <p:cNvPr id="38" name="Group 37"/>
          <p:cNvGrpSpPr/>
          <p:nvPr/>
        </p:nvGrpSpPr>
        <p:grpSpPr>
          <a:xfrm>
            <a:off x="405647" y="960871"/>
            <a:ext cx="346893" cy="346249"/>
            <a:chOff x="3048000" y="5948770"/>
            <a:chExt cx="462524" cy="461665"/>
          </a:xfrm>
        </p:grpSpPr>
        <p:sp>
          <p:nvSpPr>
            <p:cNvPr id="39" name="Oval 38"/>
            <p:cNvSpPr/>
            <p:nvPr/>
          </p:nvSpPr>
          <p:spPr>
            <a:xfrm>
              <a:off x="3048000"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40" name="TextBox 39"/>
            <p:cNvSpPr txBox="1"/>
            <p:nvPr/>
          </p:nvSpPr>
          <p:spPr>
            <a:xfrm>
              <a:off x="3073429" y="5948770"/>
              <a:ext cx="437095" cy="430886"/>
            </a:xfrm>
            <a:prstGeom prst="rect">
              <a:avLst/>
            </a:prstGeom>
            <a:noFill/>
          </p:spPr>
          <p:txBody>
            <a:bodyPr wrap="square" rtlCol="0">
              <a:spAutoFit/>
            </a:bodyPr>
            <a:lstStyle/>
            <a:p>
              <a:r>
                <a:rPr lang="en-US" altLang="zh-HK" sz="1450" dirty="0"/>
                <a:t>s</a:t>
              </a:r>
              <a:r>
                <a:rPr lang="en-US" altLang="zh-HK" sz="1450" baseline="-24000" dirty="0"/>
                <a:t>1</a:t>
              </a:r>
              <a:endParaRPr lang="zh-HK" altLang="en-US" sz="1450" baseline="-24000" dirty="0"/>
            </a:p>
          </p:txBody>
        </p:sp>
      </p:grpSp>
      <p:grpSp>
        <p:nvGrpSpPr>
          <p:cNvPr id="41" name="Group 40"/>
          <p:cNvGrpSpPr/>
          <p:nvPr/>
        </p:nvGrpSpPr>
        <p:grpSpPr>
          <a:xfrm>
            <a:off x="727942" y="1455921"/>
            <a:ext cx="346893" cy="346249"/>
            <a:chOff x="1439015" y="5948770"/>
            <a:chExt cx="462524" cy="461665"/>
          </a:xfrm>
        </p:grpSpPr>
        <p:sp>
          <p:nvSpPr>
            <p:cNvPr id="42" name="Oval 41"/>
            <p:cNvSpPr/>
            <p:nvPr/>
          </p:nvSpPr>
          <p:spPr>
            <a:xfrm>
              <a:off x="1439015"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43" name="TextBox 42"/>
            <p:cNvSpPr txBox="1"/>
            <p:nvPr/>
          </p:nvSpPr>
          <p:spPr>
            <a:xfrm>
              <a:off x="1464444" y="5948770"/>
              <a:ext cx="437095" cy="430886"/>
            </a:xfrm>
            <a:prstGeom prst="rect">
              <a:avLst/>
            </a:prstGeom>
            <a:noFill/>
          </p:spPr>
          <p:txBody>
            <a:bodyPr wrap="square" rtlCol="0">
              <a:spAutoFit/>
            </a:bodyPr>
            <a:lstStyle/>
            <a:p>
              <a:r>
                <a:rPr lang="en-US" altLang="zh-HK" sz="1450" dirty="0"/>
                <a:t>s</a:t>
              </a:r>
              <a:r>
                <a:rPr lang="en-US" altLang="zh-HK" sz="1450" baseline="-24000" dirty="0"/>
                <a:t>4</a:t>
              </a:r>
              <a:endParaRPr lang="zh-HK" altLang="en-US" sz="1450" baseline="-24000" dirty="0"/>
            </a:p>
          </p:txBody>
        </p:sp>
      </p:grpSp>
      <p:grpSp>
        <p:nvGrpSpPr>
          <p:cNvPr id="44" name="Group 43"/>
          <p:cNvGrpSpPr/>
          <p:nvPr/>
        </p:nvGrpSpPr>
        <p:grpSpPr>
          <a:xfrm>
            <a:off x="1728051" y="2033853"/>
            <a:ext cx="346893" cy="346249"/>
            <a:chOff x="5867400" y="5580193"/>
            <a:chExt cx="462524" cy="461665"/>
          </a:xfrm>
        </p:grpSpPr>
        <p:sp>
          <p:nvSpPr>
            <p:cNvPr id="45" name="Oval 44"/>
            <p:cNvSpPr/>
            <p:nvPr/>
          </p:nvSpPr>
          <p:spPr>
            <a:xfrm>
              <a:off x="5867400" y="5660858"/>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46" name="TextBox 45"/>
            <p:cNvSpPr txBox="1"/>
            <p:nvPr/>
          </p:nvSpPr>
          <p:spPr>
            <a:xfrm>
              <a:off x="5892829" y="5580193"/>
              <a:ext cx="437095" cy="420628"/>
            </a:xfrm>
            <a:prstGeom prst="rect">
              <a:avLst/>
            </a:prstGeom>
            <a:noFill/>
          </p:spPr>
          <p:txBody>
            <a:bodyPr wrap="square" rtlCol="0">
              <a:spAutoFit/>
            </a:bodyPr>
            <a:lstStyle/>
            <a:p>
              <a:r>
                <a:rPr lang="en-US" altLang="zh-HK" sz="1450" dirty="0"/>
                <a:t>x</a:t>
              </a:r>
              <a:r>
                <a:rPr lang="en-US" altLang="zh-HK" sz="1450" baseline="-24000" dirty="0"/>
                <a:t>2</a:t>
              </a:r>
              <a:endParaRPr lang="zh-HK" altLang="en-US" sz="1450" baseline="-24000" dirty="0"/>
            </a:p>
          </p:txBody>
        </p:sp>
      </p:grpSp>
      <p:grpSp>
        <p:nvGrpSpPr>
          <p:cNvPr id="47" name="Group 46"/>
          <p:cNvGrpSpPr/>
          <p:nvPr/>
        </p:nvGrpSpPr>
        <p:grpSpPr>
          <a:xfrm>
            <a:off x="1740407" y="1237101"/>
            <a:ext cx="346893" cy="346249"/>
            <a:chOff x="4519357" y="5606600"/>
            <a:chExt cx="462524" cy="461665"/>
          </a:xfrm>
        </p:grpSpPr>
        <p:sp>
          <p:nvSpPr>
            <p:cNvPr id="48" name="Oval 47"/>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49" name="TextBox 48"/>
            <p:cNvSpPr txBox="1"/>
            <p:nvPr/>
          </p:nvSpPr>
          <p:spPr>
            <a:xfrm>
              <a:off x="4544786" y="5606600"/>
              <a:ext cx="437095" cy="420628"/>
            </a:xfrm>
            <a:prstGeom prst="rect">
              <a:avLst/>
            </a:prstGeom>
            <a:noFill/>
          </p:spPr>
          <p:txBody>
            <a:bodyPr wrap="square" rtlCol="0">
              <a:spAutoFit/>
            </a:bodyPr>
            <a:lstStyle/>
            <a:p>
              <a:r>
                <a:rPr lang="en-US" altLang="zh-HK" sz="1450" dirty="0"/>
                <a:t>x</a:t>
              </a:r>
              <a:r>
                <a:rPr lang="en-US" altLang="zh-HK" sz="1450" baseline="-24000" dirty="0"/>
                <a:t>1</a:t>
              </a:r>
              <a:endParaRPr lang="zh-HK" altLang="en-US" sz="1450" baseline="-24000" dirty="0"/>
            </a:p>
          </p:txBody>
        </p:sp>
      </p:grpSp>
      <p:grpSp>
        <p:nvGrpSpPr>
          <p:cNvPr id="50" name="Group 49"/>
          <p:cNvGrpSpPr/>
          <p:nvPr/>
        </p:nvGrpSpPr>
        <p:grpSpPr>
          <a:xfrm>
            <a:off x="1142211" y="2389207"/>
            <a:ext cx="346893" cy="346249"/>
            <a:chOff x="4207959" y="5938171"/>
            <a:chExt cx="462524" cy="461665"/>
          </a:xfrm>
        </p:grpSpPr>
        <p:sp>
          <p:nvSpPr>
            <p:cNvPr id="51" name="Oval 50"/>
            <p:cNvSpPr/>
            <p:nvPr/>
          </p:nvSpPr>
          <p:spPr>
            <a:xfrm>
              <a:off x="4207959" y="6018836"/>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52" name="TextBox 51"/>
            <p:cNvSpPr txBox="1"/>
            <p:nvPr/>
          </p:nvSpPr>
          <p:spPr>
            <a:xfrm>
              <a:off x="4233388" y="5938171"/>
              <a:ext cx="437095" cy="430886"/>
            </a:xfrm>
            <a:prstGeom prst="rect">
              <a:avLst/>
            </a:prstGeom>
            <a:noFill/>
          </p:spPr>
          <p:txBody>
            <a:bodyPr wrap="square" rtlCol="0">
              <a:spAutoFit/>
            </a:bodyPr>
            <a:lstStyle/>
            <a:p>
              <a:r>
                <a:rPr lang="en-US" altLang="zh-HK" sz="1450" dirty="0"/>
                <a:t>r</a:t>
              </a:r>
              <a:r>
                <a:rPr lang="en-US" altLang="zh-HK" sz="1450" baseline="-24000" dirty="0"/>
                <a:t>2</a:t>
              </a:r>
              <a:endParaRPr lang="zh-HK" altLang="en-US" sz="1450" baseline="-24000" dirty="0"/>
            </a:p>
          </p:txBody>
        </p:sp>
      </p:grpSp>
      <p:grpSp>
        <p:nvGrpSpPr>
          <p:cNvPr id="53" name="Group 52"/>
          <p:cNvGrpSpPr/>
          <p:nvPr/>
        </p:nvGrpSpPr>
        <p:grpSpPr>
          <a:xfrm>
            <a:off x="579094" y="2356549"/>
            <a:ext cx="346893" cy="346249"/>
            <a:chOff x="3505200" y="4903485"/>
            <a:chExt cx="462524" cy="461665"/>
          </a:xfrm>
        </p:grpSpPr>
        <p:sp>
          <p:nvSpPr>
            <p:cNvPr id="54" name="Oval 53"/>
            <p:cNvSpPr/>
            <p:nvPr/>
          </p:nvSpPr>
          <p:spPr>
            <a:xfrm>
              <a:off x="3505200" y="498415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55" name="TextBox 54"/>
            <p:cNvSpPr txBox="1"/>
            <p:nvPr/>
          </p:nvSpPr>
          <p:spPr>
            <a:xfrm>
              <a:off x="3530629" y="4903485"/>
              <a:ext cx="437095" cy="430886"/>
            </a:xfrm>
            <a:prstGeom prst="rect">
              <a:avLst/>
            </a:prstGeom>
            <a:noFill/>
          </p:spPr>
          <p:txBody>
            <a:bodyPr wrap="square" rtlCol="0">
              <a:spAutoFit/>
            </a:bodyPr>
            <a:lstStyle/>
            <a:p>
              <a:r>
                <a:rPr lang="en-US" altLang="zh-HK" sz="1450" dirty="0"/>
                <a:t>r</a:t>
              </a:r>
              <a:r>
                <a:rPr lang="en-US" altLang="zh-HK" sz="1450" baseline="-24000" dirty="0"/>
                <a:t>1</a:t>
              </a:r>
              <a:endParaRPr lang="zh-HK" altLang="en-US" sz="1450" baseline="-24000" dirty="0"/>
            </a:p>
          </p:txBody>
        </p:sp>
      </p:grpSp>
      <p:grpSp>
        <p:nvGrpSpPr>
          <p:cNvPr id="56" name="Group 55"/>
          <p:cNvGrpSpPr/>
          <p:nvPr/>
        </p:nvGrpSpPr>
        <p:grpSpPr>
          <a:xfrm>
            <a:off x="2284362" y="1246621"/>
            <a:ext cx="346893" cy="346249"/>
            <a:chOff x="4519357" y="5606600"/>
            <a:chExt cx="462524" cy="461665"/>
          </a:xfrm>
        </p:grpSpPr>
        <p:sp>
          <p:nvSpPr>
            <p:cNvPr id="57" name="Oval 56"/>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58" name="TextBox 57"/>
            <p:cNvSpPr txBox="1"/>
            <p:nvPr/>
          </p:nvSpPr>
          <p:spPr>
            <a:xfrm>
              <a:off x="4544786" y="5606600"/>
              <a:ext cx="437095" cy="420628"/>
            </a:xfrm>
            <a:prstGeom prst="rect">
              <a:avLst/>
            </a:prstGeom>
            <a:noFill/>
          </p:spPr>
          <p:txBody>
            <a:bodyPr wrap="square" rtlCol="0">
              <a:spAutoFit/>
            </a:bodyPr>
            <a:lstStyle/>
            <a:p>
              <a:r>
                <a:rPr lang="en-US" altLang="zh-HK" sz="1450" dirty="0"/>
                <a:t>x</a:t>
              </a:r>
              <a:r>
                <a:rPr lang="en-US" altLang="zh-HK" sz="1450" baseline="-24000" dirty="0"/>
                <a:t>4</a:t>
              </a:r>
              <a:endParaRPr lang="zh-HK" altLang="en-US" sz="1450" baseline="-24000" dirty="0"/>
            </a:p>
          </p:txBody>
        </p:sp>
      </p:grpSp>
      <p:grpSp>
        <p:nvGrpSpPr>
          <p:cNvPr id="59" name="Group 58"/>
          <p:cNvGrpSpPr/>
          <p:nvPr/>
        </p:nvGrpSpPr>
        <p:grpSpPr>
          <a:xfrm>
            <a:off x="2301563" y="2016471"/>
            <a:ext cx="346893" cy="346249"/>
            <a:chOff x="4519357" y="5606600"/>
            <a:chExt cx="462524" cy="461665"/>
          </a:xfrm>
        </p:grpSpPr>
        <p:sp>
          <p:nvSpPr>
            <p:cNvPr id="60" name="Oval 59"/>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61" name="TextBox 60"/>
            <p:cNvSpPr txBox="1"/>
            <p:nvPr/>
          </p:nvSpPr>
          <p:spPr>
            <a:xfrm>
              <a:off x="4544786" y="5606600"/>
              <a:ext cx="437095" cy="420628"/>
            </a:xfrm>
            <a:prstGeom prst="rect">
              <a:avLst/>
            </a:prstGeom>
            <a:noFill/>
          </p:spPr>
          <p:txBody>
            <a:bodyPr wrap="square" rtlCol="0">
              <a:spAutoFit/>
            </a:bodyPr>
            <a:lstStyle/>
            <a:p>
              <a:r>
                <a:rPr lang="en-US" altLang="zh-HK" sz="1450" dirty="0"/>
                <a:t>x</a:t>
              </a:r>
              <a:r>
                <a:rPr lang="en-US" altLang="zh-HK" sz="1450" baseline="-24000" dirty="0"/>
                <a:t>3</a:t>
              </a:r>
              <a:endParaRPr lang="zh-HK" altLang="en-US" sz="1450" baseline="-24000" dirty="0"/>
            </a:p>
          </p:txBody>
        </p:sp>
      </p:grpSp>
      <p:grpSp>
        <p:nvGrpSpPr>
          <p:cNvPr id="62" name="Group 61"/>
          <p:cNvGrpSpPr/>
          <p:nvPr/>
        </p:nvGrpSpPr>
        <p:grpSpPr>
          <a:xfrm>
            <a:off x="301313" y="2103457"/>
            <a:ext cx="346893" cy="346249"/>
            <a:chOff x="4519357" y="5606600"/>
            <a:chExt cx="462524" cy="461665"/>
          </a:xfrm>
        </p:grpSpPr>
        <p:sp>
          <p:nvSpPr>
            <p:cNvPr id="63" name="Oval 62"/>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64" name="TextBox 63"/>
            <p:cNvSpPr txBox="1"/>
            <p:nvPr/>
          </p:nvSpPr>
          <p:spPr>
            <a:xfrm>
              <a:off x="4544786" y="5606600"/>
              <a:ext cx="437095" cy="430886"/>
            </a:xfrm>
            <a:prstGeom prst="rect">
              <a:avLst/>
            </a:prstGeom>
            <a:noFill/>
          </p:spPr>
          <p:txBody>
            <a:bodyPr wrap="square" rtlCol="0">
              <a:spAutoFit/>
            </a:bodyPr>
            <a:lstStyle/>
            <a:p>
              <a:r>
                <a:rPr lang="en-US" altLang="zh-HK" sz="1450" dirty="0"/>
                <a:t>p</a:t>
              </a:r>
              <a:endParaRPr lang="zh-HK" altLang="en-US" sz="1450" baseline="-24000" dirty="0"/>
            </a:p>
          </p:txBody>
        </p:sp>
      </p:grpSp>
      <p:grpSp>
        <p:nvGrpSpPr>
          <p:cNvPr id="65" name="Group 64"/>
          <p:cNvGrpSpPr/>
          <p:nvPr/>
        </p:nvGrpSpPr>
        <p:grpSpPr>
          <a:xfrm>
            <a:off x="1110124" y="948003"/>
            <a:ext cx="346893" cy="346249"/>
            <a:chOff x="2895600" y="5796370"/>
            <a:chExt cx="462524" cy="461665"/>
          </a:xfrm>
        </p:grpSpPr>
        <p:sp>
          <p:nvSpPr>
            <p:cNvPr id="66" name="Oval 65"/>
            <p:cNvSpPr/>
            <p:nvPr/>
          </p:nvSpPr>
          <p:spPr>
            <a:xfrm>
              <a:off x="2895600" y="58770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450" dirty="0"/>
            </a:p>
          </p:txBody>
        </p:sp>
        <p:sp>
          <p:nvSpPr>
            <p:cNvPr id="67" name="TextBox 66"/>
            <p:cNvSpPr txBox="1"/>
            <p:nvPr/>
          </p:nvSpPr>
          <p:spPr>
            <a:xfrm>
              <a:off x="2921029" y="5796370"/>
              <a:ext cx="437095" cy="430886"/>
            </a:xfrm>
            <a:prstGeom prst="rect">
              <a:avLst/>
            </a:prstGeom>
            <a:noFill/>
          </p:spPr>
          <p:txBody>
            <a:bodyPr wrap="square" rtlCol="0">
              <a:spAutoFit/>
            </a:bodyPr>
            <a:lstStyle/>
            <a:p>
              <a:r>
                <a:rPr lang="en-US" altLang="zh-HK" sz="1450" dirty="0"/>
                <a:t>s</a:t>
              </a:r>
              <a:r>
                <a:rPr lang="en-US" altLang="zh-HK" sz="1450" baseline="-24000" dirty="0"/>
                <a:t>2</a:t>
              </a:r>
              <a:endParaRPr lang="zh-HK" altLang="en-US" sz="1450" baseline="-24000" dirty="0"/>
            </a:p>
          </p:txBody>
        </p:sp>
      </p:grpSp>
      <p:sp>
        <p:nvSpPr>
          <p:cNvPr id="68" name="Rounded Rectangle 67"/>
          <p:cNvSpPr/>
          <p:nvPr/>
        </p:nvSpPr>
        <p:spPr>
          <a:xfrm>
            <a:off x="2649526" y="945692"/>
            <a:ext cx="1538968" cy="1758386"/>
          </a:xfrm>
          <a:prstGeom prst="roundRec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500" b="1" dirty="0"/>
          </a:p>
        </p:txBody>
      </p:sp>
      <p:sp>
        <p:nvSpPr>
          <p:cNvPr id="69" name="Rounded Rectangle 68"/>
          <p:cNvSpPr/>
          <p:nvPr/>
        </p:nvSpPr>
        <p:spPr>
          <a:xfrm>
            <a:off x="2702593" y="1165901"/>
            <a:ext cx="1371601" cy="255105"/>
          </a:xfrm>
          <a:prstGeom prst="round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5-truss edge</a:t>
            </a:r>
          </a:p>
        </p:txBody>
      </p:sp>
      <p:sp>
        <p:nvSpPr>
          <p:cNvPr id="70" name="Rounded Rectangle 69"/>
          <p:cNvSpPr/>
          <p:nvPr/>
        </p:nvSpPr>
        <p:spPr>
          <a:xfrm>
            <a:off x="2702593" y="1737401"/>
            <a:ext cx="1371601" cy="255105"/>
          </a:xfrm>
          <a:prstGeom prst="round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4-truss edge</a:t>
            </a:r>
          </a:p>
        </p:txBody>
      </p:sp>
      <p:sp>
        <p:nvSpPr>
          <p:cNvPr id="71" name="Rounded Rectangle 70"/>
          <p:cNvSpPr/>
          <p:nvPr/>
        </p:nvSpPr>
        <p:spPr>
          <a:xfrm>
            <a:off x="2702594" y="2308901"/>
            <a:ext cx="1371601" cy="255105"/>
          </a:xfrm>
          <a:prstGeom prst="round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3-truss edge</a:t>
            </a:r>
          </a:p>
        </p:txBody>
      </p:sp>
      <p:cxnSp>
        <p:nvCxnSpPr>
          <p:cNvPr id="72" name="Straight Connector 71"/>
          <p:cNvCxnSpPr/>
          <p:nvPr/>
        </p:nvCxnSpPr>
        <p:spPr>
          <a:xfrm flipH="1" flipV="1">
            <a:off x="2931194" y="1108751"/>
            <a:ext cx="914400" cy="281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931194" y="1674299"/>
            <a:ext cx="914400" cy="634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2951840" y="2251751"/>
            <a:ext cx="893754"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aphicFrame>
        <p:nvGraphicFramePr>
          <p:cNvPr id="78" name="Table 77"/>
          <p:cNvGraphicFramePr>
            <a:graphicFrameLocks noGrp="1"/>
          </p:cNvGraphicFramePr>
          <p:nvPr>
            <p:extLst>
              <p:ext uri="{D42A27DB-BD31-4B8C-83A1-F6EECF244321}">
                <p14:modId xmlns:p14="http://schemas.microsoft.com/office/powerpoint/2010/main" val="2313609980"/>
              </p:ext>
            </p:extLst>
          </p:nvPr>
        </p:nvGraphicFramePr>
        <p:xfrm>
          <a:off x="1262498" y="2915781"/>
          <a:ext cx="2612572" cy="1892307"/>
        </p:xfrm>
        <a:graphic>
          <a:graphicData uri="http://schemas.openxmlformats.org/drawingml/2006/table">
            <a:tbl>
              <a:tblPr firstRow="1" bandRow="1">
                <a:tableStyleId>{5C22544A-7EE6-4342-B048-85BDC9FD1C3A}</a:tableStyleId>
              </a:tblPr>
              <a:tblGrid>
                <a:gridCol w="650422">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tblGrid>
              <a:tr h="496446">
                <a:tc>
                  <a:txBody>
                    <a:bodyPr/>
                    <a:lstStyle/>
                    <a:p>
                      <a:pPr algn="ctr"/>
                      <a:r>
                        <a:rPr lang="en-US" altLang="zh-HK" sz="1000" dirty="0"/>
                        <a:t>Vertex</a:t>
                      </a:r>
                      <a:endParaRPr lang="zh-HK" altLang="en-US" sz="1000" dirty="0"/>
                    </a:p>
                  </a:txBody>
                  <a:tcPr marL="68580" marR="68580" marT="34290" marB="34290"/>
                </a:tc>
                <a:tc>
                  <a:txBody>
                    <a:bodyPr/>
                    <a:lstStyle/>
                    <a:p>
                      <a:pPr algn="ctr"/>
                      <a:r>
                        <a:rPr lang="en-US" altLang="zh-HK" sz="1000" baseline="0" dirty="0"/>
                        <a:t>Simple  K-Truss Index</a:t>
                      </a:r>
                      <a:endParaRPr lang="zh-HK" altLang="en-US" sz="1000" dirty="0"/>
                    </a:p>
                  </a:txBody>
                  <a:tcPr marL="68580" marR="68580" marT="34290" marB="34290"/>
                </a:tc>
                <a:extLst>
                  <a:ext uri="{0D108BD9-81ED-4DB2-BD59-A6C34878D82A}">
                    <a16:rowId xmlns:a16="http://schemas.microsoft.com/office/drawing/2014/main" val="10000"/>
                  </a:ext>
                </a:extLst>
              </a:tr>
              <a:tr h="531495">
                <a:tc>
                  <a:txBody>
                    <a:bodyPr/>
                    <a:lstStyle/>
                    <a:p>
                      <a:pPr algn="ctr"/>
                      <a:r>
                        <a:rPr lang="en-US" altLang="zh-HK" sz="1000" dirty="0"/>
                        <a:t>q</a:t>
                      </a:r>
                      <a:endParaRPr lang="zh-HK" altLang="en-US" sz="1000" dirty="0"/>
                    </a:p>
                  </a:txBody>
                  <a:tcPr marL="68580" marR="68580" marT="34290" marB="34290"/>
                </a:tc>
                <a:tc>
                  <a:txBody>
                    <a:bodyPr/>
                    <a:lstStyle/>
                    <a:p>
                      <a:pPr algn="ctr"/>
                      <a:r>
                        <a:rPr lang="en-US" altLang="zh-HK" sz="1000" b="1" dirty="0"/>
                        <a:t>{[x</a:t>
                      </a:r>
                      <a:r>
                        <a:rPr lang="en-US" altLang="zh-HK" sz="1000" b="1" baseline="-25000" dirty="0"/>
                        <a:t>1</a:t>
                      </a:r>
                      <a:r>
                        <a:rPr lang="en-US" altLang="zh-HK" sz="1000" b="1" dirty="0"/>
                        <a:t>,5], [x</a:t>
                      </a:r>
                      <a:r>
                        <a:rPr lang="en-US" altLang="zh-HK" sz="1000" b="1" baseline="-25000" dirty="0"/>
                        <a:t>2</a:t>
                      </a:r>
                      <a:r>
                        <a:rPr lang="en-US" altLang="zh-HK" sz="1000" b="1" dirty="0"/>
                        <a:t>,5], [x</a:t>
                      </a:r>
                      <a:r>
                        <a:rPr lang="en-US" altLang="zh-HK" sz="1000" b="1" baseline="-25000" dirty="0"/>
                        <a:t>3</a:t>
                      </a:r>
                      <a:r>
                        <a:rPr lang="en-US" altLang="zh-HK" sz="1000" b="1" dirty="0"/>
                        <a:t>,5], [x</a:t>
                      </a:r>
                      <a:r>
                        <a:rPr lang="en-US" altLang="zh-HK" sz="1000" b="1" baseline="-25000" dirty="0"/>
                        <a:t>4</a:t>
                      </a:r>
                      <a:r>
                        <a:rPr lang="en-US" altLang="zh-HK" sz="1000" b="1" dirty="0"/>
                        <a:t>,5], [s</a:t>
                      </a:r>
                      <a:r>
                        <a:rPr lang="en-US" altLang="zh-HK" sz="1000" b="1" baseline="-25000" dirty="0"/>
                        <a:t>1</a:t>
                      </a:r>
                      <a:r>
                        <a:rPr lang="en-US" altLang="zh-HK" sz="1000" b="1" dirty="0"/>
                        <a:t>,5],  [s</a:t>
                      </a:r>
                      <a:r>
                        <a:rPr lang="en-US" altLang="zh-HK" sz="1000" b="1" baseline="-25000" dirty="0"/>
                        <a:t>2</a:t>
                      </a:r>
                      <a:r>
                        <a:rPr lang="en-US" altLang="zh-HK" sz="1000" b="1" dirty="0"/>
                        <a:t>,5], [s</a:t>
                      </a:r>
                      <a:r>
                        <a:rPr lang="en-US" altLang="zh-HK" sz="1000" b="1" baseline="-25000" dirty="0"/>
                        <a:t>3</a:t>
                      </a:r>
                      <a:r>
                        <a:rPr lang="en-US" altLang="zh-HK" sz="1000" b="1" dirty="0"/>
                        <a:t>,5], [s</a:t>
                      </a:r>
                      <a:r>
                        <a:rPr lang="en-US" altLang="zh-HK" sz="1000" b="1" baseline="-25000" dirty="0"/>
                        <a:t>4</a:t>
                      </a:r>
                      <a:r>
                        <a:rPr lang="en-US" altLang="zh-HK" sz="1000" b="1" dirty="0"/>
                        <a:t>,5], [r</a:t>
                      </a:r>
                      <a:r>
                        <a:rPr lang="en-US" altLang="zh-HK" sz="1000" b="1" baseline="-25000" dirty="0"/>
                        <a:t>2</a:t>
                      </a:r>
                      <a:r>
                        <a:rPr lang="en-US" altLang="zh-HK" sz="1000" b="1" dirty="0"/>
                        <a:t>,3], [r</a:t>
                      </a:r>
                      <a:r>
                        <a:rPr lang="en-US" altLang="zh-HK" sz="1000" b="1" baseline="-25000" dirty="0"/>
                        <a:t>2</a:t>
                      </a:r>
                      <a:r>
                        <a:rPr lang="en-US" altLang="zh-HK" sz="1000" b="1" dirty="0"/>
                        <a:t>,3],  [p,3]}</a:t>
                      </a:r>
                      <a:endParaRPr lang="zh-HK" altLang="en-US" sz="1000" dirty="0"/>
                    </a:p>
                  </a:txBody>
                  <a:tcPr marL="68580" marR="68580" marT="34290" marB="34290"/>
                </a:tc>
                <a:extLst>
                  <a:ext uri="{0D108BD9-81ED-4DB2-BD59-A6C34878D82A}">
                    <a16:rowId xmlns:a16="http://schemas.microsoft.com/office/drawing/2014/main" val="10001"/>
                  </a:ext>
                </a:extLst>
              </a:tr>
              <a:tr h="288122">
                <a:tc>
                  <a:txBody>
                    <a:bodyPr/>
                    <a:lstStyle/>
                    <a:p>
                      <a:pPr algn="ctr"/>
                      <a:r>
                        <a:rPr lang="en-US" altLang="zh-HK" sz="1000" b="1" dirty="0"/>
                        <a:t>x</a:t>
                      </a:r>
                      <a:r>
                        <a:rPr lang="en-US" altLang="zh-HK" sz="1000" b="1" baseline="-25000" dirty="0"/>
                        <a:t>1</a:t>
                      </a:r>
                      <a:endParaRPr lang="zh-HK" altLang="en-US" sz="1000" dirty="0"/>
                    </a:p>
                  </a:txBody>
                  <a:tcPr marL="68580" marR="68580" marT="34290" marB="34290"/>
                </a:tc>
                <a:tc>
                  <a:txBody>
                    <a:bodyPr/>
                    <a:lstStyle/>
                    <a:p>
                      <a:pPr algn="ctr"/>
                      <a:r>
                        <a:rPr lang="en-US" altLang="zh-HK" sz="1000" b="1" dirty="0"/>
                        <a:t>{[q,5], [x</a:t>
                      </a:r>
                      <a:r>
                        <a:rPr lang="en-US" altLang="zh-HK" sz="1000" b="1" baseline="-25000" dirty="0"/>
                        <a:t>2</a:t>
                      </a:r>
                      <a:r>
                        <a:rPr lang="en-US" altLang="zh-HK" sz="1000" b="1" dirty="0"/>
                        <a:t>,5], [x</a:t>
                      </a:r>
                      <a:r>
                        <a:rPr lang="en-US" altLang="zh-HK" sz="1000" b="1" baseline="-25000" dirty="0"/>
                        <a:t>3</a:t>
                      </a:r>
                      <a:r>
                        <a:rPr lang="en-US" altLang="zh-HK" sz="1000" b="1" dirty="0"/>
                        <a:t>,5], [x</a:t>
                      </a:r>
                      <a:r>
                        <a:rPr lang="en-US" altLang="zh-HK" sz="1000" b="1" baseline="-25000" dirty="0"/>
                        <a:t>4</a:t>
                      </a:r>
                      <a:r>
                        <a:rPr lang="en-US" altLang="zh-HK" sz="1000" b="1" dirty="0"/>
                        <a:t>,5], [s</a:t>
                      </a:r>
                      <a:r>
                        <a:rPr lang="en-US" altLang="zh-HK" sz="1000" b="1" baseline="-25000" dirty="0"/>
                        <a:t>2</a:t>
                      </a:r>
                      <a:r>
                        <a:rPr lang="en-US" altLang="zh-HK" sz="1000" b="1" dirty="0"/>
                        <a:t>,4]}</a:t>
                      </a:r>
                      <a:endParaRPr lang="zh-HK" altLang="en-US" sz="1000" dirty="0"/>
                    </a:p>
                  </a:txBody>
                  <a:tcPr marL="68580" marR="68580" marT="34290" marB="34290"/>
                </a:tc>
                <a:extLst>
                  <a:ext uri="{0D108BD9-81ED-4DB2-BD59-A6C34878D82A}">
                    <a16:rowId xmlns:a16="http://schemas.microsoft.com/office/drawing/2014/main" val="10002"/>
                  </a:ext>
                </a:extLst>
              </a:tr>
              <a:tr h="288122">
                <a:tc>
                  <a:txBody>
                    <a:bodyPr/>
                    <a:lstStyle/>
                    <a:p>
                      <a:pPr algn="ctr"/>
                      <a:r>
                        <a:rPr lang="en-US" altLang="zh-HK" sz="1000" b="1" dirty="0"/>
                        <a:t>x</a:t>
                      </a:r>
                      <a:r>
                        <a:rPr lang="en-US" altLang="zh-HK" sz="1000" b="1" baseline="-25000" dirty="0"/>
                        <a:t>2</a:t>
                      </a:r>
                      <a:endParaRPr lang="zh-HK" altLang="en-US" sz="1000" dirty="0"/>
                    </a:p>
                  </a:txBody>
                  <a:tcPr marL="68580" marR="68580" marT="34290" marB="34290"/>
                </a:tc>
                <a:tc>
                  <a:txBody>
                    <a:bodyPr/>
                    <a:lstStyle/>
                    <a:p>
                      <a:pPr algn="ctr"/>
                      <a:r>
                        <a:rPr lang="en-US" altLang="zh-HK" sz="1000" dirty="0"/>
                        <a:t>…</a:t>
                      </a:r>
                      <a:endParaRPr lang="zh-HK" altLang="en-US" sz="1000" dirty="0"/>
                    </a:p>
                  </a:txBody>
                  <a:tcPr marL="68580" marR="68580" marT="34290" marB="34290"/>
                </a:tc>
                <a:extLst>
                  <a:ext uri="{0D108BD9-81ED-4DB2-BD59-A6C34878D82A}">
                    <a16:rowId xmlns:a16="http://schemas.microsoft.com/office/drawing/2014/main" val="10003"/>
                  </a:ext>
                </a:extLst>
              </a:tr>
              <a:tr h="288122">
                <a:tc>
                  <a:txBody>
                    <a:bodyPr/>
                    <a:lstStyle/>
                    <a:p>
                      <a:pPr algn="ctr"/>
                      <a:r>
                        <a:rPr lang="en-US" altLang="zh-HK" sz="1000" b="1" dirty="0"/>
                        <a:t>…</a:t>
                      </a:r>
                      <a:endParaRPr lang="zh-HK" altLang="en-US" sz="1000" dirty="0"/>
                    </a:p>
                  </a:txBody>
                  <a:tcPr marL="68580" marR="68580" marT="34290" marB="34290"/>
                </a:tc>
                <a:tc>
                  <a:txBody>
                    <a:bodyPr/>
                    <a:lstStyle/>
                    <a:p>
                      <a:pPr algn="ctr"/>
                      <a:r>
                        <a:rPr lang="en-US" altLang="zh-HK" sz="1000" dirty="0"/>
                        <a:t>…</a:t>
                      </a:r>
                      <a:endParaRPr lang="zh-HK" altLang="en-US" sz="1000" dirty="0"/>
                    </a:p>
                  </a:txBody>
                  <a:tcPr marL="68580" marR="68580" marT="34290" marB="34290"/>
                </a:tc>
                <a:extLst>
                  <a:ext uri="{0D108BD9-81ED-4DB2-BD59-A6C34878D82A}">
                    <a16:rowId xmlns:a16="http://schemas.microsoft.com/office/drawing/2014/main" val="10004"/>
                  </a:ext>
                </a:extLst>
              </a:tr>
            </a:tbl>
          </a:graphicData>
        </a:graphic>
      </p:graphicFrame>
      <p:sp>
        <p:nvSpPr>
          <p:cNvPr id="75" name="Slide Number Placeholder 74"/>
          <p:cNvSpPr>
            <a:spLocks noGrp="1"/>
          </p:cNvSpPr>
          <p:nvPr>
            <p:ph type="sldNum" sz="quarter" idx="12"/>
          </p:nvPr>
        </p:nvSpPr>
        <p:spPr/>
        <p:txBody>
          <a:bodyPr/>
          <a:lstStyle/>
          <a:p>
            <a:fld id="{B6F15528-21DE-4FAA-801E-634DDDAF4B2B}" type="slidenum">
              <a:rPr lang="en-US" smtClean="0"/>
              <a:pPr/>
              <a:t>78</a:t>
            </a:fld>
            <a:endParaRPr lang="en-US"/>
          </a:p>
        </p:txBody>
      </p:sp>
      <p:sp>
        <p:nvSpPr>
          <p:cNvPr id="77" name="Rectangle 2">
            <a:extLst>
              <a:ext uri="{FF2B5EF4-FFF2-40B4-BE49-F238E27FC236}">
                <a16:creationId xmlns:a16="http://schemas.microsoft.com/office/drawing/2014/main" id="{7B9C446D-8F76-A042-A8DB-413700ECF6D3}"/>
              </a:ext>
            </a:extLst>
          </p:cNvPr>
          <p:cNvSpPr txBox="1">
            <a:spLocks noChangeArrowheads="1"/>
          </p:cNvSpPr>
          <p:nvPr/>
        </p:nvSpPr>
        <p:spPr>
          <a:xfrm>
            <a:off x="419692" y="-8461"/>
            <a:ext cx="8724306"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b="1" dirty="0">
                <a:ea typeface="宋体" charset="-122"/>
              </a:rPr>
              <a:t>Framework</a:t>
            </a:r>
            <a:r>
              <a:rPr lang="zh-CN" altLang="en-US" sz="2400" b="1" dirty="0">
                <a:ea typeface="宋体" charset="-122"/>
              </a:rPr>
              <a:t> </a:t>
            </a:r>
            <a:r>
              <a:rPr lang="en-US" altLang="zh-CN" sz="2400" dirty="0">
                <a:solidFill>
                  <a:srgbClr val="C00000"/>
                </a:solidFill>
                <a:ea typeface="宋体" charset="-122"/>
              </a:rPr>
              <a:t>[﻿Huang</a:t>
            </a:r>
            <a:r>
              <a:rPr lang="zh-CN" altLang="en-US" sz="2400" dirty="0">
                <a:solidFill>
                  <a:srgbClr val="C00000"/>
                </a:solidFill>
                <a:ea typeface="宋体" charset="-122"/>
              </a:rPr>
              <a:t> </a:t>
            </a:r>
            <a:r>
              <a:rPr lang="en-US" altLang="zh-CN" sz="2400" dirty="0">
                <a:solidFill>
                  <a:srgbClr val="C00000"/>
                </a:solidFill>
                <a:ea typeface="宋体" charset="-122"/>
              </a:rPr>
              <a:t>et</a:t>
            </a:r>
            <a:r>
              <a:rPr lang="zh-CN" altLang="en-US" sz="2400" dirty="0">
                <a:solidFill>
                  <a:srgbClr val="C00000"/>
                </a:solidFill>
                <a:ea typeface="宋体" charset="-122"/>
              </a:rPr>
              <a:t> </a:t>
            </a:r>
            <a:r>
              <a:rPr lang="en-US" altLang="zh-CN" sz="2400" dirty="0">
                <a:solidFill>
                  <a:srgbClr val="C00000"/>
                </a:solidFill>
                <a:ea typeface="宋体" charset="-122"/>
              </a:rPr>
              <a:t>al.,</a:t>
            </a:r>
            <a:r>
              <a:rPr lang="zh-CN" altLang="en-US" sz="2400" dirty="0">
                <a:solidFill>
                  <a:srgbClr val="C00000"/>
                </a:solidFill>
                <a:ea typeface="宋体" charset="-122"/>
              </a:rPr>
              <a:t> </a:t>
            </a:r>
            <a:r>
              <a:rPr lang="en-US" altLang="zh-CN" sz="2400" dirty="0">
                <a:solidFill>
                  <a:srgbClr val="C00000"/>
                </a:solidFill>
                <a:ea typeface="宋体" charset="-122"/>
              </a:rPr>
              <a:t>SIGMOD</a:t>
            </a:r>
            <a:r>
              <a:rPr lang="zh-CN" altLang="en-US" sz="2400" dirty="0">
                <a:solidFill>
                  <a:srgbClr val="C00000"/>
                </a:solidFill>
                <a:ea typeface="宋体" charset="-122"/>
              </a:rPr>
              <a:t> </a:t>
            </a:r>
            <a:r>
              <a:rPr lang="en-US" altLang="zh-CN" sz="2400" dirty="0">
                <a:solidFill>
                  <a:srgbClr val="C00000"/>
                </a:solidFill>
                <a:ea typeface="宋体" charset="-122"/>
              </a:rPr>
              <a:t>14]</a:t>
            </a:r>
            <a:r>
              <a:rPr lang="zh-CN" altLang="en-US" sz="2400" dirty="0">
                <a:solidFill>
                  <a:srgbClr val="C00000"/>
                </a:solidFill>
                <a:ea typeface="宋体" charset="-122"/>
              </a:rPr>
              <a:t> </a:t>
            </a:r>
            <a:endParaRPr lang="en-US" altLang="zh-CN" sz="2400" dirty="0">
              <a:solidFill>
                <a:srgbClr val="C00000"/>
              </a:solidFill>
              <a:ea typeface="宋体" charset="-122"/>
            </a:endParaRPr>
          </a:p>
        </p:txBody>
      </p:sp>
      <p:cxnSp>
        <p:nvCxnSpPr>
          <p:cNvPr id="79" name="直线连接符 78">
            <a:extLst>
              <a:ext uri="{FF2B5EF4-FFF2-40B4-BE49-F238E27FC236}">
                <a16:creationId xmlns:a16="http://schemas.microsoft.com/office/drawing/2014/main" id="{AD3D6311-1791-5B44-899F-CB239EAF25F4}"/>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71BC609E-5343-3740-B810-E45DA2479F22}"/>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pic>
        <p:nvPicPr>
          <p:cNvPr id="82" name="图片 81">
            <a:extLst>
              <a:ext uri="{FF2B5EF4-FFF2-40B4-BE49-F238E27FC236}">
                <a16:creationId xmlns:a16="http://schemas.microsoft.com/office/drawing/2014/main" id="{2FF62028-DDD4-3645-AA67-310094099897}"/>
              </a:ext>
            </a:extLst>
          </p:cNvPr>
          <p:cNvPicPr>
            <a:picLocks noChangeAspect="1"/>
          </p:cNvPicPr>
          <p:nvPr/>
        </p:nvPicPr>
        <p:blipFill>
          <a:blip r:embed="rId3"/>
          <a:stretch>
            <a:fillRect/>
          </a:stretch>
        </p:blipFill>
        <p:spPr>
          <a:xfrm>
            <a:off x="4306501" y="1085419"/>
            <a:ext cx="4676213" cy="3438067"/>
          </a:xfrm>
          <a:prstGeom prst="rect">
            <a:avLst/>
          </a:prstGeom>
        </p:spPr>
      </p:pic>
    </p:spTree>
    <p:extLst>
      <p:ext uri="{BB962C8B-B14F-4D97-AF65-F5344CB8AC3E}">
        <p14:creationId xmlns:p14="http://schemas.microsoft.com/office/powerpoint/2010/main" val="88704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74"/>
          <p:cNvSpPr>
            <a:spLocks noGrp="1"/>
          </p:cNvSpPr>
          <p:nvPr>
            <p:ph type="sldNum" sz="quarter" idx="12"/>
          </p:nvPr>
        </p:nvSpPr>
        <p:spPr/>
        <p:txBody>
          <a:bodyPr/>
          <a:lstStyle/>
          <a:p>
            <a:fld id="{B6F15528-21DE-4FAA-801E-634DDDAF4B2B}" type="slidenum">
              <a:rPr lang="en-US" smtClean="0"/>
              <a:pPr/>
              <a:t>79</a:t>
            </a:fld>
            <a:endParaRPr lang="en-US"/>
          </a:p>
        </p:txBody>
      </p:sp>
      <p:sp>
        <p:nvSpPr>
          <p:cNvPr id="77" name="Rectangle 2">
            <a:extLst>
              <a:ext uri="{FF2B5EF4-FFF2-40B4-BE49-F238E27FC236}">
                <a16:creationId xmlns:a16="http://schemas.microsoft.com/office/drawing/2014/main" id="{7B9C446D-8F76-A042-A8DB-413700ECF6D3}"/>
              </a:ext>
            </a:extLst>
          </p:cNvPr>
          <p:cNvSpPr txBox="1">
            <a:spLocks noChangeArrowheads="1"/>
          </p:cNvSpPr>
          <p:nvPr/>
        </p:nvSpPr>
        <p:spPr>
          <a:xfrm>
            <a:off x="419692" y="-8461"/>
            <a:ext cx="8724306"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b="1" dirty="0">
                <a:ea typeface="宋体" charset="-122"/>
              </a:rPr>
              <a:t>Query Processing using Simple K-Truss Index</a:t>
            </a:r>
            <a:endParaRPr lang="en-US" altLang="zh-CN" sz="2400" dirty="0">
              <a:solidFill>
                <a:srgbClr val="C00000"/>
              </a:solidFill>
              <a:ea typeface="宋体" charset="-122"/>
            </a:endParaRPr>
          </a:p>
        </p:txBody>
      </p:sp>
      <p:cxnSp>
        <p:nvCxnSpPr>
          <p:cNvPr id="79" name="直线连接符 78">
            <a:extLst>
              <a:ext uri="{FF2B5EF4-FFF2-40B4-BE49-F238E27FC236}">
                <a16:creationId xmlns:a16="http://schemas.microsoft.com/office/drawing/2014/main" id="{AD3D6311-1791-5B44-899F-CB239EAF25F4}"/>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71BC609E-5343-3740-B810-E45DA2479F22}"/>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81" name="Freeform 80">
            <a:extLst>
              <a:ext uri="{FF2B5EF4-FFF2-40B4-BE49-F238E27FC236}">
                <a16:creationId xmlns:a16="http://schemas.microsoft.com/office/drawing/2014/main" id="{B779DB4F-A19B-FA40-B65C-164AE90F0DCE}"/>
              </a:ext>
            </a:extLst>
          </p:cNvPr>
          <p:cNvSpPr/>
          <p:nvPr/>
        </p:nvSpPr>
        <p:spPr>
          <a:xfrm>
            <a:off x="2993656" y="2183681"/>
            <a:ext cx="1479498" cy="1086155"/>
          </a:xfrm>
          <a:custGeom>
            <a:avLst/>
            <a:gdLst>
              <a:gd name="connsiteX0" fmla="*/ 513978 w 1972664"/>
              <a:gd name="connsiteY0" fmla="*/ 10886 h 1448207"/>
              <a:gd name="connsiteX1" fmla="*/ 513978 w 1972664"/>
              <a:gd name="connsiteY1" fmla="*/ 10886 h 1448207"/>
              <a:gd name="connsiteX2" fmla="*/ 1787607 w 1972664"/>
              <a:gd name="connsiteY2" fmla="*/ 21772 h 1448207"/>
              <a:gd name="connsiteX3" fmla="*/ 1820264 w 1972664"/>
              <a:gd name="connsiteY3" fmla="*/ 32657 h 1448207"/>
              <a:gd name="connsiteX4" fmla="*/ 1842036 w 1972664"/>
              <a:gd name="connsiteY4" fmla="*/ 54429 h 1448207"/>
              <a:gd name="connsiteX5" fmla="*/ 1874693 w 1972664"/>
              <a:gd name="connsiteY5" fmla="*/ 76200 h 1448207"/>
              <a:gd name="connsiteX6" fmla="*/ 1896464 w 1972664"/>
              <a:gd name="connsiteY6" fmla="*/ 163286 h 1448207"/>
              <a:gd name="connsiteX7" fmla="*/ 1907350 w 1972664"/>
              <a:gd name="connsiteY7" fmla="*/ 293915 h 1448207"/>
              <a:gd name="connsiteX8" fmla="*/ 1929121 w 1972664"/>
              <a:gd name="connsiteY8" fmla="*/ 359229 h 1448207"/>
              <a:gd name="connsiteX9" fmla="*/ 1950893 w 1972664"/>
              <a:gd name="connsiteY9" fmla="*/ 609600 h 1448207"/>
              <a:gd name="connsiteX10" fmla="*/ 1972664 w 1972664"/>
              <a:gd name="connsiteY10" fmla="*/ 849086 h 1448207"/>
              <a:gd name="connsiteX11" fmla="*/ 1961778 w 1972664"/>
              <a:gd name="connsiteY11" fmla="*/ 1132115 h 1448207"/>
              <a:gd name="connsiteX12" fmla="*/ 1940007 w 1972664"/>
              <a:gd name="connsiteY12" fmla="*/ 1262743 h 1448207"/>
              <a:gd name="connsiteX13" fmla="*/ 1918236 w 1972664"/>
              <a:gd name="connsiteY13" fmla="*/ 1295400 h 1448207"/>
              <a:gd name="connsiteX14" fmla="*/ 1896464 w 1972664"/>
              <a:gd name="connsiteY14" fmla="*/ 1317172 h 1448207"/>
              <a:gd name="connsiteX15" fmla="*/ 1852921 w 1972664"/>
              <a:gd name="connsiteY15" fmla="*/ 1360715 h 1448207"/>
              <a:gd name="connsiteX16" fmla="*/ 1820264 w 1972664"/>
              <a:gd name="connsiteY16" fmla="*/ 1393372 h 1448207"/>
              <a:gd name="connsiteX17" fmla="*/ 1733178 w 1972664"/>
              <a:gd name="connsiteY17" fmla="*/ 1415143 h 1448207"/>
              <a:gd name="connsiteX18" fmla="*/ 1450150 w 1972664"/>
              <a:gd name="connsiteY18" fmla="*/ 1404257 h 1448207"/>
              <a:gd name="connsiteX19" fmla="*/ 1232436 w 1972664"/>
              <a:gd name="connsiteY19" fmla="*/ 1393372 h 1448207"/>
              <a:gd name="connsiteX20" fmla="*/ 894978 w 1972664"/>
              <a:gd name="connsiteY20" fmla="*/ 1415143 h 1448207"/>
              <a:gd name="connsiteX21" fmla="*/ 622836 w 1972664"/>
              <a:gd name="connsiteY21" fmla="*/ 1426029 h 1448207"/>
              <a:gd name="connsiteX22" fmla="*/ 579293 w 1972664"/>
              <a:gd name="connsiteY22" fmla="*/ 1436915 h 1448207"/>
              <a:gd name="connsiteX23" fmla="*/ 89436 w 1972664"/>
              <a:gd name="connsiteY23" fmla="*/ 1436915 h 1448207"/>
              <a:gd name="connsiteX24" fmla="*/ 67664 w 1972664"/>
              <a:gd name="connsiteY24" fmla="*/ 1415143 h 1448207"/>
              <a:gd name="connsiteX25" fmla="*/ 56778 w 1972664"/>
              <a:gd name="connsiteY25" fmla="*/ 1382486 h 1448207"/>
              <a:gd name="connsiteX26" fmla="*/ 24121 w 1972664"/>
              <a:gd name="connsiteY26" fmla="*/ 1360715 h 1448207"/>
              <a:gd name="connsiteX27" fmla="*/ 13236 w 1972664"/>
              <a:gd name="connsiteY27" fmla="*/ 1328057 h 1448207"/>
              <a:gd name="connsiteX28" fmla="*/ 13236 w 1972664"/>
              <a:gd name="connsiteY28" fmla="*/ 1045029 h 1448207"/>
              <a:gd name="connsiteX29" fmla="*/ 24121 w 1972664"/>
              <a:gd name="connsiteY29" fmla="*/ 1012372 h 1448207"/>
              <a:gd name="connsiteX30" fmla="*/ 35007 w 1972664"/>
              <a:gd name="connsiteY30" fmla="*/ 968829 h 1448207"/>
              <a:gd name="connsiteX31" fmla="*/ 67664 w 1972664"/>
              <a:gd name="connsiteY31" fmla="*/ 870857 h 1448207"/>
              <a:gd name="connsiteX32" fmla="*/ 78550 w 1972664"/>
              <a:gd name="connsiteY32" fmla="*/ 838200 h 1448207"/>
              <a:gd name="connsiteX33" fmla="*/ 89436 w 1972664"/>
              <a:gd name="connsiteY33" fmla="*/ 805543 h 1448207"/>
              <a:gd name="connsiteX34" fmla="*/ 100321 w 1972664"/>
              <a:gd name="connsiteY34" fmla="*/ 762000 h 1448207"/>
              <a:gd name="connsiteX35" fmla="*/ 122093 w 1972664"/>
              <a:gd name="connsiteY35" fmla="*/ 729343 h 1448207"/>
              <a:gd name="connsiteX36" fmla="*/ 154750 w 1972664"/>
              <a:gd name="connsiteY36" fmla="*/ 609600 h 1448207"/>
              <a:gd name="connsiteX37" fmla="*/ 165636 w 1972664"/>
              <a:gd name="connsiteY37" fmla="*/ 576943 h 1448207"/>
              <a:gd name="connsiteX38" fmla="*/ 187407 w 1972664"/>
              <a:gd name="connsiteY38" fmla="*/ 544286 h 1448207"/>
              <a:gd name="connsiteX39" fmla="*/ 230950 w 1972664"/>
              <a:gd name="connsiteY39" fmla="*/ 446315 h 1448207"/>
              <a:gd name="connsiteX40" fmla="*/ 274493 w 1972664"/>
              <a:gd name="connsiteY40" fmla="*/ 359229 h 1448207"/>
              <a:gd name="connsiteX41" fmla="*/ 285378 w 1972664"/>
              <a:gd name="connsiteY41" fmla="*/ 326572 h 1448207"/>
              <a:gd name="connsiteX42" fmla="*/ 307150 w 1972664"/>
              <a:gd name="connsiteY42" fmla="*/ 304800 h 1448207"/>
              <a:gd name="connsiteX43" fmla="*/ 328921 w 1972664"/>
              <a:gd name="connsiteY43" fmla="*/ 239486 h 1448207"/>
              <a:gd name="connsiteX44" fmla="*/ 339807 w 1972664"/>
              <a:gd name="connsiteY44" fmla="*/ 206829 h 1448207"/>
              <a:gd name="connsiteX45" fmla="*/ 350693 w 1972664"/>
              <a:gd name="connsiteY45" fmla="*/ 174172 h 1448207"/>
              <a:gd name="connsiteX46" fmla="*/ 372464 w 1972664"/>
              <a:gd name="connsiteY46" fmla="*/ 152400 h 1448207"/>
              <a:gd name="connsiteX47" fmla="*/ 383350 w 1972664"/>
              <a:gd name="connsiteY47" fmla="*/ 119743 h 1448207"/>
              <a:gd name="connsiteX48" fmla="*/ 416007 w 1972664"/>
              <a:gd name="connsiteY48" fmla="*/ 108857 h 1448207"/>
              <a:gd name="connsiteX49" fmla="*/ 492207 w 1972664"/>
              <a:gd name="connsiteY49" fmla="*/ 76200 h 1448207"/>
              <a:gd name="connsiteX50" fmla="*/ 590178 w 1972664"/>
              <a:gd name="connsiteY50" fmla="*/ 43543 h 1448207"/>
              <a:gd name="connsiteX51" fmla="*/ 622836 w 1972664"/>
              <a:gd name="connsiteY51" fmla="*/ 32657 h 1448207"/>
              <a:gd name="connsiteX52" fmla="*/ 677264 w 1972664"/>
              <a:gd name="connsiteY52" fmla="*/ 0 h 1448207"/>
              <a:gd name="connsiteX53" fmla="*/ 688150 w 1972664"/>
              <a:gd name="connsiteY53" fmla="*/ 43543 h 144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72664" h="1448207">
                <a:moveTo>
                  <a:pt x="513978" y="10886"/>
                </a:moveTo>
                <a:lnTo>
                  <a:pt x="513978" y="10886"/>
                </a:lnTo>
                <a:lnTo>
                  <a:pt x="1787607" y="21772"/>
                </a:lnTo>
                <a:cubicBezTo>
                  <a:pt x="1799080" y="21963"/>
                  <a:pt x="1810425" y="26754"/>
                  <a:pt x="1820264" y="32657"/>
                </a:cubicBezTo>
                <a:cubicBezTo>
                  <a:pt x="1829065" y="37937"/>
                  <a:pt x="1834022" y="48018"/>
                  <a:pt x="1842036" y="54429"/>
                </a:cubicBezTo>
                <a:cubicBezTo>
                  <a:pt x="1852252" y="62602"/>
                  <a:pt x="1863807" y="68943"/>
                  <a:pt x="1874693" y="76200"/>
                </a:cubicBezTo>
                <a:cubicBezTo>
                  <a:pt x="1886244" y="110856"/>
                  <a:pt x="1891687" y="122686"/>
                  <a:pt x="1896464" y="163286"/>
                </a:cubicBezTo>
                <a:cubicBezTo>
                  <a:pt x="1901569" y="206681"/>
                  <a:pt x="1900167" y="250816"/>
                  <a:pt x="1907350" y="293915"/>
                </a:cubicBezTo>
                <a:cubicBezTo>
                  <a:pt x="1911123" y="316552"/>
                  <a:pt x="1929121" y="359229"/>
                  <a:pt x="1929121" y="359229"/>
                </a:cubicBezTo>
                <a:cubicBezTo>
                  <a:pt x="1941198" y="479996"/>
                  <a:pt x="1941772" y="477350"/>
                  <a:pt x="1950893" y="609600"/>
                </a:cubicBezTo>
                <a:cubicBezTo>
                  <a:pt x="1965320" y="818789"/>
                  <a:pt x="1951393" y="721465"/>
                  <a:pt x="1972664" y="849086"/>
                </a:cubicBezTo>
                <a:cubicBezTo>
                  <a:pt x="1969035" y="943429"/>
                  <a:pt x="1967164" y="1037856"/>
                  <a:pt x="1961778" y="1132115"/>
                </a:cubicBezTo>
                <a:cubicBezTo>
                  <a:pt x="1960220" y="1159380"/>
                  <a:pt x="1957584" y="1227588"/>
                  <a:pt x="1940007" y="1262743"/>
                </a:cubicBezTo>
                <a:cubicBezTo>
                  <a:pt x="1934156" y="1274445"/>
                  <a:pt x="1926409" y="1285184"/>
                  <a:pt x="1918236" y="1295400"/>
                </a:cubicBezTo>
                <a:cubicBezTo>
                  <a:pt x="1911825" y="1303414"/>
                  <a:pt x="1903721" y="1309915"/>
                  <a:pt x="1896464" y="1317172"/>
                </a:cubicBezTo>
                <a:cubicBezTo>
                  <a:pt x="1875729" y="1379376"/>
                  <a:pt x="1902684" y="1327539"/>
                  <a:pt x="1852921" y="1360715"/>
                </a:cubicBezTo>
                <a:cubicBezTo>
                  <a:pt x="1840112" y="1369254"/>
                  <a:pt x="1834279" y="1387002"/>
                  <a:pt x="1820264" y="1393372"/>
                </a:cubicBezTo>
                <a:cubicBezTo>
                  <a:pt x="1793024" y="1405754"/>
                  <a:pt x="1733178" y="1415143"/>
                  <a:pt x="1733178" y="1415143"/>
                </a:cubicBezTo>
                <a:lnTo>
                  <a:pt x="1450150" y="1404257"/>
                </a:lnTo>
                <a:cubicBezTo>
                  <a:pt x="1377557" y="1401101"/>
                  <a:pt x="1305098" y="1393372"/>
                  <a:pt x="1232436" y="1393372"/>
                </a:cubicBezTo>
                <a:cubicBezTo>
                  <a:pt x="1055141" y="1393372"/>
                  <a:pt x="1048100" y="1406866"/>
                  <a:pt x="894978" y="1415143"/>
                </a:cubicBezTo>
                <a:cubicBezTo>
                  <a:pt x="804324" y="1420043"/>
                  <a:pt x="713550" y="1422400"/>
                  <a:pt x="622836" y="1426029"/>
                </a:cubicBezTo>
                <a:cubicBezTo>
                  <a:pt x="608322" y="1429658"/>
                  <a:pt x="594163" y="1435263"/>
                  <a:pt x="579293" y="1436915"/>
                </a:cubicBezTo>
                <a:cubicBezTo>
                  <a:pt x="387895" y="1458181"/>
                  <a:pt x="315905" y="1444220"/>
                  <a:pt x="89436" y="1436915"/>
                </a:cubicBezTo>
                <a:cubicBezTo>
                  <a:pt x="82179" y="1429658"/>
                  <a:pt x="72945" y="1423944"/>
                  <a:pt x="67664" y="1415143"/>
                </a:cubicBezTo>
                <a:cubicBezTo>
                  <a:pt x="61760" y="1405304"/>
                  <a:pt x="63946" y="1391446"/>
                  <a:pt x="56778" y="1382486"/>
                </a:cubicBezTo>
                <a:cubicBezTo>
                  <a:pt x="48605" y="1372270"/>
                  <a:pt x="35007" y="1367972"/>
                  <a:pt x="24121" y="1360715"/>
                </a:cubicBezTo>
                <a:cubicBezTo>
                  <a:pt x="20493" y="1349829"/>
                  <a:pt x="15725" y="1339259"/>
                  <a:pt x="13236" y="1328057"/>
                </a:cubicBezTo>
                <a:cubicBezTo>
                  <a:pt x="-9802" y="1224385"/>
                  <a:pt x="1925" y="1175109"/>
                  <a:pt x="13236" y="1045029"/>
                </a:cubicBezTo>
                <a:cubicBezTo>
                  <a:pt x="14230" y="1033598"/>
                  <a:pt x="20969" y="1023405"/>
                  <a:pt x="24121" y="1012372"/>
                </a:cubicBezTo>
                <a:cubicBezTo>
                  <a:pt x="28231" y="997987"/>
                  <a:pt x="30708" y="983159"/>
                  <a:pt x="35007" y="968829"/>
                </a:cubicBezTo>
                <a:cubicBezTo>
                  <a:pt x="35009" y="968822"/>
                  <a:pt x="62220" y="887188"/>
                  <a:pt x="67664" y="870857"/>
                </a:cubicBezTo>
                <a:lnTo>
                  <a:pt x="78550" y="838200"/>
                </a:lnTo>
                <a:cubicBezTo>
                  <a:pt x="82179" y="827314"/>
                  <a:pt x="86653" y="816675"/>
                  <a:pt x="89436" y="805543"/>
                </a:cubicBezTo>
                <a:cubicBezTo>
                  <a:pt x="93064" y="791029"/>
                  <a:pt x="94428" y="775751"/>
                  <a:pt x="100321" y="762000"/>
                </a:cubicBezTo>
                <a:cubicBezTo>
                  <a:pt x="105475" y="749975"/>
                  <a:pt x="114836" y="740229"/>
                  <a:pt x="122093" y="729343"/>
                </a:cubicBezTo>
                <a:cubicBezTo>
                  <a:pt x="137478" y="652412"/>
                  <a:pt x="127127" y="692466"/>
                  <a:pt x="154750" y="609600"/>
                </a:cubicBezTo>
                <a:cubicBezTo>
                  <a:pt x="158379" y="598714"/>
                  <a:pt x="159271" y="586490"/>
                  <a:pt x="165636" y="576943"/>
                </a:cubicBezTo>
                <a:cubicBezTo>
                  <a:pt x="172893" y="566057"/>
                  <a:pt x="182094" y="556241"/>
                  <a:pt x="187407" y="544286"/>
                </a:cubicBezTo>
                <a:cubicBezTo>
                  <a:pt x="239221" y="427703"/>
                  <a:pt x="181679" y="520219"/>
                  <a:pt x="230950" y="446315"/>
                </a:cubicBezTo>
                <a:cubicBezTo>
                  <a:pt x="255966" y="371263"/>
                  <a:pt x="236493" y="397227"/>
                  <a:pt x="274493" y="359229"/>
                </a:cubicBezTo>
                <a:cubicBezTo>
                  <a:pt x="278121" y="348343"/>
                  <a:pt x="279475" y="336411"/>
                  <a:pt x="285378" y="326572"/>
                </a:cubicBezTo>
                <a:cubicBezTo>
                  <a:pt x="290658" y="317771"/>
                  <a:pt x="302560" y="313980"/>
                  <a:pt x="307150" y="304800"/>
                </a:cubicBezTo>
                <a:cubicBezTo>
                  <a:pt x="317413" y="284274"/>
                  <a:pt x="321664" y="261257"/>
                  <a:pt x="328921" y="239486"/>
                </a:cubicBezTo>
                <a:lnTo>
                  <a:pt x="339807" y="206829"/>
                </a:lnTo>
                <a:cubicBezTo>
                  <a:pt x="343436" y="195943"/>
                  <a:pt x="342579" y="182286"/>
                  <a:pt x="350693" y="174172"/>
                </a:cubicBezTo>
                <a:lnTo>
                  <a:pt x="372464" y="152400"/>
                </a:lnTo>
                <a:cubicBezTo>
                  <a:pt x="376093" y="141514"/>
                  <a:pt x="375236" y="127857"/>
                  <a:pt x="383350" y="119743"/>
                </a:cubicBezTo>
                <a:cubicBezTo>
                  <a:pt x="391464" y="111629"/>
                  <a:pt x="405744" y="113989"/>
                  <a:pt x="416007" y="108857"/>
                </a:cubicBezTo>
                <a:cubicBezTo>
                  <a:pt x="510990" y="61366"/>
                  <a:pt x="378934" y="110182"/>
                  <a:pt x="492207" y="76200"/>
                </a:cubicBezTo>
                <a:cubicBezTo>
                  <a:pt x="492247" y="76188"/>
                  <a:pt x="573830" y="48992"/>
                  <a:pt x="590178" y="43543"/>
                </a:cubicBezTo>
                <a:cubicBezTo>
                  <a:pt x="601064" y="39914"/>
                  <a:pt x="613288" y="39022"/>
                  <a:pt x="622836" y="32657"/>
                </a:cubicBezTo>
                <a:cubicBezTo>
                  <a:pt x="662244" y="6385"/>
                  <a:pt x="643791" y="16737"/>
                  <a:pt x="677264" y="0"/>
                </a:cubicBezTo>
                <a:lnTo>
                  <a:pt x="688150" y="43543"/>
                </a:lnTo>
              </a:path>
            </a:pathLst>
          </a:custGeom>
          <a:solidFill>
            <a:schemeClr val="bg1">
              <a:lumMod val="65000"/>
            </a:schemeClr>
          </a:solidFill>
          <a:ln>
            <a:solidFill>
              <a:schemeClr val="tx1">
                <a:lumMod val="50000"/>
                <a:lumOff val="50000"/>
              </a:schemeClr>
            </a:solidFill>
          </a:ln>
          <a:effectLst>
            <a:reflection stA="3700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350"/>
          </a:p>
        </p:txBody>
      </p:sp>
      <p:sp>
        <p:nvSpPr>
          <p:cNvPr id="82" name="Content Placeholder 2">
            <a:extLst>
              <a:ext uri="{FF2B5EF4-FFF2-40B4-BE49-F238E27FC236}">
                <a16:creationId xmlns:a16="http://schemas.microsoft.com/office/drawing/2014/main" id="{D8435AD7-F60A-6549-9EBB-7106B9CD2097}"/>
              </a:ext>
            </a:extLst>
          </p:cNvPr>
          <p:cNvSpPr>
            <a:spLocks noGrp="1"/>
          </p:cNvSpPr>
          <p:nvPr>
            <p:ph idx="1"/>
          </p:nvPr>
        </p:nvSpPr>
        <p:spPr>
          <a:xfrm>
            <a:off x="508334" y="939998"/>
            <a:ext cx="7886700" cy="3263504"/>
          </a:xfrm>
        </p:spPr>
        <p:txBody>
          <a:bodyPr>
            <a:normAutofit/>
          </a:bodyPr>
          <a:lstStyle/>
          <a:p>
            <a:r>
              <a:rPr lang="en-US" altLang="zh-HK" dirty="0"/>
              <a:t>Queryin</a:t>
            </a:r>
            <a:r>
              <a:rPr lang="en-US" altLang="zh-CN" dirty="0"/>
              <a:t>g </a:t>
            </a:r>
            <a:r>
              <a:rPr lang="en-US" altLang="zh-CN" b="1" dirty="0">
                <a:solidFill>
                  <a:srgbClr val="0070C0"/>
                </a:solidFill>
              </a:rPr>
              <a:t>5-truss communities </a:t>
            </a:r>
            <a:r>
              <a:rPr lang="en-US" altLang="zh-CN" dirty="0"/>
              <a:t>containing </a:t>
            </a:r>
            <a:r>
              <a:rPr lang="en-US" altLang="zh-CN" b="1" dirty="0">
                <a:solidFill>
                  <a:srgbClr val="0070C0"/>
                </a:solidFill>
              </a:rPr>
              <a:t>vertex q</a:t>
            </a:r>
            <a:endParaRPr lang="en-US" altLang="zh-HK" b="1" dirty="0">
              <a:solidFill>
                <a:srgbClr val="0070C0"/>
              </a:solidFill>
            </a:endParaRPr>
          </a:p>
        </p:txBody>
      </p:sp>
      <p:cxnSp>
        <p:nvCxnSpPr>
          <p:cNvPr id="83" name="Straight Connector 3">
            <a:extLst>
              <a:ext uri="{FF2B5EF4-FFF2-40B4-BE49-F238E27FC236}">
                <a16:creationId xmlns:a16="http://schemas.microsoft.com/office/drawing/2014/main" id="{B426B123-5B26-F248-9109-C463657A046B}"/>
              </a:ext>
            </a:extLst>
          </p:cNvPr>
          <p:cNvCxnSpPr/>
          <p:nvPr/>
        </p:nvCxnSpPr>
        <p:spPr>
          <a:xfrm flipH="1" flipV="1">
            <a:off x="3544394" y="2445573"/>
            <a:ext cx="654834" cy="58288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4">
            <a:extLst>
              <a:ext uri="{FF2B5EF4-FFF2-40B4-BE49-F238E27FC236}">
                <a16:creationId xmlns:a16="http://schemas.microsoft.com/office/drawing/2014/main" id="{A3186507-2262-7B4D-82E8-6EB9C19B5428}"/>
              </a:ext>
            </a:extLst>
          </p:cNvPr>
          <p:cNvCxnSpPr/>
          <p:nvPr/>
        </p:nvCxnSpPr>
        <p:spPr>
          <a:xfrm flipV="1">
            <a:off x="4291063" y="3539971"/>
            <a:ext cx="526092" cy="32194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5">
            <a:extLst>
              <a:ext uri="{FF2B5EF4-FFF2-40B4-BE49-F238E27FC236}">
                <a16:creationId xmlns:a16="http://schemas.microsoft.com/office/drawing/2014/main" id="{EFFC2105-5410-BB48-BB6F-53A3149AD1A7}"/>
              </a:ext>
            </a:extLst>
          </p:cNvPr>
          <p:cNvCxnSpPr/>
          <p:nvPr/>
        </p:nvCxnSpPr>
        <p:spPr>
          <a:xfrm>
            <a:off x="4255205" y="2456062"/>
            <a:ext cx="566254" cy="28422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6">
            <a:extLst>
              <a:ext uri="{FF2B5EF4-FFF2-40B4-BE49-F238E27FC236}">
                <a16:creationId xmlns:a16="http://schemas.microsoft.com/office/drawing/2014/main" id="{EB52573A-484D-A64F-A2CB-6DECCC9254BC}"/>
              </a:ext>
            </a:extLst>
          </p:cNvPr>
          <p:cNvCxnSpPr/>
          <p:nvPr/>
        </p:nvCxnSpPr>
        <p:spPr>
          <a:xfrm>
            <a:off x="4271422" y="2422214"/>
            <a:ext cx="1073469" cy="196565"/>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7">
            <a:extLst>
              <a:ext uri="{FF2B5EF4-FFF2-40B4-BE49-F238E27FC236}">
                <a16:creationId xmlns:a16="http://schemas.microsoft.com/office/drawing/2014/main" id="{5D515DEE-C6A8-8A44-A7D8-C569621AC004}"/>
              </a:ext>
            </a:extLst>
          </p:cNvPr>
          <p:cNvCxnSpPr/>
          <p:nvPr/>
        </p:nvCxnSpPr>
        <p:spPr>
          <a:xfrm flipV="1">
            <a:off x="4229799" y="2422214"/>
            <a:ext cx="0" cy="69996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Straight Connector 8">
            <a:extLst>
              <a:ext uri="{FF2B5EF4-FFF2-40B4-BE49-F238E27FC236}">
                <a16:creationId xmlns:a16="http://schemas.microsoft.com/office/drawing/2014/main" id="{79CB1508-45F8-CB49-9724-5D1420B4A7D6}"/>
              </a:ext>
            </a:extLst>
          </p:cNvPr>
          <p:cNvCxnSpPr/>
          <p:nvPr/>
        </p:nvCxnSpPr>
        <p:spPr>
          <a:xfrm flipV="1">
            <a:off x="4784923" y="2720832"/>
            <a:ext cx="628650" cy="1185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9" name="Straight Connector 9">
            <a:extLst>
              <a:ext uri="{FF2B5EF4-FFF2-40B4-BE49-F238E27FC236}">
                <a16:creationId xmlns:a16="http://schemas.microsoft.com/office/drawing/2014/main" id="{A1241E4A-03A8-FF40-B063-47935BD4F995}"/>
              </a:ext>
            </a:extLst>
          </p:cNvPr>
          <p:cNvCxnSpPr/>
          <p:nvPr/>
        </p:nvCxnSpPr>
        <p:spPr>
          <a:xfrm>
            <a:off x="4829511" y="3486921"/>
            <a:ext cx="575897" cy="1"/>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Straight Connector 10">
            <a:extLst>
              <a:ext uri="{FF2B5EF4-FFF2-40B4-BE49-F238E27FC236}">
                <a16:creationId xmlns:a16="http://schemas.microsoft.com/office/drawing/2014/main" id="{037F5908-9D43-554E-A953-7D2D800077A6}"/>
              </a:ext>
            </a:extLst>
          </p:cNvPr>
          <p:cNvCxnSpPr/>
          <p:nvPr/>
        </p:nvCxnSpPr>
        <p:spPr>
          <a:xfrm>
            <a:off x="4829511" y="2720832"/>
            <a:ext cx="8165" cy="864855"/>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1" name="Straight Connector 11">
            <a:extLst>
              <a:ext uri="{FF2B5EF4-FFF2-40B4-BE49-F238E27FC236}">
                <a16:creationId xmlns:a16="http://schemas.microsoft.com/office/drawing/2014/main" id="{4838B297-8AB5-684F-8C2F-525DF6504E6C}"/>
              </a:ext>
            </a:extLst>
          </p:cNvPr>
          <p:cNvCxnSpPr/>
          <p:nvPr/>
        </p:nvCxnSpPr>
        <p:spPr>
          <a:xfrm>
            <a:off x="5405408" y="2681063"/>
            <a:ext cx="8165" cy="864855"/>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12">
            <a:extLst>
              <a:ext uri="{FF2B5EF4-FFF2-40B4-BE49-F238E27FC236}">
                <a16:creationId xmlns:a16="http://schemas.microsoft.com/office/drawing/2014/main" id="{344FB3E8-E811-7646-852A-1750980D4328}"/>
              </a:ext>
            </a:extLst>
          </p:cNvPr>
          <p:cNvCxnSpPr/>
          <p:nvPr/>
        </p:nvCxnSpPr>
        <p:spPr>
          <a:xfrm>
            <a:off x="4857262" y="2747338"/>
            <a:ext cx="533405" cy="74550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13">
            <a:extLst>
              <a:ext uri="{FF2B5EF4-FFF2-40B4-BE49-F238E27FC236}">
                <a16:creationId xmlns:a16="http://schemas.microsoft.com/office/drawing/2014/main" id="{A190EF32-C156-484F-983B-504EA8AFC869}"/>
              </a:ext>
            </a:extLst>
          </p:cNvPr>
          <p:cNvCxnSpPr/>
          <p:nvPr/>
        </p:nvCxnSpPr>
        <p:spPr>
          <a:xfrm flipH="1">
            <a:off x="4857262" y="2706437"/>
            <a:ext cx="533405" cy="78225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14">
            <a:extLst>
              <a:ext uri="{FF2B5EF4-FFF2-40B4-BE49-F238E27FC236}">
                <a16:creationId xmlns:a16="http://schemas.microsoft.com/office/drawing/2014/main" id="{E4A80F43-9CFC-B646-9FD3-43B38175E734}"/>
              </a:ext>
            </a:extLst>
          </p:cNvPr>
          <p:cNvCxnSpPr/>
          <p:nvPr/>
        </p:nvCxnSpPr>
        <p:spPr>
          <a:xfrm flipV="1">
            <a:off x="4229799" y="2732684"/>
            <a:ext cx="587356" cy="36770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Straight Connector 15">
            <a:extLst>
              <a:ext uri="{FF2B5EF4-FFF2-40B4-BE49-F238E27FC236}">
                <a16:creationId xmlns:a16="http://schemas.microsoft.com/office/drawing/2014/main" id="{F05A1F72-5501-9B44-B474-ED8E8E0F04E4}"/>
              </a:ext>
            </a:extLst>
          </p:cNvPr>
          <p:cNvCxnSpPr/>
          <p:nvPr/>
        </p:nvCxnSpPr>
        <p:spPr>
          <a:xfrm flipV="1">
            <a:off x="4271422" y="2747339"/>
            <a:ext cx="1102044" cy="372753"/>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Straight Connector 16">
            <a:extLst>
              <a:ext uri="{FF2B5EF4-FFF2-40B4-BE49-F238E27FC236}">
                <a16:creationId xmlns:a16="http://schemas.microsoft.com/office/drawing/2014/main" id="{22121BEB-66BB-8E44-ABB1-D33D945A234F}"/>
              </a:ext>
            </a:extLst>
          </p:cNvPr>
          <p:cNvCxnSpPr/>
          <p:nvPr/>
        </p:nvCxnSpPr>
        <p:spPr>
          <a:xfrm>
            <a:off x="4271422" y="3154739"/>
            <a:ext cx="1102044" cy="305694"/>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7" name="Straight Connector 17">
            <a:extLst>
              <a:ext uri="{FF2B5EF4-FFF2-40B4-BE49-F238E27FC236}">
                <a16:creationId xmlns:a16="http://schemas.microsoft.com/office/drawing/2014/main" id="{62E731EA-ED2F-3F46-B982-725C4A85DB78}"/>
              </a:ext>
            </a:extLst>
          </p:cNvPr>
          <p:cNvCxnSpPr/>
          <p:nvPr/>
        </p:nvCxnSpPr>
        <p:spPr>
          <a:xfrm>
            <a:off x="4254221" y="3166591"/>
            <a:ext cx="568223" cy="314404"/>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8" name="Straight Connector 18">
            <a:extLst>
              <a:ext uri="{FF2B5EF4-FFF2-40B4-BE49-F238E27FC236}">
                <a16:creationId xmlns:a16="http://schemas.microsoft.com/office/drawing/2014/main" id="{BE22D0CE-4402-CC4B-AF72-A0C14F9451E1}"/>
              </a:ext>
            </a:extLst>
          </p:cNvPr>
          <p:cNvCxnSpPr/>
          <p:nvPr/>
        </p:nvCxnSpPr>
        <p:spPr>
          <a:xfrm flipH="1" flipV="1">
            <a:off x="3857153" y="2916535"/>
            <a:ext cx="342076" cy="20564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9" name="Straight Connector 19">
            <a:extLst>
              <a:ext uri="{FF2B5EF4-FFF2-40B4-BE49-F238E27FC236}">
                <a16:creationId xmlns:a16="http://schemas.microsoft.com/office/drawing/2014/main" id="{4EEA160D-A3D8-8243-9150-01841A1EE101}"/>
              </a:ext>
            </a:extLst>
          </p:cNvPr>
          <p:cNvCxnSpPr/>
          <p:nvPr/>
        </p:nvCxnSpPr>
        <p:spPr>
          <a:xfrm flipH="1">
            <a:off x="3515215" y="2435083"/>
            <a:ext cx="724119" cy="20981"/>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Straight Connector 20">
            <a:extLst>
              <a:ext uri="{FF2B5EF4-FFF2-40B4-BE49-F238E27FC236}">
                <a16:creationId xmlns:a16="http://schemas.microsoft.com/office/drawing/2014/main" id="{BB5A9C2F-747A-0F4C-B931-DD29BD243254}"/>
              </a:ext>
            </a:extLst>
          </p:cNvPr>
          <p:cNvCxnSpPr/>
          <p:nvPr/>
        </p:nvCxnSpPr>
        <p:spPr>
          <a:xfrm flipV="1">
            <a:off x="3253068" y="2456064"/>
            <a:ext cx="236165" cy="57239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1" name="Straight Connector 21">
            <a:extLst>
              <a:ext uri="{FF2B5EF4-FFF2-40B4-BE49-F238E27FC236}">
                <a16:creationId xmlns:a16="http://schemas.microsoft.com/office/drawing/2014/main" id="{EB02CEE5-BC83-B946-A354-F5063506ADE5}"/>
              </a:ext>
            </a:extLst>
          </p:cNvPr>
          <p:cNvCxnSpPr/>
          <p:nvPr/>
        </p:nvCxnSpPr>
        <p:spPr>
          <a:xfrm flipV="1">
            <a:off x="3221696" y="3111363"/>
            <a:ext cx="977532" cy="673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Straight Connector 22">
            <a:extLst>
              <a:ext uri="{FF2B5EF4-FFF2-40B4-BE49-F238E27FC236}">
                <a16:creationId xmlns:a16="http://schemas.microsoft.com/office/drawing/2014/main" id="{81263651-7C72-7546-B8AF-E229B973958B}"/>
              </a:ext>
            </a:extLst>
          </p:cNvPr>
          <p:cNvCxnSpPr/>
          <p:nvPr/>
        </p:nvCxnSpPr>
        <p:spPr>
          <a:xfrm flipV="1">
            <a:off x="3841612" y="2422214"/>
            <a:ext cx="388187" cy="48577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3" name="Straight Connector 23">
            <a:extLst>
              <a:ext uri="{FF2B5EF4-FFF2-40B4-BE49-F238E27FC236}">
                <a16:creationId xmlns:a16="http://schemas.microsoft.com/office/drawing/2014/main" id="{66A6400A-1842-E344-B71C-18F1082FFF38}"/>
              </a:ext>
            </a:extLst>
          </p:cNvPr>
          <p:cNvCxnSpPr/>
          <p:nvPr/>
        </p:nvCxnSpPr>
        <p:spPr>
          <a:xfrm flipV="1">
            <a:off x="3228843" y="2916535"/>
            <a:ext cx="588203" cy="15647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4" name="Straight Connector 24">
            <a:extLst>
              <a:ext uri="{FF2B5EF4-FFF2-40B4-BE49-F238E27FC236}">
                <a16:creationId xmlns:a16="http://schemas.microsoft.com/office/drawing/2014/main" id="{8967697F-CBEF-8047-BBAC-805424F12D3A}"/>
              </a:ext>
            </a:extLst>
          </p:cNvPr>
          <p:cNvCxnSpPr/>
          <p:nvPr/>
        </p:nvCxnSpPr>
        <p:spPr>
          <a:xfrm flipV="1">
            <a:off x="3228843" y="2456063"/>
            <a:ext cx="878669" cy="585053"/>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5" name="Straight Connector 25">
            <a:extLst>
              <a:ext uri="{FF2B5EF4-FFF2-40B4-BE49-F238E27FC236}">
                <a16:creationId xmlns:a16="http://schemas.microsoft.com/office/drawing/2014/main" id="{B6FE6216-2C9F-7145-BFBC-A31E4E7A2258}"/>
              </a:ext>
            </a:extLst>
          </p:cNvPr>
          <p:cNvCxnSpPr/>
          <p:nvPr/>
        </p:nvCxnSpPr>
        <p:spPr>
          <a:xfrm flipH="1" flipV="1">
            <a:off x="3494751" y="2445574"/>
            <a:ext cx="320126" cy="470962"/>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Straight Connector 26">
            <a:extLst>
              <a:ext uri="{FF2B5EF4-FFF2-40B4-BE49-F238E27FC236}">
                <a16:creationId xmlns:a16="http://schemas.microsoft.com/office/drawing/2014/main" id="{3124DC85-C3DF-6849-91B5-F494E2B9B86F}"/>
              </a:ext>
            </a:extLst>
          </p:cNvPr>
          <p:cNvCxnSpPr/>
          <p:nvPr/>
        </p:nvCxnSpPr>
        <p:spPr>
          <a:xfrm>
            <a:off x="3191743" y="3100386"/>
            <a:ext cx="129562" cy="3865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27">
            <a:extLst>
              <a:ext uri="{FF2B5EF4-FFF2-40B4-BE49-F238E27FC236}">
                <a16:creationId xmlns:a16="http://schemas.microsoft.com/office/drawing/2014/main" id="{BF083C07-B200-1246-9C08-358A32E5FD39}"/>
              </a:ext>
            </a:extLst>
          </p:cNvPr>
          <p:cNvCxnSpPr/>
          <p:nvPr/>
        </p:nvCxnSpPr>
        <p:spPr>
          <a:xfrm flipV="1">
            <a:off x="3430524" y="3166592"/>
            <a:ext cx="768704" cy="3559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8" name="Straight Connector 28">
            <a:extLst>
              <a:ext uri="{FF2B5EF4-FFF2-40B4-BE49-F238E27FC236}">
                <a16:creationId xmlns:a16="http://schemas.microsoft.com/office/drawing/2014/main" id="{AFAF041A-A731-504A-B5C8-4F7A60F9F296}"/>
              </a:ext>
            </a:extLst>
          </p:cNvPr>
          <p:cNvCxnSpPr/>
          <p:nvPr/>
        </p:nvCxnSpPr>
        <p:spPr>
          <a:xfrm flipV="1">
            <a:off x="3637626" y="3166591"/>
            <a:ext cx="561602" cy="6492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9" name="Straight Connector 29">
            <a:extLst>
              <a:ext uri="{FF2B5EF4-FFF2-40B4-BE49-F238E27FC236}">
                <a16:creationId xmlns:a16="http://schemas.microsoft.com/office/drawing/2014/main" id="{EE97D8C5-75F0-274D-BD58-58BD476F67A2}"/>
              </a:ext>
            </a:extLst>
          </p:cNvPr>
          <p:cNvCxnSpPr/>
          <p:nvPr/>
        </p:nvCxnSpPr>
        <p:spPr>
          <a:xfrm flipV="1">
            <a:off x="4229799" y="3126890"/>
            <a:ext cx="0" cy="82724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0" name="Straight Connector 30">
            <a:extLst>
              <a:ext uri="{FF2B5EF4-FFF2-40B4-BE49-F238E27FC236}">
                <a16:creationId xmlns:a16="http://schemas.microsoft.com/office/drawing/2014/main" id="{D97997F8-5EE5-E54A-B9F5-6ECFC71233A7}"/>
              </a:ext>
            </a:extLst>
          </p:cNvPr>
          <p:cNvCxnSpPr/>
          <p:nvPr/>
        </p:nvCxnSpPr>
        <p:spPr>
          <a:xfrm flipV="1">
            <a:off x="3698769" y="3863418"/>
            <a:ext cx="43655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1" name="Group 31">
            <a:extLst>
              <a:ext uri="{FF2B5EF4-FFF2-40B4-BE49-F238E27FC236}">
                <a16:creationId xmlns:a16="http://schemas.microsoft.com/office/drawing/2014/main" id="{B4576851-B303-1140-92A0-B8F78089DAA0}"/>
              </a:ext>
            </a:extLst>
          </p:cNvPr>
          <p:cNvGrpSpPr/>
          <p:nvPr/>
        </p:nvGrpSpPr>
        <p:grpSpPr>
          <a:xfrm>
            <a:off x="4085408" y="2907989"/>
            <a:ext cx="288782" cy="369332"/>
            <a:chOff x="7283944" y="4772574"/>
            <a:chExt cx="385042" cy="492442"/>
          </a:xfrm>
        </p:grpSpPr>
        <p:sp>
          <p:nvSpPr>
            <p:cNvPr id="112" name="Oval 32">
              <a:extLst>
                <a:ext uri="{FF2B5EF4-FFF2-40B4-BE49-F238E27FC236}">
                  <a16:creationId xmlns:a16="http://schemas.microsoft.com/office/drawing/2014/main" id="{56BFBEE2-5636-E346-A055-05B44FD8DC05}"/>
                </a:ext>
              </a:extLst>
            </p:cNvPr>
            <p:cNvSpPr/>
            <p:nvPr/>
          </p:nvSpPr>
          <p:spPr>
            <a:xfrm>
              <a:off x="7287986" y="485307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13" name="TextBox 33">
              <a:extLst>
                <a:ext uri="{FF2B5EF4-FFF2-40B4-BE49-F238E27FC236}">
                  <a16:creationId xmlns:a16="http://schemas.microsoft.com/office/drawing/2014/main" id="{89DAC2DF-9853-3B41-B90A-19F95FF5D917}"/>
                </a:ext>
              </a:extLst>
            </p:cNvPr>
            <p:cNvSpPr txBox="1"/>
            <p:nvPr/>
          </p:nvSpPr>
          <p:spPr>
            <a:xfrm>
              <a:off x="7283944" y="4772574"/>
              <a:ext cx="385042" cy="492442"/>
            </a:xfrm>
            <a:prstGeom prst="rect">
              <a:avLst/>
            </a:prstGeom>
            <a:noFill/>
          </p:spPr>
          <p:txBody>
            <a:bodyPr wrap="square" rtlCol="0">
              <a:spAutoFit/>
            </a:bodyPr>
            <a:lstStyle/>
            <a:p>
              <a:r>
                <a:rPr lang="en-US" altLang="zh-HK" dirty="0"/>
                <a:t>q</a:t>
              </a:r>
              <a:endParaRPr lang="zh-HK" altLang="en-US" baseline="-40000" dirty="0"/>
            </a:p>
          </p:txBody>
        </p:sp>
      </p:grpSp>
      <p:grpSp>
        <p:nvGrpSpPr>
          <p:cNvPr id="114" name="Group 34">
            <a:extLst>
              <a:ext uri="{FF2B5EF4-FFF2-40B4-BE49-F238E27FC236}">
                <a16:creationId xmlns:a16="http://schemas.microsoft.com/office/drawing/2014/main" id="{85124809-BD13-A143-81C1-03B88C1C66D9}"/>
              </a:ext>
            </a:extLst>
          </p:cNvPr>
          <p:cNvGrpSpPr/>
          <p:nvPr/>
        </p:nvGrpSpPr>
        <p:grpSpPr>
          <a:xfrm>
            <a:off x="3070087" y="2907989"/>
            <a:ext cx="346893" cy="346249"/>
            <a:chOff x="1447800" y="4482957"/>
            <a:chExt cx="462524" cy="461665"/>
          </a:xfrm>
        </p:grpSpPr>
        <p:sp>
          <p:nvSpPr>
            <p:cNvPr id="115" name="Oval 35">
              <a:extLst>
                <a:ext uri="{FF2B5EF4-FFF2-40B4-BE49-F238E27FC236}">
                  <a16:creationId xmlns:a16="http://schemas.microsoft.com/office/drawing/2014/main" id="{B6E10BBF-5FCA-3A42-8690-1EBE8DF1C261}"/>
                </a:ext>
              </a:extLst>
            </p:cNvPr>
            <p:cNvSpPr/>
            <p:nvPr/>
          </p:nvSpPr>
          <p:spPr>
            <a:xfrm>
              <a:off x="1447800" y="4563622"/>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16" name="TextBox 36">
              <a:extLst>
                <a:ext uri="{FF2B5EF4-FFF2-40B4-BE49-F238E27FC236}">
                  <a16:creationId xmlns:a16="http://schemas.microsoft.com/office/drawing/2014/main" id="{73D28E5F-52D9-6E47-80B3-9B8377342153}"/>
                </a:ext>
              </a:extLst>
            </p:cNvPr>
            <p:cNvSpPr txBox="1"/>
            <p:nvPr/>
          </p:nvSpPr>
          <p:spPr>
            <a:xfrm>
              <a:off x="1473229" y="4482957"/>
              <a:ext cx="437095" cy="430886"/>
            </a:xfrm>
            <a:prstGeom prst="rect">
              <a:avLst/>
            </a:prstGeom>
            <a:noFill/>
          </p:spPr>
          <p:txBody>
            <a:bodyPr wrap="square" rtlCol="0">
              <a:spAutoFit/>
            </a:bodyPr>
            <a:lstStyle/>
            <a:p>
              <a:r>
                <a:rPr lang="en-US" altLang="zh-HK" sz="1500" dirty="0"/>
                <a:t>s</a:t>
              </a:r>
              <a:r>
                <a:rPr lang="en-US" altLang="zh-HK" sz="1500" baseline="-24000" dirty="0"/>
                <a:t>3</a:t>
              </a:r>
              <a:endParaRPr lang="zh-HK" altLang="en-US" sz="1500" baseline="-24000" dirty="0"/>
            </a:p>
          </p:txBody>
        </p:sp>
      </p:grpSp>
      <p:grpSp>
        <p:nvGrpSpPr>
          <p:cNvPr id="117" name="Group 37">
            <a:extLst>
              <a:ext uri="{FF2B5EF4-FFF2-40B4-BE49-F238E27FC236}">
                <a16:creationId xmlns:a16="http://schemas.microsoft.com/office/drawing/2014/main" id="{8F3EFD71-2384-884E-AE7F-0095B454E7CE}"/>
              </a:ext>
            </a:extLst>
          </p:cNvPr>
          <p:cNvGrpSpPr/>
          <p:nvPr/>
        </p:nvGrpSpPr>
        <p:grpSpPr>
          <a:xfrm>
            <a:off x="3351876" y="2231709"/>
            <a:ext cx="346893" cy="346249"/>
            <a:chOff x="3048000" y="5948770"/>
            <a:chExt cx="462524" cy="461665"/>
          </a:xfrm>
        </p:grpSpPr>
        <p:sp>
          <p:nvSpPr>
            <p:cNvPr id="118" name="Oval 38">
              <a:extLst>
                <a:ext uri="{FF2B5EF4-FFF2-40B4-BE49-F238E27FC236}">
                  <a16:creationId xmlns:a16="http://schemas.microsoft.com/office/drawing/2014/main" id="{BDE0AA9E-B3CD-C644-83F8-A0C373C1026C}"/>
                </a:ext>
              </a:extLst>
            </p:cNvPr>
            <p:cNvSpPr/>
            <p:nvPr/>
          </p:nvSpPr>
          <p:spPr>
            <a:xfrm>
              <a:off x="3048000"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19" name="TextBox 39">
              <a:extLst>
                <a:ext uri="{FF2B5EF4-FFF2-40B4-BE49-F238E27FC236}">
                  <a16:creationId xmlns:a16="http://schemas.microsoft.com/office/drawing/2014/main" id="{06E0CA17-FA58-0641-8A1D-E1B4EDF5DB52}"/>
                </a:ext>
              </a:extLst>
            </p:cNvPr>
            <p:cNvSpPr txBox="1"/>
            <p:nvPr/>
          </p:nvSpPr>
          <p:spPr>
            <a:xfrm>
              <a:off x="3073429" y="5948770"/>
              <a:ext cx="437095" cy="430886"/>
            </a:xfrm>
            <a:prstGeom prst="rect">
              <a:avLst/>
            </a:prstGeom>
            <a:noFill/>
          </p:spPr>
          <p:txBody>
            <a:bodyPr wrap="square" rtlCol="0">
              <a:spAutoFit/>
            </a:bodyPr>
            <a:lstStyle/>
            <a:p>
              <a:r>
                <a:rPr lang="en-US" altLang="zh-HK" sz="1500" dirty="0"/>
                <a:t>s</a:t>
              </a:r>
              <a:r>
                <a:rPr lang="en-US" altLang="zh-HK" sz="1500" baseline="-24000" dirty="0"/>
                <a:t>1</a:t>
              </a:r>
              <a:endParaRPr lang="zh-HK" altLang="en-US" sz="1500" baseline="-24000" dirty="0"/>
            </a:p>
          </p:txBody>
        </p:sp>
      </p:grpSp>
      <p:grpSp>
        <p:nvGrpSpPr>
          <p:cNvPr id="120" name="Group 40">
            <a:extLst>
              <a:ext uri="{FF2B5EF4-FFF2-40B4-BE49-F238E27FC236}">
                <a16:creationId xmlns:a16="http://schemas.microsoft.com/office/drawing/2014/main" id="{63C5B186-4AF7-4742-B24C-9462F5752BB9}"/>
              </a:ext>
            </a:extLst>
          </p:cNvPr>
          <p:cNvGrpSpPr/>
          <p:nvPr/>
        </p:nvGrpSpPr>
        <p:grpSpPr>
          <a:xfrm>
            <a:off x="3674170" y="2726758"/>
            <a:ext cx="346893" cy="346249"/>
            <a:chOff x="1439015" y="5948770"/>
            <a:chExt cx="462524" cy="461665"/>
          </a:xfrm>
        </p:grpSpPr>
        <p:sp>
          <p:nvSpPr>
            <p:cNvPr id="121" name="Oval 41">
              <a:extLst>
                <a:ext uri="{FF2B5EF4-FFF2-40B4-BE49-F238E27FC236}">
                  <a16:creationId xmlns:a16="http://schemas.microsoft.com/office/drawing/2014/main" id="{5FEA4052-329D-1A4F-9924-EC999200731C}"/>
                </a:ext>
              </a:extLst>
            </p:cNvPr>
            <p:cNvSpPr/>
            <p:nvPr/>
          </p:nvSpPr>
          <p:spPr>
            <a:xfrm>
              <a:off x="1439015" y="60294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22" name="TextBox 42">
              <a:extLst>
                <a:ext uri="{FF2B5EF4-FFF2-40B4-BE49-F238E27FC236}">
                  <a16:creationId xmlns:a16="http://schemas.microsoft.com/office/drawing/2014/main" id="{CE798B71-185B-DE4F-BD06-11A344899A1C}"/>
                </a:ext>
              </a:extLst>
            </p:cNvPr>
            <p:cNvSpPr txBox="1"/>
            <p:nvPr/>
          </p:nvSpPr>
          <p:spPr>
            <a:xfrm>
              <a:off x="1464444" y="5948770"/>
              <a:ext cx="437095" cy="430886"/>
            </a:xfrm>
            <a:prstGeom prst="rect">
              <a:avLst/>
            </a:prstGeom>
            <a:noFill/>
          </p:spPr>
          <p:txBody>
            <a:bodyPr wrap="square" rtlCol="0">
              <a:spAutoFit/>
            </a:bodyPr>
            <a:lstStyle/>
            <a:p>
              <a:r>
                <a:rPr lang="en-US" altLang="zh-HK" sz="1500" dirty="0"/>
                <a:t>s</a:t>
              </a:r>
              <a:r>
                <a:rPr lang="en-US" altLang="zh-HK" sz="1500" baseline="-24000" dirty="0"/>
                <a:t>4</a:t>
              </a:r>
              <a:endParaRPr lang="zh-HK" altLang="en-US" sz="1500" baseline="-24000" dirty="0"/>
            </a:p>
          </p:txBody>
        </p:sp>
      </p:grpSp>
      <p:grpSp>
        <p:nvGrpSpPr>
          <p:cNvPr id="123" name="Group 43">
            <a:extLst>
              <a:ext uri="{FF2B5EF4-FFF2-40B4-BE49-F238E27FC236}">
                <a16:creationId xmlns:a16="http://schemas.microsoft.com/office/drawing/2014/main" id="{92B9823C-7373-A742-9CB1-99C498301431}"/>
              </a:ext>
            </a:extLst>
          </p:cNvPr>
          <p:cNvGrpSpPr/>
          <p:nvPr/>
        </p:nvGrpSpPr>
        <p:grpSpPr>
          <a:xfrm>
            <a:off x="4674280" y="3304690"/>
            <a:ext cx="346893" cy="346249"/>
            <a:chOff x="5867400" y="5580193"/>
            <a:chExt cx="462524" cy="461665"/>
          </a:xfrm>
        </p:grpSpPr>
        <p:sp>
          <p:nvSpPr>
            <p:cNvPr id="124" name="Oval 44">
              <a:extLst>
                <a:ext uri="{FF2B5EF4-FFF2-40B4-BE49-F238E27FC236}">
                  <a16:creationId xmlns:a16="http://schemas.microsoft.com/office/drawing/2014/main" id="{5E4E3BA5-6A7F-CB43-9A28-56692B2157B5}"/>
                </a:ext>
              </a:extLst>
            </p:cNvPr>
            <p:cNvSpPr/>
            <p:nvPr/>
          </p:nvSpPr>
          <p:spPr>
            <a:xfrm>
              <a:off x="5867400" y="5660858"/>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25" name="TextBox 45">
              <a:extLst>
                <a:ext uri="{FF2B5EF4-FFF2-40B4-BE49-F238E27FC236}">
                  <a16:creationId xmlns:a16="http://schemas.microsoft.com/office/drawing/2014/main" id="{0A47228D-74F3-5445-9541-74C923B61587}"/>
                </a:ext>
              </a:extLst>
            </p:cNvPr>
            <p:cNvSpPr txBox="1"/>
            <p:nvPr/>
          </p:nvSpPr>
          <p:spPr>
            <a:xfrm>
              <a:off x="5892829" y="5580193"/>
              <a:ext cx="437095" cy="369332"/>
            </a:xfrm>
            <a:prstGeom prst="rect">
              <a:avLst/>
            </a:prstGeom>
            <a:noFill/>
          </p:spPr>
          <p:txBody>
            <a:bodyPr wrap="square" rtlCol="0">
              <a:spAutoFit/>
            </a:bodyPr>
            <a:lstStyle/>
            <a:p>
              <a:r>
                <a:rPr lang="en-US" altLang="zh-HK" sz="1200" dirty="0"/>
                <a:t>x</a:t>
              </a:r>
              <a:r>
                <a:rPr lang="en-US" altLang="zh-HK" sz="1200" baseline="-24000" dirty="0"/>
                <a:t>2</a:t>
              </a:r>
              <a:endParaRPr lang="zh-HK" altLang="en-US" sz="1200" baseline="-24000" dirty="0"/>
            </a:p>
          </p:txBody>
        </p:sp>
      </p:grpSp>
      <p:grpSp>
        <p:nvGrpSpPr>
          <p:cNvPr id="126" name="Group 46">
            <a:extLst>
              <a:ext uri="{FF2B5EF4-FFF2-40B4-BE49-F238E27FC236}">
                <a16:creationId xmlns:a16="http://schemas.microsoft.com/office/drawing/2014/main" id="{C38AB956-FA78-E948-A994-C12851BF0E12}"/>
              </a:ext>
            </a:extLst>
          </p:cNvPr>
          <p:cNvGrpSpPr/>
          <p:nvPr/>
        </p:nvGrpSpPr>
        <p:grpSpPr>
          <a:xfrm>
            <a:off x="4686636" y="2507939"/>
            <a:ext cx="346893" cy="346249"/>
            <a:chOff x="4519357" y="5606600"/>
            <a:chExt cx="462524" cy="461665"/>
          </a:xfrm>
        </p:grpSpPr>
        <p:sp>
          <p:nvSpPr>
            <p:cNvPr id="127" name="Oval 47">
              <a:extLst>
                <a:ext uri="{FF2B5EF4-FFF2-40B4-BE49-F238E27FC236}">
                  <a16:creationId xmlns:a16="http://schemas.microsoft.com/office/drawing/2014/main" id="{60CF50DC-602F-6E43-8D5D-20DC1FB35015}"/>
                </a:ext>
              </a:extLst>
            </p:cNvPr>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28" name="TextBox 48">
              <a:extLst>
                <a:ext uri="{FF2B5EF4-FFF2-40B4-BE49-F238E27FC236}">
                  <a16:creationId xmlns:a16="http://schemas.microsoft.com/office/drawing/2014/main" id="{BCB984F5-6854-3143-8509-F67CD15DEBDC}"/>
                </a:ext>
              </a:extLst>
            </p:cNvPr>
            <p:cNvSpPr txBox="1"/>
            <p:nvPr/>
          </p:nvSpPr>
          <p:spPr>
            <a:xfrm>
              <a:off x="4544786" y="5606600"/>
              <a:ext cx="437095" cy="369332"/>
            </a:xfrm>
            <a:prstGeom prst="rect">
              <a:avLst/>
            </a:prstGeom>
            <a:noFill/>
          </p:spPr>
          <p:txBody>
            <a:bodyPr wrap="square" rtlCol="0">
              <a:spAutoFit/>
            </a:bodyPr>
            <a:lstStyle/>
            <a:p>
              <a:r>
                <a:rPr lang="en-US" altLang="zh-HK" sz="1200" dirty="0"/>
                <a:t>x</a:t>
              </a:r>
              <a:r>
                <a:rPr lang="en-US" altLang="zh-HK" sz="1200" baseline="-24000" dirty="0"/>
                <a:t>1</a:t>
              </a:r>
              <a:endParaRPr lang="zh-HK" altLang="en-US" sz="1200" baseline="-24000" dirty="0"/>
            </a:p>
          </p:txBody>
        </p:sp>
      </p:grpSp>
      <p:grpSp>
        <p:nvGrpSpPr>
          <p:cNvPr id="129" name="Group 49">
            <a:extLst>
              <a:ext uri="{FF2B5EF4-FFF2-40B4-BE49-F238E27FC236}">
                <a16:creationId xmlns:a16="http://schemas.microsoft.com/office/drawing/2014/main" id="{78B2DF6B-586F-984F-8406-97CB06A08065}"/>
              </a:ext>
            </a:extLst>
          </p:cNvPr>
          <p:cNvGrpSpPr/>
          <p:nvPr/>
        </p:nvGrpSpPr>
        <p:grpSpPr>
          <a:xfrm>
            <a:off x="4088440" y="3660048"/>
            <a:ext cx="346893" cy="369332"/>
            <a:chOff x="4207959" y="5938171"/>
            <a:chExt cx="462524" cy="492442"/>
          </a:xfrm>
        </p:grpSpPr>
        <p:sp>
          <p:nvSpPr>
            <p:cNvPr id="130" name="Oval 50">
              <a:extLst>
                <a:ext uri="{FF2B5EF4-FFF2-40B4-BE49-F238E27FC236}">
                  <a16:creationId xmlns:a16="http://schemas.microsoft.com/office/drawing/2014/main" id="{E16D5F81-18E8-2F49-BA55-D6BC0F003BA1}"/>
                </a:ext>
              </a:extLst>
            </p:cNvPr>
            <p:cNvSpPr/>
            <p:nvPr/>
          </p:nvSpPr>
          <p:spPr>
            <a:xfrm>
              <a:off x="4207959" y="6018836"/>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31" name="TextBox 51">
              <a:extLst>
                <a:ext uri="{FF2B5EF4-FFF2-40B4-BE49-F238E27FC236}">
                  <a16:creationId xmlns:a16="http://schemas.microsoft.com/office/drawing/2014/main" id="{01AD789A-3726-104F-92CB-97E05E52A536}"/>
                </a:ext>
              </a:extLst>
            </p:cNvPr>
            <p:cNvSpPr txBox="1"/>
            <p:nvPr/>
          </p:nvSpPr>
          <p:spPr>
            <a:xfrm>
              <a:off x="4233388" y="5938171"/>
              <a:ext cx="437095" cy="492442"/>
            </a:xfrm>
            <a:prstGeom prst="rect">
              <a:avLst/>
            </a:prstGeom>
            <a:noFill/>
          </p:spPr>
          <p:txBody>
            <a:bodyPr wrap="square" rtlCol="0">
              <a:spAutoFit/>
            </a:bodyPr>
            <a:lstStyle/>
            <a:p>
              <a:r>
                <a:rPr lang="en-US" altLang="zh-HK" dirty="0"/>
                <a:t>r</a:t>
              </a:r>
              <a:r>
                <a:rPr lang="en-US" altLang="zh-HK" sz="1500" baseline="-24000" dirty="0"/>
                <a:t>2</a:t>
              </a:r>
              <a:endParaRPr lang="zh-HK" altLang="en-US" sz="1350" baseline="-24000" dirty="0"/>
            </a:p>
          </p:txBody>
        </p:sp>
      </p:grpSp>
      <p:grpSp>
        <p:nvGrpSpPr>
          <p:cNvPr id="132" name="Group 52">
            <a:extLst>
              <a:ext uri="{FF2B5EF4-FFF2-40B4-BE49-F238E27FC236}">
                <a16:creationId xmlns:a16="http://schemas.microsoft.com/office/drawing/2014/main" id="{67186D59-134A-A44B-883F-188E2D056513}"/>
              </a:ext>
            </a:extLst>
          </p:cNvPr>
          <p:cNvGrpSpPr/>
          <p:nvPr/>
        </p:nvGrpSpPr>
        <p:grpSpPr>
          <a:xfrm>
            <a:off x="3525322" y="3627389"/>
            <a:ext cx="346893" cy="369332"/>
            <a:chOff x="3505200" y="4903485"/>
            <a:chExt cx="462524" cy="492442"/>
          </a:xfrm>
        </p:grpSpPr>
        <p:sp>
          <p:nvSpPr>
            <p:cNvPr id="133" name="Oval 53">
              <a:extLst>
                <a:ext uri="{FF2B5EF4-FFF2-40B4-BE49-F238E27FC236}">
                  <a16:creationId xmlns:a16="http://schemas.microsoft.com/office/drawing/2014/main" id="{E236659B-D8A5-4D4E-B5E8-DE7919E72DB4}"/>
                </a:ext>
              </a:extLst>
            </p:cNvPr>
            <p:cNvSpPr/>
            <p:nvPr/>
          </p:nvSpPr>
          <p:spPr>
            <a:xfrm>
              <a:off x="3505200" y="498415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34" name="TextBox 54">
              <a:extLst>
                <a:ext uri="{FF2B5EF4-FFF2-40B4-BE49-F238E27FC236}">
                  <a16:creationId xmlns:a16="http://schemas.microsoft.com/office/drawing/2014/main" id="{98D504FE-2A3A-2B4F-A216-1EF5DFAA0B91}"/>
                </a:ext>
              </a:extLst>
            </p:cNvPr>
            <p:cNvSpPr txBox="1"/>
            <p:nvPr/>
          </p:nvSpPr>
          <p:spPr>
            <a:xfrm>
              <a:off x="3530629" y="4903485"/>
              <a:ext cx="437095" cy="492442"/>
            </a:xfrm>
            <a:prstGeom prst="rect">
              <a:avLst/>
            </a:prstGeom>
            <a:noFill/>
          </p:spPr>
          <p:txBody>
            <a:bodyPr wrap="square" rtlCol="0">
              <a:spAutoFit/>
            </a:bodyPr>
            <a:lstStyle/>
            <a:p>
              <a:r>
                <a:rPr lang="en-US" altLang="zh-HK" dirty="0"/>
                <a:t>r</a:t>
              </a:r>
              <a:r>
                <a:rPr lang="en-US" altLang="zh-HK" sz="1500" baseline="-24000" dirty="0"/>
                <a:t>1</a:t>
              </a:r>
              <a:endParaRPr lang="zh-HK" altLang="en-US" sz="1350" baseline="-24000" dirty="0"/>
            </a:p>
          </p:txBody>
        </p:sp>
      </p:grpSp>
      <p:grpSp>
        <p:nvGrpSpPr>
          <p:cNvPr id="135" name="Group 55">
            <a:extLst>
              <a:ext uri="{FF2B5EF4-FFF2-40B4-BE49-F238E27FC236}">
                <a16:creationId xmlns:a16="http://schemas.microsoft.com/office/drawing/2014/main" id="{E08F99C4-35FE-1941-ACB7-A7C9991F1E32}"/>
              </a:ext>
            </a:extLst>
          </p:cNvPr>
          <p:cNvGrpSpPr/>
          <p:nvPr/>
        </p:nvGrpSpPr>
        <p:grpSpPr>
          <a:xfrm>
            <a:off x="5230591" y="2517459"/>
            <a:ext cx="346893" cy="346249"/>
            <a:chOff x="4519357" y="5606600"/>
            <a:chExt cx="462524" cy="461665"/>
          </a:xfrm>
        </p:grpSpPr>
        <p:sp>
          <p:nvSpPr>
            <p:cNvPr id="136" name="Oval 56">
              <a:extLst>
                <a:ext uri="{FF2B5EF4-FFF2-40B4-BE49-F238E27FC236}">
                  <a16:creationId xmlns:a16="http://schemas.microsoft.com/office/drawing/2014/main" id="{7CE55135-7DCE-5442-AF1D-63D2EFF1ACD1}"/>
                </a:ext>
              </a:extLst>
            </p:cNvPr>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37" name="TextBox 57">
              <a:extLst>
                <a:ext uri="{FF2B5EF4-FFF2-40B4-BE49-F238E27FC236}">
                  <a16:creationId xmlns:a16="http://schemas.microsoft.com/office/drawing/2014/main" id="{6230ADFE-1908-0F47-84B2-422293C81485}"/>
                </a:ext>
              </a:extLst>
            </p:cNvPr>
            <p:cNvSpPr txBox="1"/>
            <p:nvPr/>
          </p:nvSpPr>
          <p:spPr>
            <a:xfrm>
              <a:off x="4544786" y="5606600"/>
              <a:ext cx="437095" cy="369332"/>
            </a:xfrm>
            <a:prstGeom prst="rect">
              <a:avLst/>
            </a:prstGeom>
            <a:noFill/>
          </p:spPr>
          <p:txBody>
            <a:bodyPr wrap="square" rtlCol="0">
              <a:spAutoFit/>
            </a:bodyPr>
            <a:lstStyle/>
            <a:p>
              <a:r>
                <a:rPr lang="en-US" altLang="zh-HK" sz="1200" dirty="0"/>
                <a:t>x</a:t>
              </a:r>
              <a:r>
                <a:rPr lang="en-US" altLang="zh-HK" sz="1200" baseline="-24000" dirty="0"/>
                <a:t>4</a:t>
              </a:r>
              <a:endParaRPr lang="zh-HK" altLang="en-US" sz="1200" baseline="-24000" dirty="0"/>
            </a:p>
          </p:txBody>
        </p:sp>
      </p:grpSp>
      <p:grpSp>
        <p:nvGrpSpPr>
          <p:cNvPr id="138" name="Group 58">
            <a:extLst>
              <a:ext uri="{FF2B5EF4-FFF2-40B4-BE49-F238E27FC236}">
                <a16:creationId xmlns:a16="http://schemas.microsoft.com/office/drawing/2014/main" id="{00669065-801C-D74C-95FE-447CEDFC4342}"/>
              </a:ext>
            </a:extLst>
          </p:cNvPr>
          <p:cNvGrpSpPr/>
          <p:nvPr/>
        </p:nvGrpSpPr>
        <p:grpSpPr>
          <a:xfrm>
            <a:off x="5247792" y="3287309"/>
            <a:ext cx="346893" cy="346249"/>
            <a:chOff x="4519357" y="5606600"/>
            <a:chExt cx="462524" cy="461665"/>
          </a:xfrm>
        </p:grpSpPr>
        <p:sp>
          <p:nvSpPr>
            <p:cNvPr id="139" name="Oval 59">
              <a:extLst>
                <a:ext uri="{FF2B5EF4-FFF2-40B4-BE49-F238E27FC236}">
                  <a16:creationId xmlns:a16="http://schemas.microsoft.com/office/drawing/2014/main" id="{FC5B343F-174C-394E-8FE3-C9586B435C11}"/>
                </a:ext>
              </a:extLst>
            </p:cNvPr>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40" name="TextBox 60">
              <a:extLst>
                <a:ext uri="{FF2B5EF4-FFF2-40B4-BE49-F238E27FC236}">
                  <a16:creationId xmlns:a16="http://schemas.microsoft.com/office/drawing/2014/main" id="{7224E423-13DE-8546-BF9C-F4B3E9265F6B}"/>
                </a:ext>
              </a:extLst>
            </p:cNvPr>
            <p:cNvSpPr txBox="1"/>
            <p:nvPr/>
          </p:nvSpPr>
          <p:spPr>
            <a:xfrm>
              <a:off x="4544786" y="5606600"/>
              <a:ext cx="437095" cy="410369"/>
            </a:xfrm>
            <a:prstGeom prst="rect">
              <a:avLst/>
            </a:prstGeom>
            <a:noFill/>
          </p:spPr>
          <p:txBody>
            <a:bodyPr wrap="square" rtlCol="0">
              <a:spAutoFit/>
            </a:bodyPr>
            <a:lstStyle/>
            <a:p>
              <a:r>
                <a:rPr lang="en-US" altLang="zh-HK" sz="1400" dirty="0"/>
                <a:t>x</a:t>
              </a:r>
              <a:r>
                <a:rPr lang="en-US" altLang="zh-HK" sz="1400" baseline="-24000" dirty="0"/>
                <a:t>3</a:t>
              </a:r>
              <a:endParaRPr lang="zh-HK" altLang="en-US" sz="1400" baseline="-24000" dirty="0"/>
            </a:p>
          </p:txBody>
        </p:sp>
      </p:grpSp>
      <p:grpSp>
        <p:nvGrpSpPr>
          <p:cNvPr id="141" name="Group 61">
            <a:extLst>
              <a:ext uri="{FF2B5EF4-FFF2-40B4-BE49-F238E27FC236}">
                <a16:creationId xmlns:a16="http://schemas.microsoft.com/office/drawing/2014/main" id="{39E42FC1-BB3D-5F44-BDF7-2657F72B9138}"/>
              </a:ext>
            </a:extLst>
          </p:cNvPr>
          <p:cNvGrpSpPr/>
          <p:nvPr/>
        </p:nvGrpSpPr>
        <p:grpSpPr>
          <a:xfrm>
            <a:off x="3247542" y="3374298"/>
            <a:ext cx="346893" cy="369332"/>
            <a:chOff x="4519357" y="5606600"/>
            <a:chExt cx="462524" cy="492442"/>
          </a:xfrm>
        </p:grpSpPr>
        <p:sp>
          <p:nvSpPr>
            <p:cNvPr id="142" name="Oval 62">
              <a:extLst>
                <a:ext uri="{FF2B5EF4-FFF2-40B4-BE49-F238E27FC236}">
                  <a16:creationId xmlns:a16="http://schemas.microsoft.com/office/drawing/2014/main" id="{463C157A-AC14-A740-870C-338768A65E4A}"/>
                </a:ext>
              </a:extLst>
            </p:cNvPr>
            <p:cNvSpPr/>
            <p:nvPr/>
          </p:nvSpPr>
          <p:spPr>
            <a:xfrm>
              <a:off x="4519357" y="568726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43" name="TextBox 63">
              <a:extLst>
                <a:ext uri="{FF2B5EF4-FFF2-40B4-BE49-F238E27FC236}">
                  <a16:creationId xmlns:a16="http://schemas.microsoft.com/office/drawing/2014/main" id="{D7F245BC-64F8-6F49-B541-F9910C8E001A}"/>
                </a:ext>
              </a:extLst>
            </p:cNvPr>
            <p:cNvSpPr txBox="1"/>
            <p:nvPr/>
          </p:nvSpPr>
          <p:spPr>
            <a:xfrm>
              <a:off x="4544786" y="5606600"/>
              <a:ext cx="437095" cy="492442"/>
            </a:xfrm>
            <a:prstGeom prst="rect">
              <a:avLst/>
            </a:prstGeom>
            <a:noFill/>
          </p:spPr>
          <p:txBody>
            <a:bodyPr wrap="square" rtlCol="0">
              <a:spAutoFit/>
            </a:bodyPr>
            <a:lstStyle/>
            <a:p>
              <a:r>
                <a:rPr lang="en-US" altLang="zh-HK" dirty="0"/>
                <a:t>p</a:t>
              </a:r>
              <a:endParaRPr lang="zh-HK" altLang="en-US" sz="1350" baseline="-24000" dirty="0"/>
            </a:p>
          </p:txBody>
        </p:sp>
      </p:grpSp>
      <p:grpSp>
        <p:nvGrpSpPr>
          <p:cNvPr id="144" name="Group 64">
            <a:extLst>
              <a:ext uri="{FF2B5EF4-FFF2-40B4-BE49-F238E27FC236}">
                <a16:creationId xmlns:a16="http://schemas.microsoft.com/office/drawing/2014/main" id="{0B7B263F-4E1C-CA45-86A1-9DE29A996493}"/>
              </a:ext>
            </a:extLst>
          </p:cNvPr>
          <p:cNvGrpSpPr/>
          <p:nvPr/>
        </p:nvGrpSpPr>
        <p:grpSpPr>
          <a:xfrm>
            <a:off x="4056352" y="2218840"/>
            <a:ext cx="346893" cy="346249"/>
            <a:chOff x="2895600" y="5796370"/>
            <a:chExt cx="462524" cy="461665"/>
          </a:xfrm>
        </p:grpSpPr>
        <p:sp>
          <p:nvSpPr>
            <p:cNvPr id="145" name="Oval 65">
              <a:extLst>
                <a:ext uri="{FF2B5EF4-FFF2-40B4-BE49-F238E27FC236}">
                  <a16:creationId xmlns:a16="http://schemas.microsoft.com/office/drawing/2014/main" id="{4A0DFCC7-1C2C-4844-BE30-80159F4D65B0}"/>
                </a:ext>
              </a:extLst>
            </p:cNvPr>
            <p:cNvSpPr/>
            <p:nvPr/>
          </p:nvSpPr>
          <p:spPr>
            <a:xfrm>
              <a:off x="2895600" y="587703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HK" altLang="en-US" sz="1350" dirty="0"/>
            </a:p>
          </p:txBody>
        </p:sp>
        <p:sp>
          <p:nvSpPr>
            <p:cNvPr id="146" name="TextBox 66">
              <a:extLst>
                <a:ext uri="{FF2B5EF4-FFF2-40B4-BE49-F238E27FC236}">
                  <a16:creationId xmlns:a16="http://schemas.microsoft.com/office/drawing/2014/main" id="{A04F45E2-B721-8E4D-A896-BA4AD5A839B2}"/>
                </a:ext>
              </a:extLst>
            </p:cNvPr>
            <p:cNvSpPr txBox="1"/>
            <p:nvPr/>
          </p:nvSpPr>
          <p:spPr>
            <a:xfrm>
              <a:off x="2921029" y="5796370"/>
              <a:ext cx="437095" cy="430886"/>
            </a:xfrm>
            <a:prstGeom prst="rect">
              <a:avLst/>
            </a:prstGeom>
            <a:noFill/>
          </p:spPr>
          <p:txBody>
            <a:bodyPr wrap="square" rtlCol="0">
              <a:spAutoFit/>
            </a:bodyPr>
            <a:lstStyle/>
            <a:p>
              <a:r>
                <a:rPr lang="en-US" altLang="zh-HK" sz="1500" dirty="0"/>
                <a:t>s</a:t>
              </a:r>
              <a:r>
                <a:rPr lang="en-US" altLang="zh-HK" sz="1500" baseline="-24000" dirty="0"/>
                <a:t>2</a:t>
              </a:r>
              <a:endParaRPr lang="zh-HK" altLang="en-US" sz="1500" baseline="-24000" dirty="0"/>
            </a:p>
          </p:txBody>
        </p:sp>
      </p:grpSp>
      <p:sp>
        <p:nvSpPr>
          <p:cNvPr id="147" name="Rounded Rectangle 67">
            <a:extLst>
              <a:ext uri="{FF2B5EF4-FFF2-40B4-BE49-F238E27FC236}">
                <a16:creationId xmlns:a16="http://schemas.microsoft.com/office/drawing/2014/main" id="{05ED04C1-02F4-7541-8300-26ACE6DEC8BE}"/>
              </a:ext>
            </a:extLst>
          </p:cNvPr>
          <p:cNvSpPr/>
          <p:nvPr/>
        </p:nvSpPr>
        <p:spPr>
          <a:xfrm>
            <a:off x="5770217" y="2216530"/>
            <a:ext cx="1538968" cy="1758386"/>
          </a:xfrm>
          <a:prstGeom prst="roundRec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500" b="1" dirty="0"/>
          </a:p>
        </p:txBody>
      </p:sp>
      <p:sp>
        <p:nvSpPr>
          <p:cNvPr id="148" name="Rounded Rectangle 68">
            <a:extLst>
              <a:ext uri="{FF2B5EF4-FFF2-40B4-BE49-F238E27FC236}">
                <a16:creationId xmlns:a16="http://schemas.microsoft.com/office/drawing/2014/main" id="{14F3325A-C03E-1D4D-9E0F-C2AA1D3D351B}"/>
              </a:ext>
            </a:extLst>
          </p:cNvPr>
          <p:cNvSpPr/>
          <p:nvPr/>
        </p:nvSpPr>
        <p:spPr>
          <a:xfrm>
            <a:off x="5823284" y="2436738"/>
            <a:ext cx="1371601" cy="255105"/>
          </a:xfrm>
          <a:prstGeom prst="round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5-truss edge</a:t>
            </a:r>
          </a:p>
        </p:txBody>
      </p:sp>
      <p:sp>
        <p:nvSpPr>
          <p:cNvPr id="149" name="Rounded Rectangle 69">
            <a:extLst>
              <a:ext uri="{FF2B5EF4-FFF2-40B4-BE49-F238E27FC236}">
                <a16:creationId xmlns:a16="http://schemas.microsoft.com/office/drawing/2014/main" id="{714640CF-C199-C644-A2A4-A6427222ADA7}"/>
              </a:ext>
            </a:extLst>
          </p:cNvPr>
          <p:cNvSpPr/>
          <p:nvPr/>
        </p:nvSpPr>
        <p:spPr>
          <a:xfrm>
            <a:off x="5823284" y="3008238"/>
            <a:ext cx="1371601" cy="255105"/>
          </a:xfrm>
          <a:prstGeom prst="round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4-truss edge</a:t>
            </a:r>
          </a:p>
        </p:txBody>
      </p:sp>
      <p:sp>
        <p:nvSpPr>
          <p:cNvPr id="150" name="Rounded Rectangle 70">
            <a:extLst>
              <a:ext uri="{FF2B5EF4-FFF2-40B4-BE49-F238E27FC236}">
                <a16:creationId xmlns:a16="http://schemas.microsoft.com/office/drawing/2014/main" id="{8BAA2DC6-8851-0247-9553-06BEFBD7C06D}"/>
              </a:ext>
            </a:extLst>
          </p:cNvPr>
          <p:cNvSpPr/>
          <p:nvPr/>
        </p:nvSpPr>
        <p:spPr>
          <a:xfrm>
            <a:off x="5823285" y="3579738"/>
            <a:ext cx="1371601" cy="255105"/>
          </a:xfrm>
          <a:prstGeom prst="round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500" b="1" dirty="0"/>
              <a:t>3-truss edge</a:t>
            </a:r>
          </a:p>
        </p:txBody>
      </p:sp>
      <p:cxnSp>
        <p:nvCxnSpPr>
          <p:cNvPr id="151" name="Straight Connector 71">
            <a:extLst>
              <a:ext uri="{FF2B5EF4-FFF2-40B4-BE49-F238E27FC236}">
                <a16:creationId xmlns:a16="http://schemas.microsoft.com/office/drawing/2014/main" id="{D61B21D3-C642-7B48-894A-C565682A8736}"/>
              </a:ext>
            </a:extLst>
          </p:cNvPr>
          <p:cNvCxnSpPr/>
          <p:nvPr/>
        </p:nvCxnSpPr>
        <p:spPr>
          <a:xfrm flipH="1" flipV="1">
            <a:off x="6051885" y="2379589"/>
            <a:ext cx="914400" cy="2818"/>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2" name="Straight Connector 72">
            <a:extLst>
              <a:ext uri="{FF2B5EF4-FFF2-40B4-BE49-F238E27FC236}">
                <a16:creationId xmlns:a16="http://schemas.microsoft.com/office/drawing/2014/main" id="{EDCFAFB3-0142-B047-B833-275F61851011}"/>
              </a:ext>
            </a:extLst>
          </p:cNvPr>
          <p:cNvCxnSpPr/>
          <p:nvPr/>
        </p:nvCxnSpPr>
        <p:spPr>
          <a:xfrm>
            <a:off x="6051885" y="2945137"/>
            <a:ext cx="914400" cy="6344"/>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3" name="Straight Connector 73">
            <a:extLst>
              <a:ext uri="{FF2B5EF4-FFF2-40B4-BE49-F238E27FC236}">
                <a16:creationId xmlns:a16="http://schemas.microsoft.com/office/drawing/2014/main" id="{7F4E83A8-C8B2-9A45-BC6C-39612CED8D5B}"/>
              </a:ext>
            </a:extLst>
          </p:cNvPr>
          <p:cNvCxnSpPr/>
          <p:nvPr/>
        </p:nvCxnSpPr>
        <p:spPr>
          <a:xfrm flipV="1">
            <a:off x="6072531" y="3522589"/>
            <a:ext cx="893754"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54" name="Rounded Rectangle 74">
            <a:extLst>
              <a:ext uri="{FF2B5EF4-FFF2-40B4-BE49-F238E27FC236}">
                <a16:creationId xmlns:a16="http://schemas.microsoft.com/office/drawing/2014/main" id="{E1C1AD43-A7C8-AF4C-9A24-D1EAE32F2A79}"/>
              </a:ext>
            </a:extLst>
          </p:cNvPr>
          <p:cNvSpPr/>
          <p:nvPr/>
        </p:nvSpPr>
        <p:spPr>
          <a:xfrm>
            <a:off x="2105894" y="1759540"/>
            <a:ext cx="802741" cy="26689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1350" b="1" dirty="0">
                <a:solidFill>
                  <a:srgbClr val="C00000"/>
                </a:solidFill>
              </a:rPr>
              <a:t>Visited</a:t>
            </a:r>
          </a:p>
          <a:p>
            <a:pPr algn="ctr"/>
            <a:r>
              <a:rPr lang="en-US" altLang="zh-HK" sz="1350" dirty="0">
                <a:solidFill>
                  <a:srgbClr val="C00000"/>
                </a:solidFill>
              </a:rPr>
              <a:t>(q, s</a:t>
            </a:r>
            <a:r>
              <a:rPr lang="en-US" altLang="zh-HK" sz="1350" baseline="-25000" dirty="0">
                <a:solidFill>
                  <a:srgbClr val="C00000"/>
                </a:solidFill>
              </a:rPr>
              <a:t>2</a:t>
            </a:r>
            <a:r>
              <a:rPr lang="en-US" altLang="zh-HK" sz="1350" dirty="0">
                <a:solidFill>
                  <a:srgbClr val="C00000"/>
                </a:solidFill>
              </a:rPr>
              <a:t>)</a:t>
            </a:r>
          </a:p>
          <a:p>
            <a:pPr algn="ctr"/>
            <a:r>
              <a:rPr lang="en-US" altLang="zh-HK" sz="1350" dirty="0">
                <a:solidFill>
                  <a:srgbClr val="C00000"/>
                </a:solidFill>
              </a:rPr>
              <a:t>(q, s</a:t>
            </a:r>
            <a:r>
              <a:rPr lang="en-US" altLang="zh-HK" sz="1350" baseline="-25000" dirty="0">
                <a:solidFill>
                  <a:srgbClr val="C00000"/>
                </a:solidFill>
              </a:rPr>
              <a:t>1</a:t>
            </a:r>
            <a:r>
              <a:rPr lang="en-US" altLang="zh-HK" sz="1350" dirty="0">
                <a:solidFill>
                  <a:srgbClr val="C00000"/>
                </a:solidFill>
              </a:rPr>
              <a:t>)</a:t>
            </a:r>
          </a:p>
          <a:p>
            <a:pPr algn="ctr"/>
            <a:r>
              <a:rPr lang="en-US" altLang="zh-HK" sz="1350" dirty="0">
                <a:solidFill>
                  <a:srgbClr val="C00000"/>
                </a:solidFill>
              </a:rPr>
              <a:t>(s</a:t>
            </a:r>
            <a:r>
              <a:rPr lang="en-US" altLang="zh-HK" sz="1350" baseline="-25000" dirty="0">
                <a:solidFill>
                  <a:srgbClr val="C00000"/>
                </a:solidFill>
              </a:rPr>
              <a:t>1</a:t>
            </a:r>
            <a:r>
              <a:rPr lang="en-US" altLang="zh-HK" sz="1350" dirty="0">
                <a:solidFill>
                  <a:srgbClr val="C00000"/>
                </a:solidFill>
              </a:rPr>
              <a:t>, s</a:t>
            </a:r>
            <a:r>
              <a:rPr lang="en-US" altLang="zh-HK" sz="1350" baseline="-25000" dirty="0">
                <a:solidFill>
                  <a:srgbClr val="C00000"/>
                </a:solidFill>
              </a:rPr>
              <a:t>2</a:t>
            </a:r>
            <a:r>
              <a:rPr lang="en-US" altLang="zh-HK" sz="1350" dirty="0">
                <a:solidFill>
                  <a:srgbClr val="C00000"/>
                </a:solidFill>
              </a:rPr>
              <a:t>)</a:t>
            </a:r>
          </a:p>
          <a:p>
            <a:pPr algn="ctr"/>
            <a:r>
              <a:rPr lang="en-US" altLang="zh-HK" sz="1350" dirty="0">
                <a:solidFill>
                  <a:srgbClr val="C00000"/>
                </a:solidFill>
              </a:rPr>
              <a:t>(q, s</a:t>
            </a:r>
            <a:r>
              <a:rPr lang="en-US" altLang="zh-HK" sz="1350" baseline="-25000" dirty="0">
                <a:solidFill>
                  <a:srgbClr val="C00000"/>
                </a:solidFill>
              </a:rPr>
              <a:t>3</a:t>
            </a:r>
            <a:r>
              <a:rPr lang="en-US" altLang="zh-HK" sz="1350" dirty="0">
                <a:solidFill>
                  <a:srgbClr val="C00000"/>
                </a:solidFill>
              </a:rPr>
              <a:t>)</a:t>
            </a:r>
          </a:p>
          <a:p>
            <a:pPr algn="ctr"/>
            <a:r>
              <a:rPr lang="en-US" altLang="zh-HK" sz="1350" dirty="0">
                <a:solidFill>
                  <a:srgbClr val="C00000"/>
                </a:solidFill>
              </a:rPr>
              <a:t>(s</a:t>
            </a:r>
            <a:r>
              <a:rPr lang="en-US" altLang="zh-HK" sz="1350" baseline="-25000" dirty="0">
                <a:solidFill>
                  <a:srgbClr val="C00000"/>
                </a:solidFill>
              </a:rPr>
              <a:t>2</a:t>
            </a:r>
            <a:r>
              <a:rPr lang="en-US" altLang="zh-HK" sz="1350" dirty="0">
                <a:solidFill>
                  <a:srgbClr val="C00000"/>
                </a:solidFill>
              </a:rPr>
              <a:t>, s</a:t>
            </a:r>
            <a:r>
              <a:rPr lang="en-US" altLang="zh-HK" sz="1350" baseline="-25000" dirty="0">
                <a:solidFill>
                  <a:srgbClr val="C00000"/>
                </a:solidFill>
              </a:rPr>
              <a:t>3</a:t>
            </a:r>
            <a:r>
              <a:rPr lang="en-US" altLang="zh-HK" sz="1350" dirty="0">
                <a:solidFill>
                  <a:srgbClr val="C00000"/>
                </a:solidFill>
              </a:rPr>
              <a:t>)</a:t>
            </a:r>
          </a:p>
          <a:p>
            <a:pPr algn="ctr"/>
            <a:r>
              <a:rPr lang="en-US" altLang="zh-HK" sz="1350" dirty="0">
                <a:solidFill>
                  <a:srgbClr val="C00000"/>
                </a:solidFill>
              </a:rPr>
              <a:t>(q, s</a:t>
            </a:r>
            <a:r>
              <a:rPr lang="en-US" altLang="zh-HK" sz="1350" baseline="-25000" dirty="0">
                <a:solidFill>
                  <a:srgbClr val="C00000"/>
                </a:solidFill>
              </a:rPr>
              <a:t>4</a:t>
            </a:r>
            <a:r>
              <a:rPr lang="en-US" altLang="zh-HK" sz="1350" dirty="0">
                <a:solidFill>
                  <a:srgbClr val="C00000"/>
                </a:solidFill>
              </a:rPr>
              <a:t>)</a:t>
            </a:r>
          </a:p>
          <a:p>
            <a:pPr algn="ctr"/>
            <a:r>
              <a:rPr lang="en-US" altLang="zh-HK" sz="1350" dirty="0">
                <a:solidFill>
                  <a:srgbClr val="C00000"/>
                </a:solidFill>
              </a:rPr>
              <a:t>(s</a:t>
            </a:r>
            <a:r>
              <a:rPr lang="en-US" altLang="zh-HK" sz="1350" baseline="-25000" dirty="0">
                <a:solidFill>
                  <a:srgbClr val="C00000"/>
                </a:solidFill>
              </a:rPr>
              <a:t>2</a:t>
            </a:r>
            <a:r>
              <a:rPr lang="en-US" altLang="zh-HK" sz="1350" dirty="0">
                <a:solidFill>
                  <a:srgbClr val="C00000"/>
                </a:solidFill>
              </a:rPr>
              <a:t>, s</a:t>
            </a:r>
            <a:r>
              <a:rPr lang="en-US" altLang="zh-HK" sz="1350" baseline="-25000" dirty="0">
                <a:solidFill>
                  <a:srgbClr val="C00000"/>
                </a:solidFill>
              </a:rPr>
              <a:t>4</a:t>
            </a:r>
            <a:r>
              <a:rPr lang="en-US" altLang="zh-HK" sz="1350" dirty="0">
                <a:solidFill>
                  <a:srgbClr val="C00000"/>
                </a:solidFill>
              </a:rPr>
              <a:t>)</a:t>
            </a:r>
          </a:p>
          <a:p>
            <a:pPr algn="ctr"/>
            <a:r>
              <a:rPr lang="en-US" altLang="zh-HK" sz="1350" dirty="0">
                <a:solidFill>
                  <a:srgbClr val="C00000"/>
                </a:solidFill>
              </a:rPr>
              <a:t>(s</a:t>
            </a:r>
            <a:r>
              <a:rPr lang="en-US" altLang="zh-HK" sz="1350" baseline="-25000" dirty="0">
                <a:solidFill>
                  <a:srgbClr val="C00000"/>
                </a:solidFill>
              </a:rPr>
              <a:t>1</a:t>
            </a:r>
            <a:r>
              <a:rPr lang="en-US" altLang="zh-HK" sz="1350" dirty="0">
                <a:solidFill>
                  <a:srgbClr val="C00000"/>
                </a:solidFill>
              </a:rPr>
              <a:t>, s</a:t>
            </a:r>
            <a:r>
              <a:rPr lang="en-US" altLang="zh-HK" sz="1350" baseline="-25000" dirty="0">
                <a:solidFill>
                  <a:srgbClr val="C00000"/>
                </a:solidFill>
              </a:rPr>
              <a:t>3</a:t>
            </a:r>
            <a:r>
              <a:rPr lang="en-US" altLang="zh-HK" sz="1350" dirty="0">
                <a:solidFill>
                  <a:srgbClr val="C00000"/>
                </a:solidFill>
              </a:rPr>
              <a:t>)</a:t>
            </a:r>
          </a:p>
          <a:p>
            <a:pPr algn="ctr"/>
            <a:r>
              <a:rPr lang="en-US" altLang="zh-HK" sz="1350" dirty="0">
                <a:solidFill>
                  <a:srgbClr val="C00000"/>
                </a:solidFill>
              </a:rPr>
              <a:t>(s</a:t>
            </a:r>
            <a:r>
              <a:rPr lang="en-US" altLang="zh-HK" sz="1350" baseline="-25000" dirty="0">
                <a:solidFill>
                  <a:srgbClr val="C00000"/>
                </a:solidFill>
              </a:rPr>
              <a:t>1</a:t>
            </a:r>
            <a:r>
              <a:rPr lang="en-US" altLang="zh-HK" sz="1350" dirty="0">
                <a:solidFill>
                  <a:srgbClr val="C00000"/>
                </a:solidFill>
              </a:rPr>
              <a:t>, s</a:t>
            </a:r>
            <a:r>
              <a:rPr lang="en-US" altLang="zh-HK" sz="1350" baseline="-25000" dirty="0">
                <a:solidFill>
                  <a:srgbClr val="C00000"/>
                </a:solidFill>
              </a:rPr>
              <a:t>4</a:t>
            </a:r>
            <a:r>
              <a:rPr lang="en-US" altLang="zh-HK" sz="1350" dirty="0">
                <a:solidFill>
                  <a:srgbClr val="C00000"/>
                </a:solidFill>
              </a:rPr>
              <a:t>)</a:t>
            </a:r>
          </a:p>
          <a:p>
            <a:pPr algn="ctr"/>
            <a:r>
              <a:rPr lang="en-US" altLang="zh-HK" sz="1350" dirty="0">
                <a:solidFill>
                  <a:srgbClr val="C00000"/>
                </a:solidFill>
              </a:rPr>
              <a:t>(s</a:t>
            </a:r>
            <a:r>
              <a:rPr lang="en-US" altLang="zh-HK" sz="1350" baseline="-25000" dirty="0">
                <a:solidFill>
                  <a:srgbClr val="C00000"/>
                </a:solidFill>
              </a:rPr>
              <a:t>3</a:t>
            </a:r>
            <a:r>
              <a:rPr lang="en-US" altLang="zh-HK" sz="1350" dirty="0">
                <a:solidFill>
                  <a:srgbClr val="C00000"/>
                </a:solidFill>
              </a:rPr>
              <a:t>, s</a:t>
            </a:r>
            <a:r>
              <a:rPr lang="en-US" altLang="zh-HK" sz="1350" baseline="-25000" dirty="0">
                <a:solidFill>
                  <a:srgbClr val="C00000"/>
                </a:solidFill>
              </a:rPr>
              <a:t>4</a:t>
            </a:r>
            <a:r>
              <a:rPr lang="en-US" altLang="zh-HK" sz="1350" dirty="0">
                <a:solidFill>
                  <a:srgbClr val="C00000"/>
                </a:solidFill>
              </a:rPr>
              <a:t>)</a:t>
            </a:r>
            <a:endParaRPr lang="zh-HK" altLang="en-US" sz="1350" dirty="0">
              <a:solidFill>
                <a:srgbClr val="C00000"/>
              </a:solidFill>
            </a:endParaRPr>
          </a:p>
        </p:txBody>
      </p:sp>
      <p:sp>
        <p:nvSpPr>
          <p:cNvPr id="155" name="Rounded Rectangle 75">
            <a:extLst>
              <a:ext uri="{FF2B5EF4-FFF2-40B4-BE49-F238E27FC236}">
                <a16:creationId xmlns:a16="http://schemas.microsoft.com/office/drawing/2014/main" id="{9C62C689-DDA4-3D47-924C-9C2C69C786F3}"/>
              </a:ext>
            </a:extLst>
          </p:cNvPr>
          <p:cNvSpPr/>
          <p:nvPr/>
        </p:nvSpPr>
        <p:spPr>
          <a:xfrm>
            <a:off x="1088188" y="1759540"/>
            <a:ext cx="844664" cy="264565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Queue</a:t>
            </a:r>
          </a:p>
          <a:p>
            <a:pPr algn="ctr"/>
            <a:r>
              <a:rPr lang="en-US" altLang="zh-HK" sz="1350" dirty="0">
                <a:solidFill>
                  <a:schemeClr val="tx1"/>
                </a:solidFill>
              </a:rPr>
              <a:t>(q, s</a:t>
            </a:r>
            <a:r>
              <a:rPr lang="en-US" altLang="zh-HK" sz="1350" baseline="-25000" dirty="0">
                <a:solidFill>
                  <a:schemeClr val="tx1"/>
                </a:solidFill>
              </a:rPr>
              <a:t>2</a:t>
            </a:r>
            <a:r>
              <a:rPr lang="en-US" altLang="zh-HK" sz="1350" dirty="0">
                <a:solidFill>
                  <a:schemeClr val="tx1"/>
                </a:solidFill>
              </a:rPr>
              <a:t>)</a:t>
            </a:r>
          </a:p>
          <a:p>
            <a:pPr algn="ctr"/>
            <a:r>
              <a:rPr lang="en-US" altLang="zh-HK" sz="1350" dirty="0">
                <a:solidFill>
                  <a:schemeClr val="tx1"/>
                </a:solidFill>
              </a:rPr>
              <a:t>(q, s</a:t>
            </a:r>
            <a:r>
              <a:rPr lang="en-US" altLang="zh-HK" sz="1350" baseline="-25000" dirty="0">
                <a:solidFill>
                  <a:schemeClr val="tx1"/>
                </a:solidFill>
              </a:rPr>
              <a:t>1</a:t>
            </a:r>
            <a:r>
              <a:rPr lang="en-US" altLang="zh-HK" sz="1350" dirty="0">
                <a:solidFill>
                  <a:schemeClr val="tx1"/>
                </a:solidFill>
              </a:rPr>
              <a:t>)</a:t>
            </a:r>
          </a:p>
          <a:p>
            <a:pPr algn="ctr"/>
            <a:r>
              <a:rPr lang="en-US" altLang="zh-HK" sz="1350" dirty="0">
                <a:solidFill>
                  <a:schemeClr val="tx1"/>
                </a:solidFill>
              </a:rPr>
              <a:t>(s</a:t>
            </a:r>
            <a:r>
              <a:rPr lang="en-US" altLang="zh-HK" sz="1350" baseline="-25000" dirty="0">
                <a:solidFill>
                  <a:schemeClr val="tx1"/>
                </a:solidFill>
              </a:rPr>
              <a:t>1</a:t>
            </a:r>
            <a:r>
              <a:rPr lang="en-US" altLang="zh-HK" sz="1350" dirty="0">
                <a:solidFill>
                  <a:schemeClr val="tx1"/>
                </a:solidFill>
              </a:rPr>
              <a:t>, s</a:t>
            </a:r>
            <a:r>
              <a:rPr lang="en-US" altLang="zh-HK" sz="1350" baseline="-25000" dirty="0">
                <a:solidFill>
                  <a:schemeClr val="tx1"/>
                </a:solidFill>
              </a:rPr>
              <a:t>2</a:t>
            </a:r>
            <a:r>
              <a:rPr lang="en-US" altLang="zh-HK" sz="1350" dirty="0">
                <a:solidFill>
                  <a:schemeClr val="tx1"/>
                </a:solidFill>
              </a:rPr>
              <a:t>)</a:t>
            </a:r>
          </a:p>
          <a:p>
            <a:pPr algn="ctr"/>
            <a:r>
              <a:rPr lang="en-US" altLang="zh-HK" sz="1350" dirty="0">
                <a:solidFill>
                  <a:schemeClr val="tx1"/>
                </a:solidFill>
              </a:rPr>
              <a:t>(q, s</a:t>
            </a:r>
            <a:r>
              <a:rPr lang="en-US" altLang="zh-HK" sz="1350" baseline="-25000" dirty="0">
                <a:solidFill>
                  <a:schemeClr val="tx1"/>
                </a:solidFill>
              </a:rPr>
              <a:t>3</a:t>
            </a:r>
            <a:r>
              <a:rPr lang="en-US" altLang="zh-HK" sz="1350" dirty="0">
                <a:solidFill>
                  <a:schemeClr val="tx1"/>
                </a:solidFill>
              </a:rPr>
              <a:t>)</a:t>
            </a:r>
          </a:p>
          <a:p>
            <a:pPr algn="ctr"/>
            <a:r>
              <a:rPr lang="en-US" altLang="zh-HK" sz="1350" dirty="0">
                <a:solidFill>
                  <a:schemeClr val="tx1"/>
                </a:solidFill>
              </a:rPr>
              <a:t>(s</a:t>
            </a:r>
            <a:r>
              <a:rPr lang="en-US" altLang="zh-HK" sz="1350" baseline="-25000" dirty="0">
                <a:solidFill>
                  <a:schemeClr val="tx1"/>
                </a:solidFill>
              </a:rPr>
              <a:t>2</a:t>
            </a:r>
            <a:r>
              <a:rPr lang="en-US" altLang="zh-HK" sz="1350" dirty="0">
                <a:solidFill>
                  <a:schemeClr val="tx1"/>
                </a:solidFill>
              </a:rPr>
              <a:t>, s</a:t>
            </a:r>
            <a:r>
              <a:rPr lang="en-US" altLang="zh-HK" sz="1350" baseline="-25000" dirty="0">
                <a:solidFill>
                  <a:schemeClr val="tx1"/>
                </a:solidFill>
              </a:rPr>
              <a:t>3</a:t>
            </a:r>
            <a:r>
              <a:rPr lang="en-US" altLang="zh-HK" sz="1350" dirty="0">
                <a:solidFill>
                  <a:schemeClr val="tx1"/>
                </a:solidFill>
              </a:rPr>
              <a:t>)</a:t>
            </a:r>
          </a:p>
          <a:p>
            <a:pPr algn="ctr"/>
            <a:r>
              <a:rPr lang="en-US" altLang="zh-HK" sz="1350" dirty="0">
                <a:solidFill>
                  <a:schemeClr val="tx1"/>
                </a:solidFill>
              </a:rPr>
              <a:t>(q, s</a:t>
            </a:r>
            <a:r>
              <a:rPr lang="en-US" altLang="zh-HK" sz="1350" baseline="-25000" dirty="0">
                <a:solidFill>
                  <a:schemeClr val="tx1"/>
                </a:solidFill>
              </a:rPr>
              <a:t>4</a:t>
            </a:r>
            <a:r>
              <a:rPr lang="en-US" altLang="zh-HK" sz="1350" dirty="0">
                <a:solidFill>
                  <a:schemeClr val="tx1"/>
                </a:solidFill>
              </a:rPr>
              <a:t>)</a:t>
            </a:r>
          </a:p>
          <a:p>
            <a:pPr algn="ctr"/>
            <a:r>
              <a:rPr lang="en-US" altLang="zh-HK" sz="1350" dirty="0">
                <a:solidFill>
                  <a:schemeClr val="tx1"/>
                </a:solidFill>
              </a:rPr>
              <a:t>(s</a:t>
            </a:r>
            <a:r>
              <a:rPr lang="en-US" altLang="zh-HK" sz="1350" baseline="-25000" dirty="0">
                <a:solidFill>
                  <a:schemeClr val="tx1"/>
                </a:solidFill>
              </a:rPr>
              <a:t>2</a:t>
            </a:r>
            <a:r>
              <a:rPr lang="en-US" altLang="zh-HK" sz="1350" dirty="0">
                <a:solidFill>
                  <a:schemeClr val="tx1"/>
                </a:solidFill>
              </a:rPr>
              <a:t>, s</a:t>
            </a:r>
            <a:r>
              <a:rPr lang="en-US" altLang="zh-HK" sz="1350" baseline="-25000" dirty="0">
                <a:solidFill>
                  <a:schemeClr val="tx1"/>
                </a:solidFill>
              </a:rPr>
              <a:t>4</a:t>
            </a:r>
            <a:r>
              <a:rPr lang="en-US" altLang="zh-HK" sz="1350" dirty="0">
                <a:solidFill>
                  <a:schemeClr val="tx1"/>
                </a:solidFill>
              </a:rPr>
              <a:t>)</a:t>
            </a:r>
          </a:p>
          <a:p>
            <a:pPr algn="ctr"/>
            <a:r>
              <a:rPr lang="en-US" altLang="zh-HK" sz="1350" dirty="0">
                <a:solidFill>
                  <a:schemeClr val="tx1"/>
                </a:solidFill>
              </a:rPr>
              <a:t>(s</a:t>
            </a:r>
            <a:r>
              <a:rPr lang="en-US" altLang="zh-HK" sz="1350" baseline="-25000" dirty="0">
                <a:solidFill>
                  <a:schemeClr val="tx1"/>
                </a:solidFill>
              </a:rPr>
              <a:t>1</a:t>
            </a:r>
            <a:r>
              <a:rPr lang="en-US" altLang="zh-HK" sz="1350" dirty="0">
                <a:solidFill>
                  <a:schemeClr val="tx1"/>
                </a:solidFill>
              </a:rPr>
              <a:t>, s</a:t>
            </a:r>
            <a:r>
              <a:rPr lang="en-US" altLang="zh-HK" sz="1350" baseline="-25000" dirty="0">
                <a:solidFill>
                  <a:schemeClr val="tx1"/>
                </a:solidFill>
              </a:rPr>
              <a:t>3</a:t>
            </a:r>
            <a:r>
              <a:rPr lang="en-US" altLang="zh-HK" sz="1350" dirty="0">
                <a:solidFill>
                  <a:schemeClr val="tx1"/>
                </a:solidFill>
              </a:rPr>
              <a:t>)</a:t>
            </a:r>
          </a:p>
          <a:p>
            <a:pPr algn="ctr"/>
            <a:r>
              <a:rPr lang="en-US" altLang="zh-HK" sz="1350" dirty="0">
                <a:solidFill>
                  <a:schemeClr val="tx1"/>
                </a:solidFill>
              </a:rPr>
              <a:t>(s</a:t>
            </a:r>
            <a:r>
              <a:rPr lang="en-US" altLang="zh-HK" sz="1350" baseline="-25000" dirty="0">
                <a:solidFill>
                  <a:schemeClr val="tx1"/>
                </a:solidFill>
              </a:rPr>
              <a:t>1</a:t>
            </a:r>
            <a:r>
              <a:rPr lang="en-US" altLang="zh-HK" sz="1350" dirty="0">
                <a:solidFill>
                  <a:schemeClr val="tx1"/>
                </a:solidFill>
              </a:rPr>
              <a:t>, s</a:t>
            </a:r>
            <a:r>
              <a:rPr lang="en-US" altLang="zh-HK" sz="1350" baseline="-25000" dirty="0">
                <a:solidFill>
                  <a:schemeClr val="tx1"/>
                </a:solidFill>
              </a:rPr>
              <a:t>4</a:t>
            </a:r>
            <a:r>
              <a:rPr lang="en-US" altLang="zh-HK" sz="1350" dirty="0">
                <a:solidFill>
                  <a:schemeClr val="tx1"/>
                </a:solidFill>
              </a:rPr>
              <a:t>)</a:t>
            </a:r>
          </a:p>
          <a:p>
            <a:pPr algn="ctr"/>
            <a:r>
              <a:rPr lang="en-US" altLang="zh-HK" sz="1350" dirty="0">
                <a:solidFill>
                  <a:schemeClr val="tx1"/>
                </a:solidFill>
              </a:rPr>
              <a:t>(s</a:t>
            </a:r>
            <a:r>
              <a:rPr lang="en-US" altLang="zh-HK" sz="1350" baseline="-25000" dirty="0">
                <a:solidFill>
                  <a:schemeClr val="tx1"/>
                </a:solidFill>
              </a:rPr>
              <a:t>3</a:t>
            </a:r>
            <a:r>
              <a:rPr lang="en-US" altLang="zh-HK" sz="1350" dirty="0">
                <a:solidFill>
                  <a:schemeClr val="tx1"/>
                </a:solidFill>
              </a:rPr>
              <a:t>, s</a:t>
            </a:r>
            <a:r>
              <a:rPr lang="en-US" altLang="zh-HK" sz="1350" baseline="-25000" dirty="0">
                <a:solidFill>
                  <a:schemeClr val="tx1"/>
                </a:solidFill>
              </a:rPr>
              <a:t>4</a:t>
            </a:r>
            <a:r>
              <a:rPr lang="en-US" altLang="zh-HK" sz="1350" dirty="0">
                <a:solidFill>
                  <a:schemeClr val="tx1"/>
                </a:solidFill>
              </a:rPr>
              <a:t>)</a:t>
            </a:r>
            <a:endParaRPr lang="zh-HK" altLang="en-US" sz="1350" dirty="0">
              <a:solidFill>
                <a:schemeClr val="tx1"/>
              </a:solidFill>
            </a:endParaRPr>
          </a:p>
        </p:txBody>
      </p:sp>
      <p:sp>
        <p:nvSpPr>
          <p:cNvPr id="156" name="Rounded Rectangle 77">
            <a:extLst>
              <a:ext uri="{FF2B5EF4-FFF2-40B4-BE49-F238E27FC236}">
                <a16:creationId xmlns:a16="http://schemas.microsoft.com/office/drawing/2014/main" id="{06259803-0A6C-5342-A3BC-3A03D1B888F1}"/>
              </a:ext>
            </a:extLst>
          </p:cNvPr>
          <p:cNvSpPr/>
          <p:nvPr/>
        </p:nvSpPr>
        <p:spPr>
          <a:xfrm>
            <a:off x="4784952" y="1816689"/>
            <a:ext cx="1283834" cy="3067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1500" b="1" dirty="0">
                <a:solidFill>
                  <a:srgbClr val="C00000"/>
                </a:solidFill>
              </a:rPr>
              <a:t>BFS Traversal </a:t>
            </a:r>
            <a:endParaRPr lang="zh-HK" altLang="en-US" sz="1500" b="1" dirty="0">
              <a:solidFill>
                <a:srgbClr val="C00000"/>
              </a:solidFill>
            </a:endParaRPr>
          </a:p>
        </p:txBody>
      </p:sp>
      <mc:AlternateContent xmlns:mc="http://schemas.openxmlformats.org/markup-compatibility/2006" xmlns:a14="http://schemas.microsoft.com/office/drawing/2010/main">
        <mc:Choice Requires="a14">
          <p:sp>
            <p:nvSpPr>
              <p:cNvPr id="157" name="Rounded Rectangle 78">
                <a:extLst>
                  <a:ext uri="{FF2B5EF4-FFF2-40B4-BE49-F238E27FC236}">
                    <a16:creationId xmlns:a16="http://schemas.microsoft.com/office/drawing/2014/main" id="{A6860154-83BC-3446-89F6-1B1204118837}"/>
                  </a:ext>
                </a:extLst>
              </p:cNvPr>
              <p:cNvSpPr/>
              <p:nvPr/>
            </p:nvSpPr>
            <p:spPr>
              <a:xfrm>
                <a:off x="3414435" y="1816689"/>
                <a:ext cx="1283834" cy="3067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zh-HK" altLang="en-US" sz="1500" i="1">
                        <a:solidFill>
                          <a:srgbClr val="C00000"/>
                        </a:solidFill>
                        <a:latin typeface="Cambria Math"/>
                      </a:rPr>
                      <m:t>𝜏</m:t>
                    </m:r>
                  </m:oMath>
                </a14:m>
                <a:r>
                  <a:rPr lang="en-US" altLang="zh-HK" sz="1500" dirty="0">
                    <a:solidFill>
                      <a:srgbClr val="C00000"/>
                    </a:solidFill>
                  </a:rPr>
                  <a:t>((s</a:t>
                </a:r>
                <a:r>
                  <a:rPr lang="en-US" altLang="zh-HK" sz="1200" baseline="-24000" dirty="0">
                    <a:solidFill>
                      <a:srgbClr val="C00000"/>
                    </a:solidFill>
                  </a:rPr>
                  <a:t>2</a:t>
                </a:r>
                <a:r>
                  <a:rPr lang="en-US" altLang="zh-HK" sz="1500" dirty="0">
                    <a:solidFill>
                      <a:srgbClr val="C00000"/>
                    </a:solidFill>
                  </a:rPr>
                  <a:t>, x</a:t>
                </a:r>
                <a:r>
                  <a:rPr lang="en-US" altLang="zh-HK" sz="1200" baseline="-24000" dirty="0">
                    <a:solidFill>
                      <a:srgbClr val="C00000"/>
                    </a:solidFill>
                  </a:rPr>
                  <a:t>1</a:t>
                </a:r>
                <a:r>
                  <a:rPr lang="en-US" altLang="zh-HK" sz="1500" dirty="0">
                    <a:solidFill>
                      <a:srgbClr val="C00000"/>
                    </a:solidFill>
                  </a:rPr>
                  <a:t>))=4&lt;5</a:t>
                </a:r>
                <a:endParaRPr lang="zh-HK" altLang="en-US" sz="1500" b="1" dirty="0">
                  <a:solidFill>
                    <a:srgbClr val="C00000"/>
                  </a:solidFill>
                </a:endParaRPr>
              </a:p>
            </p:txBody>
          </p:sp>
        </mc:Choice>
        <mc:Fallback xmlns="">
          <p:sp>
            <p:nvSpPr>
              <p:cNvPr id="157" name="Rounded Rectangle 78">
                <a:extLst>
                  <a:ext uri="{FF2B5EF4-FFF2-40B4-BE49-F238E27FC236}">
                    <a16:creationId xmlns:a16="http://schemas.microsoft.com/office/drawing/2014/main" id="{A6860154-83BC-3446-89F6-1B1204118837}"/>
                  </a:ext>
                </a:extLst>
              </p:cNvPr>
              <p:cNvSpPr>
                <a:spLocks noRot="1" noChangeAspect="1" noMove="1" noResize="1" noEditPoints="1" noAdjustHandles="1" noChangeArrowheads="1" noChangeShapeType="1" noTextEdit="1"/>
              </p:cNvSpPr>
              <p:nvPr/>
            </p:nvSpPr>
            <p:spPr>
              <a:xfrm>
                <a:off x="3414435" y="1816689"/>
                <a:ext cx="1283834" cy="306741"/>
              </a:xfrm>
              <a:prstGeom prst="roundRect">
                <a:avLst/>
              </a:prstGeom>
              <a:blipFill>
                <a:blip r:embed="rId3"/>
                <a:stretch>
                  <a:fillRect t="-3846" b="-23077"/>
                </a:stretch>
              </a:blipFill>
            </p:spPr>
            <p:txBody>
              <a:bodyPr/>
              <a:lstStyle/>
              <a:p>
                <a:r>
                  <a:rPr lang="zh-CN" altLang="en-US">
                    <a:noFill/>
                  </a:rPr>
                  <a:t> </a:t>
                </a:r>
              </a:p>
            </p:txBody>
          </p:sp>
        </mc:Fallback>
      </mc:AlternateContent>
      <p:sp>
        <p:nvSpPr>
          <p:cNvPr id="158" name="Rounded Rectangle 81">
            <a:extLst>
              <a:ext uri="{FF2B5EF4-FFF2-40B4-BE49-F238E27FC236}">
                <a16:creationId xmlns:a16="http://schemas.microsoft.com/office/drawing/2014/main" id="{E4BD60FE-112F-E14D-BC28-64236D40AFD6}"/>
              </a:ext>
            </a:extLst>
          </p:cNvPr>
          <p:cNvSpPr/>
          <p:nvPr/>
        </p:nvSpPr>
        <p:spPr>
          <a:xfrm>
            <a:off x="3016728" y="1816689"/>
            <a:ext cx="1710974" cy="3067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rgbClr val="0070C0"/>
                </a:solidFill>
              </a:rPr>
              <a:t>5-truss community</a:t>
            </a:r>
            <a:endParaRPr lang="zh-HK" altLang="en-US" sz="1500" b="1" dirty="0">
              <a:solidFill>
                <a:srgbClr val="C00000"/>
              </a:solidFill>
            </a:endParaRPr>
          </a:p>
        </p:txBody>
      </p:sp>
    </p:spTree>
    <p:extLst>
      <p:ext uri="{BB962C8B-B14F-4D97-AF65-F5344CB8AC3E}">
        <p14:creationId xmlns:p14="http://schemas.microsoft.com/office/powerpoint/2010/main" val="225949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xEl>
                                              <p:pRg st="1" end="1"/>
                                            </p:txEl>
                                          </p:spTgt>
                                        </p:tgtEl>
                                        <p:attrNameLst>
                                          <p:attrName>style.visibility</p:attrName>
                                        </p:attrNameLst>
                                      </p:cBhvr>
                                      <p:to>
                                        <p:strVal val="visible"/>
                                      </p:to>
                                    </p:set>
                                  </p:childTnLst>
                                </p:cTn>
                              </p:par>
                              <p:par>
                                <p:cTn id="7" presetID="7" presetClass="emph" presetSubtype="2" fill="hold" nodeType="withEffect">
                                  <p:stCondLst>
                                    <p:cond delay="0"/>
                                  </p:stCondLst>
                                  <p:childTnLst>
                                    <p:animClr clrSpc="rgb" dir="cw">
                                      <p:cBhvr>
                                        <p:cTn id="8" dur="1000" fill="hold"/>
                                        <p:tgtEl>
                                          <p:spTgt spid="87"/>
                                        </p:tgtEl>
                                        <p:attrNameLst>
                                          <p:attrName>stroke.color</p:attrName>
                                        </p:attrNameLst>
                                      </p:cBhvr>
                                      <p:to>
                                        <a:schemeClr val="accent2"/>
                                      </p:to>
                                    </p:animClr>
                                    <p:set>
                                      <p:cBhvr>
                                        <p:cTn id="9" dur="1000" fill="hold"/>
                                        <p:tgtEl>
                                          <p:spTgt spid="87"/>
                                        </p:tgtEl>
                                        <p:attrNameLst>
                                          <p:attrName>stroke.on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7" presetClass="emph" presetSubtype="2" fill="hold" nodeType="clickEffect">
                                  <p:stCondLst>
                                    <p:cond delay="0"/>
                                  </p:stCondLst>
                                  <p:childTnLst>
                                    <p:animClr clrSpc="rgb" dir="cw">
                                      <p:cBhvr>
                                        <p:cTn id="13" dur="1000" fill="hold"/>
                                        <p:tgtEl>
                                          <p:spTgt spid="87"/>
                                        </p:tgtEl>
                                        <p:attrNameLst>
                                          <p:attrName>stroke.color</p:attrName>
                                        </p:attrNameLst>
                                      </p:cBhvr>
                                      <p:to>
                                        <a:schemeClr val="accent2"/>
                                      </p:to>
                                    </p:animClr>
                                    <p:set>
                                      <p:cBhvr>
                                        <p:cTn id="14" dur="1000" fill="hold"/>
                                        <p:tgtEl>
                                          <p:spTgt spid="87"/>
                                        </p:tgtEl>
                                        <p:attrNameLst>
                                          <p:attrName>stroke.on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7" presetClass="emph" presetSubtype="2" fill="hold" nodeType="clickEffect">
                                  <p:stCondLst>
                                    <p:cond delay="0"/>
                                  </p:stCondLst>
                                  <p:childTnLst>
                                    <p:animClr clrSpc="rgb" dir="cw">
                                      <p:cBhvr>
                                        <p:cTn id="18" dur="1000" fill="hold"/>
                                        <p:tgtEl>
                                          <p:spTgt spid="83"/>
                                        </p:tgtEl>
                                        <p:attrNameLst>
                                          <p:attrName>stroke.color</p:attrName>
                                        </p:attrNameLst>
                                      </p:cBhvr>
                                      <p:to>
                                        <a:srgbClr val="FFCC00"/>
                                      </p:to>
                                    </p:animClr>
                                    <p:set>
                                      <p:cBhvr>
                                        <p:cTn id="19" dur="1000" fill="hold"/>
                                        <p:tgtEl>
                                          <p:spTgt spid="83"/>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1000" fill="hold"/>
                                        <p:tgtEl>
                                          <p:spTgt spid="99"/>
                                        </p:tgtEl>
                                        <p:attrNameLst>
                                          <p:attrName>stroke.color</p:attrName>
                                        </p:attrNameLst>
                                      </p:cBhvr>
                                      <p:to>
                                        <a:srgbClr val="FFCC00"/>
                                      </p:to>
                                    </p:animClr>
                                    <p:set>
                                      <p:cBhvr>
                                        <p:cTn id="22" dur="1000" fill="hold"/>
                                        <p:tgtEl>
                                          <p:spTgt spid="99"/>
                                        </p:tgtEl>
                                        <p:attrNameLst>
                                          <p:attrName>stroke.on</p:attrName>
                                        </p:attrNameLst>
                                      </p:cBhvr>
                                      <p:to>
                                        <p:strVal val="true"/>
                                      </p:to>
                                    </p:set>
                                  </p:childTnLst>
                                </p:cTn>
                              </p:par>
                              <p:par>
                                <p:cTn id="23" presetID="1" presetClass="entr" presetSubtype="0" fill="hold" nodeType="withEffect">
                                  <p:stCondLst>
                                    <p:cond delay="0"/>
                                  </p:stCondLst>
                                  <p:childTnLst>
                                    <p:set>
                                      <p:cBhvr>
                                        <p:cTn id="24" dur="1" fill="hold">
                                          <p:stCondLst>
                                            <p:cond delay="0"/>
                                          </p:stCondLst>
                                        </p:cTn>
                                        <p:tgtEl>
                                          <p:spTgt spid="15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7" presetClass="emph" presetSubtype="2" fill="hold" nodeType="clickEffect">
                                  <p:stCondLst>
                                    <p:cond delay="0"/>
                                  </p:stCondLst>
                                  <p:childTnLst>
                                    <p:animClr clrSpc="rgb" dir="cw">
                                      <p:cBhvr>
                                        <p:cTn id="30" dur="1000" fill="hold"/>
                                        <p:tgtEl>
                                          <p:spTgt spid="102"/>
                                        </p:tgtEl>
                                        <p:attrNameLst>
                                          <p:attrName>stroke.color</p:attrName>
                                        </p:attrNameLst>
                                      </p:cBhvr>
                                      <p:to>
                                        <a:srgbClr val="FFCC00"/>
                                      </p:to>
                                    </p:animClr>
                                    <p:set>
                                      <p:cBhvr>
                                        <p:cTn id="31" dur="1000" fill="hold"/>
                                        <p:tgtEl>
                                          <p:spTgt spid="102"/>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1000" fill="hold"/>
                                        <p:tgtEl>
                                          <p:spTgt spid="98"/>
                                        </p:tgtEl>
                                        <p:attrNameLst>
                                          <p:attrName>stroke.color</p:attrName>
                                        </p:attrNameLst>
                                      </p:cBhvr>
                                      <p:to>
                                        <a:srgbClr val="FFCC00"/>
                                      </p:to>
                                    </p:animClr>
                                    <p:set>
                                      <p:cBhvr>
                                        <p:cTn id="34" dur="1000" fill="hold"/>
                                        <p:tgtEl>
                                          <p:spTgt spid="98"/>
                                        </p:tgtEl>
                                        <p:attrNameLst>
                                          <p:attrName>stroke.on</p:attrName>
                                        </p:attrNameLst>
                                      </p:cBhvr>
                                      <p:to>
                                        <p:strVal val="true"/>
                                      </p:to>
                                    </p:set>
                                  </p:childTnLst>
                                </p:cTn>
                              </p:par>
                              <p:par>
                                <p:cTn id="35" presetID="1" presetClass="entr" presetSubtype="0" fill="hold" nodeType="withEffect">
                                  <p:stCondLst>
                                    <p:cond delay="0"/>
                                  </p:stCondLst>
                                  <p:childTnLst>
                                    <p:set>
                                      <p:cBhvr>
                                        <p:cTn id="36" dur="1" fill="hold">
                                          <p:stCondLst>
                                            <p:cond delay="0"/>
                                          </p:stCondLst>
                                        </p:cTn>
                                        <p:tgtEl>
                                          <p:spTgt spid="155">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1000" fill="hold"/>
                                        <p:tgtEl>
                                          <p:spTgt spid="104"/>
                                        </p:tgtEl>
                                        <p:attrNameLst>
                                          <p:attrName>stroke.color</p:attrName>
                                        </p:attrNameLst>
                                      </p:cBhvr>
                                      <p:to>
                                        <a:srgbClr val="FFCC00"/>
                                      </p:to>
                                    </p:animClr>
                                    <p:set>
                                      <p:cBhvr>
                                        <p:cTn id="43" dur="1000" fill="hold"/>
                                        <p:tgtEl>
                                          <p:spTgt spid="104"/>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1000" fill="hold"/>
                                        <p:tgtEl>
                                          <p:spTgt spid="101"/>
                                        </p:tgtEl>
                                        <p:attrNameLst>
                                          <p:attrName>stroke.color</p:attrName>
                                        </p:attrNameLst>
                                      </p:cBhvr>
                                      <p:to>
                                        <a:srgbClr val="FFCC00"/>
                                      </p:to>
                                    </p:animClr>
                                    <p:set>
                                      <p:cBhvr>
                                        <p:cTn id="46" dur="1000" fill="hold"/>
                                        <p:tgtEl>
                                          <p:spTgt spid="101"/>
                                        </p:tgtEl>
                                        <p:attrNameLst>
                                          <p:attrName>stroke.on</p:attrName>
                                        </p:attrNameLst>
                                      </p:cBhvr>
                                      <p:to>
                                        <p:strVal val="true"/>
                                      </p:to>
                                    </p:set>
                                  </p:childTnLst>
                                </p:cTn>
                              </p:par>
                              <p:par>
                                <p:cTn id="47" presetID="1" presetClass="entr" presetSubtype="0" fill="hold" nodeType="withEffect">
                                  <p:stCondLst>
                                    <p:cond delay="0"/>
                                  </p:stCondLst>
                                  <p:childTnLst>
                                    <p:set>
                                      <p:cBhvr>
                                        <p:cTn id="48" dur="1" fill="hold">
                                          <p:stCondLst>
                                            <p:cond delay="0"/>
                                          </p:stCondLst>
                                        </p:cTn>
                                        <p:tgtEl>
                                          <p:spTgt spid="155">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8" presetClass="emph" presetSubtype="0" fill="hold" nodeType="clickEffect">
                                  <p:stCondLst>
                                    <p:cond delay="0"/>
                                  </p:stCondLst>
                                  <p:childTnLst>
                                    <p:animRot by="21600000">
                                      <p:cBhvr>
                                        <p:cTn id="54" dur="500" fill="hold"/>
                                        <p:tgtEl>
                                          <p:spTgt spid="85"/>
                                        </p:tgtEl>
                                        <p:attrNameLst>
                                          <p:attrName>r</p:attrName>
                                        </p:attrNameLst>
                                      </p:cBhvr>
                                    </p:animRot>
                                  </p:childTnLst>
                                </p:cTn>
                              </p:par>
                              <p:par>
                                <p:cTn id="55" presetID="8" presetClass="emph" presetSubtype="0" fill="hold" nodeType="withEffect">
                                  <p:stCondLst>
                                    <p:cond delay="0"/>
                                  </p:stCondLst>
                                  <p:childTnLst>
                                    <p:animRot by="21600000">
                                      <p:cBhvr>
                                        <p:cTn id="56" dur="500" fill="hold"/>
                                        <p:tgtEl>
                                          <p:spTgt spid="94"/>
                                        </p:tgtEl>
                                        <p:attrNameLst>
                                          <p:attrName>r</p:attrName>
                                        </p:attrNameLst>
                                      </p:cBhvr>
                                    </p:animRot>
                                  </p:childTnLst>
                                </p:cTn>
                              </p:par>
                              <p:par>
                                <p:cTn id="57" presetID="1" presetClass="entr" presetSubtype="0" fill="hold" grpId="0" nodeType="withEffect">
                                  <p:stCondLst>
                                    <p:cond delay="0"/>
                                  </p:stCondLst>
                                  <p:childTnLst>
                                    <p:set>
                                      <p:cBhvr>
                                        <p:cTn id="58" dur="1" fill="hold">
                                          <p:stCondLst>
                                            <p:cond delay="0"/>
                                          </p:stCondLst>
                                        </p:cTn>
                                        <p:tgtEl>
                                          <p:spTgt spid="1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1000" fill="hold"/>
                                        <p:tgtEl>
                                          <p:spTgt spid="83"/>
                                        </p:tgtEl>
                                        <p:attrNameLst>
                                          <p:attrName>stroke.color</p:attrName>
                                        </p:attrNameLst>
                                      </p:cBhvr>
                                      <p:to>
                                        <a:schemeClr val="tx1"/>
                                      </p:to>
                                    </p:animClr>
                                    <p:set>
                                      <p:cBhvr>
                                        <p:cTn id="63" dur="1000" fill="hold"/>
                                        <p:tgtEl>
                                          <p:spTgt spid="83"/>
                                        </p:tgtEl>
                                        <p:attrNameLst>
                                          <p:attrName>stroke.on</p:attrName>
                                        </p:attrNameLst>
                                      </p:cBhvr>
                                      <p:to>
                                        <p:strVal val="true"/>
                                      </p:to>
                                    </p:set>
                                  </p:childTnLst>
                                </p:cTn>
                              </p:par>
                              <p:par>
                                <p:cTn id="64" presetID="1" presetClass="entr" presetSubtype="0" fill="hold" nodeType="withEffect">
                                  <p:stCondLst>
                                    <p:cond delay="0"/>
                                  </p:stCondLst>
                                  <p:childTnLst>
                                    <p:set>
                                      <p:cBhvr>
                                        <p:cTn id="65" dur="1" fill="hold">
                                          <p:stCondLst>
                                            <p:cond delay="0"/>
                                          </p:stCondLst>
                                        </p:cTn>
                                        <p:tgtEl>
                                          <p:spTgt spid="154">
                                            <p:txEl>
                                              <p:pRg st="2" end="2"/>
                                            </p:txEl>
                                          </p:spTgt>
                                        </p:tgtEl>
                                        <p:attrNameLst>
                                          <p:attrName>style.visibility</p:attrName>
                                        </p:attrNameLst>
                                      </p:cBhvr>
                                      <p:to>
                                        <p:strVal val="visible"/>
                                      </p:to>
                                    </p:set>
                                  </p:childTnLst>
                                </p:cTn>
                              </p:par>
                              <p:par>
                                <p:cTn id="66" presetID="1" presetClass="exit" presetSubtype="0" fill="hold" grpId="1" nodeType="withEffect">
                                  <p:stCondLst>
                                    <p:cond delay="0"/>
                                  </p:stCondLst>
                                  <p:childTnLst>
                                    <p:set>
                                      <p:cBhvr>
                                        <p:cTn id="67" dur="1" fill="hold">
                                          <p:stCondLst>
                                            <p:cond delay="0"/>
                                          </p:stCondLst>
                                        </p:cTn>
                                        <p:tgtEl>
                                          <p:spTgt spid="157"/>
                                        </p:tgtEl>
                                        <p:attrNameLst>
                                          <p:attrName>style.visibility</p:attrName>
                                        </p:attrNameLst>
                                      </p:cBhvr>
                                      <p:to>
                                        <p:strVal val="hidden"/>
                                      </p:to>
                                    </p:set>
                                  </p:childTnLst>
                                </p:cTn>
                              </p:par>
                              <p:par>
                                <p:cTn id="68" presetID="7" presetClass="emph" presetSubtype="2" fill="hold" nodeType="withEffect">
                                  <p:stCondLst>
                                    <p:cond delay="0"/>
                                  </p:stCondLst>
                                  <p:childTnLst>
                                    <p:animClr clrSpc="rgb" dir="cw">
                                      <p:cBhvr>
                                        <p:cTn id="69" dur="1000" fill="hold"/>
                                        <p:tgtEl>
                                          <p:spTgt spid="83"/>
                                        </p:tgtEl>
                                        <p:attrNameLst>
                                          <p:attrName>stroke.color</p:attrName>
                                        </p:attrNameLst>
                                      </p:cBhvr>
                                      <p:to>
                                        <a:schemeClr val="accent2"/>
                                      </p:to>
                                    </p:animClr>
                                    <p:set>
                                      <p:cBhvr>
                                        <p:cTn id="70" dur="1000" fill="hold"/>
                                        <p:tgtEl>
                                          <p:spTgt spid="8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1000" fill="hold"/>
                                        <p:tgtEl>
                                          <p:spTgt spid="100"/>
                                        </p:tgtEl>
                                        <p:attrNameLst>
                                          <p:attrName>stroke.color</p:attrName>
                                        </p:attrNameLst>
                                      </p:cBhvr>
                                      <p:to>
                                        <a:srgbClr val="FFCC00"/>
                                      </p:to>
                                    </p:animClr>
                                    <p:set>
                                      <p:cBhvr>
                                        <p:cTn id="75" dur="1000" fill="hold"/>
                                        <p:tgtEl>
                                          <p:spTgt spid="100"/>
                                        </p:tgtEl>
                                        <p:attrNameLst>
                                          <p:attrName>stroke.on</p:attrName>
                                        </p:attrNameLst>
                                      </p:cBhvr>
                                      <p:to>
                                        <p:strVal val="true"/>
                                      </p:to>
                                    </p:set>
                                  </p:childTnLst>
                                </p:cTn>
                              </p:par>
                              <p:par>
                                <p:cTn id="76" presetID="7" presetClass="emph" presetSubtype="2" fill="hold" nodeType="withEffect">
                                  <p:stCondLst>
                                    <p:cond delay="0"/>
                                  </p:stCondLst>
                                  <p:childTnLst>
                                    <p:animClr clrSpc="rgb" dir="cw">
                                      <p:cBhvr>
                                        <p:cTn id="77" dur="1000" fill="hold"/>
                                        <p:tgtEl>
                                          <p:spTgt spid="105"/>
                                        </p:tgtEl>
                                        <p:attrNameLst>
                                          <p:attrName>stroke.color</p:attrName>
                                        </p:attrNameLst>
                                      </p:cBhvr>
                                      <p:to>
                                        <a:srgbClr val="FFCC00"/>
                                      </p:to>
                                    </p:animClr>
                                    <p:set>
                                      <p:cBhvr>
                                        <p:cTn id="78" dur="1000" fill="hold"/>
                                        <p:tgtEl>
                                          <p:spTgt spid="105"/>
                                        </p:tgtEl>
                                        <p:attrNameLst>
                                          <p:attrName>stroke.on</p:attrName>
                                        </p:attrNameLst>
                                      </p:cBhvr>
                                      <p:to>
                                        <p:strVal val="true"/>
                                      </p:to>
                                    </p:set>
                                  </p:childTnLst>
                                </p:cTn>
                              </p:par>
                              <p:par>
                                <p:cTn id="79" presetID="1" presetClass="entr" presetSubtype="0" fill="hold" nodeType="withEffect">
                                  <p:stCondLst>
                                    <p:cond delay="0"/>
                                  </p:stCondLst>
                                  <p:childTnLst>
                                    <p:set>
                                      <p:cBhvr>
                                        <p:cTn id="80" dur="1" fill="hold">
                                          <p:stCondLst>
                                            <p:cond delay="0"/>
                                          </p:stCondLst>
                                        </p:cTn>
                                        <p:tgtEl>
                                          <p:spTgt spid="155">
                                            <p:txEl>
                                              <p:pRg st="8" end="8"/>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5">
                                            <p:txEl>
                                              <p:pRg st="9" end="9"/>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54">
                                            <p:txEl>
                                              <p:pRg st="3" end="3"/>
                                            </p:txEl>
                                          </p:spTgt>
                                        </p:tgtEl>
                                        <p:attrNameLst>
                                          <p:attrName>style.visibility</p:attrName>
                                        </p:attrNameLst>
                                      </p:cBhvr>
                                      <p:to>
                                        <p:strVal val="visible"/>
                                      </p:to>
                                    </p:set>
                                  </p:childTnLst>
                                </p:cTn>
                              </p:par>
                              <p:par>
                                <p:cTn id="87" presetID="7" presetClass="emph" presetSubtype="2" fill="hold" nodeType="withEffect">
                                  <p:stCondLst>
                                    <p:cond delay="0"/>
                                  </p:stCondLst>
                                  <p:childTnLst>
                                    <p:animClr clrSpc="rgb" dir="cw">
                                      <p:cBhvr>
                                        <p:cTn id="88" dur="1000" fill="hold"/>
                                        <p:tgtEl>
                                          <p:spTgt spid="99"/>
                                        </p:tgtEl>
                                        <p:attrNameLst>
                                          <p:attrName>stroke.color</p:attrName>
                                        </p:attrNameLst>
                                      </p:cBhvr>
                                      <p:to>
                                        <a:schemeClr val="accent2"/>
                                      </p:to>
                                    </p:animClr>
                                    <p:set>
                                      <p:cBhvr>
                                        <p:cTn id="89" dur="1000" fill="hold"/>
                                        <p:tgtEl>
                                          <p:spTgt spid="99"/>
                                        </p:tgtEl>
                                        <p:attrNameLst>
                                          <p:attrName>stroke.on</p:attrName>
                                        </p:attrNameLst>
                                      </p:cBhvr>
                                      <p:to>
                                        <p:strVal val="true"/>
                                      </p:to>
                                    </p:set>
                                  </p:childTnLst>
                                </p:cTn>
                              </p:par>
                              <p:par>
                                <p:cTn id="90" presetID="1" presetClass="entr" presetSubtype="0" fill="hold" nodeType="withEffect">
                                  <p:stCondLst>
                                    <p:cond delay="0"/>
                                  </p:stCondLst>
                                  <p:childTnLst>
                                    <p:set>
                                      <p:cBhvr>
                                        <p:cTn id="91" dur="1" fill="hold">
                                          <p:stCondLst>
                                            <p:cond delay="0"/>
                                          </p:stCondLst>
                                        </p:cTn>
                                        <p:tgtEl>
                                          <p:spTgt spid="154">
                                            <p:txEl>
                                              <p:pRg st="4" end="4"/>
                                            </p:txEl>
                                          </p:spTgt>
                                        </p:tgtEl>
                                        <p:attrNameLst>
                                          <p:attrName>style.visibility</p:attrName>
                                        </p:attrNameLst>
                                      </p:cBhvr>
                                      <p:to>
                                        <p:strVal val="visible"/>
                                      </p:to>
                                    </p:set>
                                  </p:childTnLst>
                                </p:cTn>
                              </p:par>
                              <p:par>
                                <p:cTn id="92" presetID="7" presetClass="emph" presetSubtype="2" fill="hold" nodeType="withEffect">
                                  <p:stCondLst>
                                    <p:cond delay="0"/>
                                  </p:stCondLst>
                                  <p:childTnLst>
                                    <p:animClr clrSpc="rgb" dir="cw">
                                      <p:cBhvr>
                                        <p:cTn id="93" dur="1000" fill="hold"/>
                                        <p:tgtEl>
                                          <p:spTgt spid="101"/>
                                        </p:tgtEl>
                                        <p:attrNameLst>
                                          <p:attrName>stroke.color</p:attrName>
                                        </p:attrNameLst>
                                      </p:cBhvr>
                                      <p:to>
                                        <a:schemeClr val="accent2"/>
                                      </p:to>
                                    </p:animClr>
                                    <p:set>
                                      <p:cBhvr>
                                        <p:cTn id="94" dur="1000" fill="hold"/>
                                        <p:tgtEl>
                                          <p:spTgt spid="101"/>
                                        </p:tgtEl>
                                        <p:attrNameLst>
                                          <p:attrName>stroke.on</p:attrName>
                                        </p:attrNameLst>
                                      </p:cBhvr>
                                      <p:to>
                                        <p:strVal val="true"/>
                                      </p:to>
                                    </p:set>
                                  </p:childTnLst>
                                </p:cTn>
                              </p:par>
                            </p:childTnLst>
                          </p:cTn>
                        </p:par>
                        <p:par>
                          <p:cTn id="95" fill="hold">
                            <p:stCondLst>
                              <p:cond delay="1000"/>
                            </p:stCondLst>
                            <p:childTnLst>
                              <p:par>
                                <p:cTn id="96" presetID="7" presetClass="emph" presetSubtype="2" fill="hold" nodeType="afterEffect">
                                  <p:stCondLst>
                                    <p:cond delay="0"/>
                                  </p:stCondLst>
                                  <p:childTnLst>
                                    <p:animClr clrSpc="rgb" dir="cw">
                                      <p:cBhvr>
                                        <p:cTn id="97" dur="1000" fill="hold"/>
                                        <p:tgtEl>
                                          <p:spTgt spid="103"/>
                                        </p:tgtEl>
                                        <p:attrNameLst>
                                          <p:attrName>stroke.color</p:attrName>
                                        </p:attrNameLst>
                                      </p:cBhvr>
                                      <p:to>
                                        <a:srgbClr val="FFCC00"/>
                                      </p:to>
                                    </p:animClr>
                                    <p:set>
                                      <p:cBhvr>
                                        <p:cTn id="98" dur="1000" fill="hold"/>
                                        <p:tgtEl>
                                          <p:spTgt spid="103"/>
                                        </p:tgtEl>
                                        <p:attrNameLst>
                                          <p:attrName>stroke.on</p:attrName>
                                        </p:attrNameLst>
                                      </p:cBhvr>
                                      <p:to>
                                        <p:strVal val="true"/>
                                      </p:to>
                                    </p:set>
                                  </p:childTnLst>
                                </p:cTn>
                              </p:par>
                            </p:childTnLst>
                          </p:cTn>
                        </p:par>
                        <p:par>
                          <p:cTn id="99" fill="hold">
                            <p:stCondLst>
                              <p:cond delay="2000"/>
                            </p:stCondLst>
                            <p:childTnLst>
                              <p:par>
                                <p:cTn id="100" presetID="1" presetClass="entr" presetSubtype="0" fill="hold" nodeType="afterEffect">
                                  <p:stCondLst>
                                    <p:cond delay="0"/>
                                  </p:stCondLst>
                                  <p:childTnLst>
                                    <p:set>
                                      <p:cBhvr>
                                        <p:cTn id="101" dur="1" fill="hold">
                                          <p:stCondLst>
                                            <p:cond delay="0"/>
                                          </p:stCondLst>
                                        </p:cTn>
                                        <p:tgtEl>
                                          <p:spTgt spid="155">
                                            <p:txEl>
                                              <p:pRg st="10" end="10"/>
                                            </p:txEl>
                                          </p:spTgt>
                                        </p:tgtEl>
                                        <p:attrNameLst>
                                          <p:attrName>style.visibility</p:attrName>
                                        </p:attrNameLst>
                                      </p:cBhvr>
                                      <p:to>
                                        <p:strVal val="visible"/>
                                      </p:to>
                                    </p:set>
                                  </p:childTnLst>
                                </p:cTn>
                              </p:par>
                            </p:childTnLst>
                          </p:cTn>
                        </p:par>
                        <p:par>
                          <p:cTn id="102" fill="hold">
                            <p:stCondLst>
                              <p:cond delay="2000"/>
                            </p:stCondLst>
                            <p:childTnLst>
                              <p:par>
                                <p:cTn id="103" presetID="1" presetClass="entr" presetSubtype="0" fill="hold" nodeType="afterEffect">
                                  <p:stCondLst>
                                    <p:cond delay="0"/>
                                  </p:stCondLst>
                                  <p:childTnLst>
                                    <p:set>
                                      <p:cBhvr>
                                        <p:cTn id="104" dur="1" fill="hold">
                                          <p:stCondLst>
                                            <p:cond delay="0"/>
                                          </p:stCondLst>
                                        </p:cTn>
                                        <p:tgtEl>
                                          <p:spTgt spid="154">
                                            <p:txEl>
                                              <p:pRg st="5" end="5"/>
                                            </p:txEl>
                                          </p:spTgt>
                                        </p:tgtEl>
                                        <p:attrNameLst>
                                          <p:attrName>style.visibility</p:attrName>
                                        </p:attrNameLst>
                                      </p:cBhvr>
                                      <p:to>
                                        <p:strVal val="visible"/>
                                      </p:to>
                                    </p:set>
                                  </p:childTnLst>
                                </p:cTn>
                              </p:par>
                            </p:childTnLst>
                          </p:cTn>
                        </p:par>
                        <p:par>
                          <p:cTn id="105" fill="hold">
                            <p:stCondLst>
                              <p:cond delay="2000"/>
                            </p:stCondLst>
                            <p:childTnLst>
                              <p:par>
                                <p:cTn id="106" presetID="7" presetClass="emph" presetSubtype="2" fill="hold" nodeType="afterEffect">
                                  <p:stCondLst>
                                    <p:cond delay="0"/>
                                  </p:stCondLst>
                                  <p:childTnLst>
                                    <p:animClr clrSpc="rgb" dir="cw">
                                      <p:cBhvr>
                                        <p:cTn id="107" dur="1000" fill="hold"/>
                                        <p:tgtEl>
                                          <p:spTgt spid="104"/>
                                        </p:tgtEl>
                                        <p:attrNameLst>
                                          <p:attrName>stroke.color</p:attrName>
                                        </p:attrNameLst>
                                      </p:cBhvr>
                                      <p:to>
                                        <a:schemeClr val="accent2"/>
                                      </p:to>
                                    </p:animClr>
                                    <p:set>
                                      <p:cBhvr>
                                        <p:cTn id="108" dur="1000" fill="hold"/>
                                        <p:tgtEl>
                                          <p:spTgt spid="104"/>
                                        </p:tgtEl>
                                        <p:attrNameLst>
                                          <p:attrName>stroke.on</p:attrName>
                                        </p:attrNameLst>
                                      </p:cBhvr>
                                      <p:to>
                                        <p:strVal val="true"/>
                                      </p:to>
                                    </p:set>
                                  </p:childTnLst>
                                </p:cTn>
                              </p:par>
                            </p:childTnLst>
                          </p:cTn>
                        </p:par>
                        <p:par>
                          <p:cTn id="109" fill="hold">
                            <p:stCondLst>
                              <p:cond delay="3000"/>
                            </p:stCondLst>
                            <p:childTnLst>
                              <p:par>
                                <p:cTn id="110" presetID="1" presetClass="entr" presetSubtype="0" fill="hold" nodeType="afterEffect">
                                  <p:stCondLst>
                                    <p:cond delay="0"/>
                                  </p:stCondLst>
                                  <p:childTnLst>
                                    <p:set>
                                      <p:cBhvr>
                                        <p:cTn id="111" dur="1" fill="hold">
                                          <p:stCondLst>
                                            <p:cond delay="0"/>
                                          </p:stCondLst>
                                        </p:cTn>
                                        <p:tgtEl>
                                          <p:spTgt spid="154">
                                            <p:txEl>
                                              <p:pRg st="6" end="6"/>
                                            </p:txEl>
                                          </p:spTgt>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154">
                                            <p:txEl>
                                              <p:pRg st="7" end="7"/>
                                            </p:txEl>
                                          </p:spTgt>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54">
                                            <p:txEl>
                                              <p:pRg st="8" end="8"/>
                                            </p:txEl>
                                          </p:spTgt>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154">
                                            <p:txEl>
                                              <p:pRg st="9" end="9"/>
                                            </p:txEl>
                                          </p:spTgt>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54">
                                            <p:txEl>
                                              <p:pRg st="10" end="10"/>
                                            </p:txEl>
                                          </p:spTgt>
                                        </p:tgtEl>
                                        <p:attrNameLst>
                                          <p:attrName>style.visibility</p:attrName>
                                        </p:attrNameLst>
                                      </p:cBhvr>
                                      <p:to>
                                        <p:strVal val="visible"/>
                                      </p:to>
                                    </p:set>
                                  </p:childTnLst>
                                </p:cTn>
                              </p:par>
                              <p:par>
                                <p:cTn id="120" presetID="7" presetClass="emph" presetSubtype="2" fill="hold" nodeType="withEffect">
                                  <p:stCondLst>
                                    <p:cond delay="0"/>
                                  </p:stCondLst>
                                  <p:childTnLst>
                                    <p:animClr clrSpc="rgb" dir="cw">
                                      <p:cBhvr>
                                        <p:cTn id="121" dur="1000" fill="hold"/>
                                        <p:tgtEl>
                                          <p:spTgt spid="102"/>
                                        </p:tgtEl>
                                        <p:attrNameLst>
                                          <p:attrName>stroke.color</p:attrName>
                                        </p:attrNameLst>
                                      </p:cBhvr>
                                      <p:to>
                                        <a:schemeClr val="accent2"/>
                                      </p:to>
                                    </p:animClr>
                                    <p:set>
                                      <p:cBhvr>
                                        <p:cTn id="122" dur="1000" fill="hold"/>
                                        <p:tgtEl>
                                          <p:spTgt spid="102"/>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1000" fill="hold"/>
                                        <p:tgtEl>
                                          <p:spTgt spid="98"/>
                                        </p:tgtEl>
                                        <p:attrNameLst>
                                          <p:attrName>stroke.color</p:attrName>
                                        </p:attrNameLst>
                                      </p:cBhvr>
                                      <p:to>
                                        <a:schemeClr val="accent2"/>
                                      </p:to>
                                    </p:animClr>
                                    <p:set>
                                      <p:cBhvr>
                                        <p:cTn id="125" dur="1000" fill="hold"/>
                                        <p:tgtEl>
                                          <p:spTgt spid="98"/>
                                        </p:tgtEl>
                                        <p:attrNameLst>
                                          <p:attrName>stroke.on</p:attrName>
                                        </p:attrNameLst>
                                      </p:cBhvr>
                                      <p:to>
                                        <p:strVal val="true"/>
                                      </p:to>
                                    </p:set>
                                  </p:childTnLst>
                                </p:cTn>
                              </p:par>
                              <p:par>
                                <p:cTn id="126" presetID="7" presetClass="emph" presetSubtype="2" fill="hold" nodeType="withEffect">
                                  <p:stCondLst>
                                    <p:cond delay="0"/>
                                  </p:stCondLst>
                                  <p:childTnLst>
                                    <p:animClr clrSpc="rgb" dir="cw">
                                      <p:cBhvr>
                                        <p:cTn id="127" dur="1000" fill="hold"/>
                                        <p:tgtEl>
                                          <p:spTgt spid="100"/>
                                        </p:tgtEl>
                                        <p:attrNameLst>
                                          <p:attrName>stroke.color</p:attrName>
                                        </p:attrNameLst>
                                      </p:cBhvr>
                                      <p:to>
                                        <a:schemeClr val="accent2"/>
                                      </p:to>
                                    </p:animClr>
                                    <p:set>
                                      <p:cBhvr>
                                        <p:cTn id="128" dur="1000" fill="hold"/>
                                        <p:tgtEl>
                                          <p:spTgt spid="100"/>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1000" fill="hold"/>
                                        <p:tgtEl>
                                          <p:spTgt spid="105"/>
                                        </p:tgtEl>
                                        <p:attrNameLst>
                                          <p:attrName>stroke.color</p:attrName>
                                        </p:attrNameLst>
                                      </p:cBhvr>
                                      <p:to>
                                        <a:schemeClr val="accent2"/>
                                      </p:to>
                                    </p:animClr>
                                    <p:set>
                                      <p:cBhvr>
                                        <p:cTn id="131" dur="1000" fill="hold"/>
                                        <p:tgtEl>
                                          <p:spTgt spid="105"/>
                                        </p:tgtEl>
                                        <p:attrNameLst>
                                          <p:attrName>stroke.on</p:attrName>
                                        </p:attrNameLst>
                                      </p:cBhvr>
                                      <p:to>
                                        <p:strVal val="true"/>
                                      </p:to>
                                    </p:set>
                                  </p:childTnLst>
                                </p:cTn>
                              </p:par>
                              <p:par>
                                <p:cTn id="132" presetID="7" presetClass="emph" presetSubtype="2" fill="hold" nodeType="withEffect">
                                  <p:stCondLst>
                                    <p:cond delay="0"/>
                                  </p:stCondLst>
                                  <p:childTnLst>
                                    <p:animClr clrSpc="rgb" dir="cw">
                                      <p:cBhvr>
                                        <p:cTn id="133" dur="1000" fill="hold"/>
                                        <p:tgtEl>
                                          <p:spTgt spid="103"/>
                                        </p:tgtEl>
                                        <p:attrNameLst>
                                          <p:attrName>stroke.color</p:attrName>
                                        </p:attrNameLst>
                                      </p:cBhvr>
                                      <p:to>
                                        <a:schemeClr val="accent2"/>
                                      </p:to>
                                    </p:animClr>
                                    <p:set>
                                      <p:cBhvr>
                                        <p:cTn id="134" dur="1000" fill="hold"/>
                                        <p:tgtEl>
                                          <p:spTgt spid="103"/>
                                        </p:tgtEl>
                                        <p:attrNameLst>
                                          <p:attrName>stroke.on</p:attrName>
                                        </p:attrNameLst>
                                      </p:cBhvr>
                                      <p:to>
                                        <p:strVal val="true"/>
                                      </p:to>
                                    </p:set>
                                  </p:childTnLst>
                                </p:cTn>
                              </p:par>
                            </p:childTnLst>
                          </p:cTn>
                        </p:par>
                        <p:par>
                          <p:cTn id="135" fill="hold">
                            <p:stCondLst>
                              <p:cond delay="4000"/>
                            </p:stCondLst>
                            <p:childTnLst>
                              <p:par>
                                <p:cTn id="136" presetID="6" presetClass="entr" presetSubtype="16" fill="hold" grpId="0" nodeType="afterEffect">
                                  <p:stCondLst>
                                    <p:cond delay="0"/>
                                  </p:stCondLst>
                                  <p:childTnLst>
                                    <p:set>
                                      <p:cBhvr>
                                        <p:cTn id="137" dur="1" fill="hold">
                                          <p:stCondLst>
                                            <p:cond delay="0"/>
                                          </p:stCondLst>
                                        </p:cTn>
                                        <p:tgtEl>
                                          <p:spTgt spid="81"/>
                                        </p:tgtEl>
                                        <p:attrNameLst>
                                          <p:attrName>style.visibility</p:attrName>
                                        </p:attrNameLst>
                                      </p:cBhvr>
                                      <p:to>
                                        <p:strVal val="visible"/>
                                      </p:to>
                                    </p:set>
                                    <p:animEffect transition="in" filter="circle(in)">
                                      <p:cBhvr>
                                        <p:cTn id="138" dur="1000"/>
                                        <p:tgtEl>
                                          <p:spTgt spid="81"/>
                                        </p:tgtEl>
                                      </p:cBhvr>
                                    </p:animEffect>
                                  </p:childTnLst>
                                </p:cTn>
                              </p:par>
                              <p:par>
                                <p:cTn id="139" presetID="1" presetClass="entr" presetSubtype="0" fill="hold" grpId="0" nodeType="withEffect">
                                  <p:stCondLst>
                                    <p:cond delay="0"/>
                                  </p:stCondLst>
                                  <p:childTnLst>
                                    <p:set>
                                      <p:cBhvr>
                                        <p:cTn id="14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157" grpId="0" animBg="1"/>
      <p:bldP spid="157" grpId="1" animBg="1"/>
      <p:bldP spid="15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8</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0" y="26380"/>
            <a:ext cx="6172200"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400">
                <a:ea typeface="宋体" charset="-122"/>
              </a:rPr>
              <a:t>Traditional methods: hierarchical clustering</a:t>
            </a:r>
            <a:endParaRPr lang="en-US" altLang="zh-CN" sz="2400" dirty="0">
              <a:solidFill>
                <a:srgbClr val="FF0000"/>
              </a:solidFill>
              <a:ea typeface="宋体" charset="-122"/>
            </a:endParaRPr>
          </a:p>
        </p:txBody>
      </p:sp>
      <p:sp>
        <p:nvSpPr>
          <p:cNvPr id="9" name="Rectangle 3">
            <a:extLst>
              <a:ext uri="{FF2B5EF4-FFF2-40B4-BE49-F238E27FC236}">
                <a16:creationId xmlns:a16="http://schemas.microsoft.com/office/drawing/2014/main" id="{9FA7B39B-6B68-1B46-8D37-25C68215F07E}"/>
              </a:ext>
            </a:extLst>
          </p:cNvPr>
          <p:cNvSpPr txBox="1">
            <a:spLocks noChangeArrowheads="1"/>
          </p:cNvSpPr>
          <p:nvPr/>
        </p:nvSpPr>
        <p:spPr bwMode="auto">
          <a:xfrm>
            <a:off x="419695" y="847706"/>
            <a:ext cx="8531800" cy="1929422"/>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defTabSz="685800" fontAlgn="base">
              <a:spcBef>
                <a:spcPct val="20000"/>
              </a:spcBef>
              <a:spcAft>
                <a:spcPct val="0"/>
              </a:spcAft>
              <a:buFont typeface="Arial" charset="0"/>
              <a:buChar char="•"/>
              <a:defRPr/>
            </a:pPr>
            <a:r>
              <a:rPr lang="en-US" altLang="zh-CN" sz="2100" dirty="0">
                <a:ea typeface="宋体" charset="-122"/>
              </a:rPr>
              <a:t>Compute weights </a:t>
            </a:r>
            <a:r>
              <a:rPr lang="en-US" altLang="zh-CN" sz="2100" dirty="0" err="1">
                <a:ea typeface="宋体" charset="-122"/>
              </a:rPr>
              <a:t>W</a:t>
            </a:r>
            <a:r>
              <a:rPr lang="en-US" altLang="zh-CN" sz="2100" baseline="-25000" dirty="0" err="1">
                <a:ea typeface="宋体" charset="-122"/>
              </a:rPr>
              <a:t>ij</a:t>
            </a:r>
            <a:r>
              <a:rPr lang="en-US" altLang="zh-CN" sz="2100" baseline="-25000" dirty="0">
                <a:ea typeface="宋体" charset="-122"/>
              </a:rPr>
              <a:t> </a:t>
            </a:r>
            <a:r>
              <a:rPr lang="en-US" altLang="zh-CN" sz="2100" dirty="0">
                <a:ea typeface="宋体" charset="-122"/>
              </a:rPr>
              <a:t>for each pair of vertices</a:t>
            </a:r>
          </a:p>
          <a:p>
            <a:pPr marL="557213" lvl="1" indent="-214313" defTabSz="685800" fontAlgn="base">
              <a:spcBef>
                <a:spcPct val="20000"/>
              </a:spcBef>
              <a:spcAft>
                <a:spcPct val="0"/>
              </a:spcAft>
              <a:buFont typeface="Arial" charset="0"/>
              <a:buChar char="–"/>
              <a:defRPr/>
            </a:pPr>
            <a:r>
              <a:rPr lang="en-US" altLang="zh-CN" sz="2100" dirty="0">
                <a:ea typeface="宋体" charset="-122"/>
              </a:rPr>
              <a:t>choices</a:t>
            </a:r>
          </a:p>
          <a:p>
            <a:pPr marL="857250" lvl="2" indent="-171450" defTabSz="685800" fontAlgn="base">
              <a:spcBef>
                <a:spcPct val="20000"/>
              </a:spcBef>
              <a:spcAft>
                <a:spcPct val="0"/>
              </a:spcAft>
              <a:buFont typeface="Arial" charset="0"/>
              <a:buChar char="•"/>
              <a:defRPr/>
            </a:pPr>
            <a:r>
              <a:rPr lang="en-US" altLang="zh-CN" dirty="0">
                <a:ea typeface="宋体" charset="-122"/>
              </a:rPr>
              <a:t># of node independent paths between vertices</a:t>
            </a:r>
          </a:p>
          <a:p>
            <a:pPr marL="1200150" lvl="3" indent="-171450" defTabSz="685800" fontAlgn="base">
              <a:spcBef>
                <a:spcPct val="20000"/>
              </a:spcBef>
              <a:spcAft>
                <a:spcPct val="0"/>
              </a:spcAft>
              <a:buFont typeface="Arial" charset="0"/>
              <a:buChar char="–"/>
              <a:defRPr/>
            </a:pPr>
            <a:r>
              <a:rPr lang="en-US" altLang="zh-CN" sz="1500" dirty="0">
                <a:ea typeface="宋体" charset="-122"/>
              </a:rPr>
              <a:t>equal to the minimum number of vertices that must be removed from the graph to disconnect </a:t>
            </a:r>
            <a:r>
              <a:rPr lang="en-US" altLang="zh-CN" sz="1500" dirty="0" err="1">
                <a:ea typeface="宋体" charset="-122"/>
              </a:rPr>
              <a:t>i</a:t>
            </a:r>
            <a:r>
              <a:rPr lang="en-US" altLang="zh-CN" sz="1500" dirty="0">
                <a:ea typeface="宋体" charset="-122"/>
              </a:rPr>
              <a:t> and j from one another</a:t>
            </a:r>
          </a:p>
        </p:txBody>
      </p:sp>
      <p:sp>
        <p:nvSpPr>
          <p:cNvPr id="10" name="Oval 4">
            <a:extLst>
              <a:ext uri="{FF2B5EF4-FFF2-40B4-BE49-F238E27FC236}">
                <a16:creationId xmlns:a16="http://schemas.microsoft.com/office/drawing/2014/main" id="{852EB477-255C-DB48-A837-2D420DD6B23A}"/>
              </a:ext>
            </a:extLst>
          </p:cNvPr>
          <p:cNvSpPr>
            <a:spLocks noChangeArrowheads="1"/>
          </p:cNvSpPr>
          <p:nvPr/>
        </p:nvSpPr>
        <p:spPr bwMode="auto">
          <a:xfrm>
            <a:off x="2834386" y="2890234"/>
            <a:ext cx="259766" cy="421972"/>
          </a:xfrm>
          <a:prstGeom prst="ellipse">
            <a:avLst/>
          </a:prstGeom>
          <a:noFill/>
          <a:ln w="38100" algn="ctr">
            <a:solidFill>
              <a:srgbClr val="008080"/>
            </a:solidFill>
            <a:round/>
            <a:headEnd/>
            <a:tailEnd/>
          </a:ln>
          <a:effectLst/>
        </p:spPr>
        <p:txBody>
          <a:bodyPr wrap="none" anchor="ctr">
            <a:spAutoFit/>
          </a:bodyPr>
          <a:lstStyle/>
          <a:p>
            <a:endParaRPr lang="zh-CN" altLang="en-US" sz="1350"/>
          </a:p>
        </p:txBody>
      </p:sp>
      <p:sp>
        <p:nvSpPr>
          <p:cNvPr id="12" name="Oval 5">
            <a:extLst>
              <a:ext uri="{FF2B5EF4-FFF2-40B4-BE49-F238E27FC236}">
                <a16:creationId xmlns:a16="http://schemas.microsoft.com/office/drawing/2014/main" id="{F72EADC4-AD0B-BA41-B2F6-1969C2C5D437}"/>
              </a:ext>
            </a:extLst>
          </p:cNvPr>
          <p:cNvSpPr>
            <a:spLocks noChangeArrowheads="1"/>
          </p:cNvSpPr>
          <p:nvPr/>
        </p:nvSpPr>
        <p:spPr bwMode="auto">
          <a:xfrm>
            <a:off x="3405886" y="3175984"/>
            <a:ext cx="259766" cy="421972"/>
          </a:xfrm>
          <a:prstGeom prst="ellipse">
            <a:avLst/>
          </a:prstGeom>
          <a:noFill/>
          <a:ln w="38100" algn="ctr">
            <a:solidFill>
              <a:srgbClr val="FF0000"/>
            </a:solidFill>
            <a:round/>
            <a:headEnd/>
            <a:tailEnd/>
          </a:ln>
          <a:effectLst/>
        </p:spPr>
        <p:txBody>
          <a:bodyPr wrap="none" anchor="ctr">
            <a:spAutoFit/>
          </a:bodyPr>
          <a:lstStyle/>
          <a:p>
            <a:endParaRPr lang="zh-CN" altLang="en-US" sz="1350"/>
          </a:p>
        </p:txBody>
      </p:sp>
      <p:sp>
        <p:nvSpPr>
          <p:cNvPr id="13" name="Oval 6">
            <a:extLst>
              <a:ext uri="{FF2B5EF4-FFF2-40B4-BE49-F238E27FC236}">
                <a16:creationId xmlns:a16="http://schemas.microsoft.com/office/drawing/2014/main" id="{F42BE2FF-C97E-4B42-B4D7-0A409CC9149D}"/>
              </a:ext>
            </a:extLst>
          </p:cNvPr>
          <p:cNvSpPr>
            <a:spLocks noChangeArrowheads="1"/>
          </p:cNvSpPr>
          <p:nvPr/>
        </p:nvSpPr>
        <p:spPr bwMode="auto">
          <a:xfrm>
            <a:off x="3920236" y="3404584"/>
            <a:ext cx="259766" cy="421972"/>
          </a:xfrm>
          <a:prstGeom prst="ellipse">
            <a:avLst/>
          </a:prstGeom>
          <a:noFill/>
          <a:ln w="38100" algn="ctr">
            <a:solidFill>
              <a:schemeClr val="tx1"/>
            </a:solidFill>
            <a:round/>
            <a:headEnd/>
            <a:tailEnd/>
          </a:ln>
          <a:effectLst/>
        </p:spPr>
        <p:txBody>
          <a:bodyPr wrap="none" anchor="ctr">
            <a:spAutoFit/>
          </a:bodyPr>
          <a:lstStyle/>
          <a:p>
            <a:endParaRPr lang="zh-CN" altLang="en-US" sz="1350"/>
          </a:p>
        </p:txBody>
      </p:sp>
      <p:sp>
        <p:nvSpPr>
          <p:cNvPr id="14" name="Oval 7">
            <a:extLst>
              <a:ext uri="{FF2B5EF4-FFF2-40B4-BE49-F238E27FC236}">
                <a16:creationId xmlns:a16="http://schemas.microsoft.com/office/drawing/2014/main" id="{B42C1776-0176-5C4A-BEE4-C9ED4B245415}"/>
              </a:ext>
            </a:extLst>
          </p:cNvPr>
          <p:cNvSpPr>
            <a:spLocks noChangeArrowheads="1"/>
          </p:cNvSpPr>
          <p:nvPr/>
        </p:nvSpPr>
        <p:spPr bwMode="auto">
          <a:xfrm>
            <a:off x="3920236" y="3004534"/>
            <a:ext cx="259766" cy="421972"/>
          </a:xfrm>
          <a:prstGeom prst="ellipse">
            <a:avLst/>
          </a:prstGeom>
          <a:noFill/>
          <a:ln w="38100" algn="ctr">
            <a:solidFill>
              <a:srgbClr val="FF0000"/>
            </a:solidFill>
            <a:round/>
            <a:headEnd/>
            <a:tailEnd/>
          </a:ln>
          <a:effectLst/>
        </p:spPr>
        <p:txBody>
          <a:bodyPr wrap="none" anchor="ctr">
            <a:spAutoFit/>
          </a:bodyPr>
          <a:lstStyle/>
          <a:p>
            <a:endParaRPr lang="zh-CN" altLang="en-US" sz="1350"/>
          </a:p>
        </p:txBody>
      </p:sp>
      <p:sp>
        <p:nvSpPr>
          <p:cNvPr id="15" name="Oval 8">
            <a:extLst>
              <a:ext uri="{FF2B5EF4-FFF2-40B4-BE49-F238E27FC236}">
                <a16:creationId xmlns:a16="http://schemas.microsoft.com/office/drawing/2014/main" id="{60E09DFD-97D6-324D-9532-A5246D453446}"/>
              </a:ext>
            </a:extLst>
          </p:cNvPr>
          <p:cNvSpPr>
            <a:spLocks noChangeArrowheads="1"/>
          </p:cNvSpPr>
          <p:nvPr/>
        </p:nvSpPr>
        <p:spPr bwMode="auto">
          <a:xfrm>
            <a:off x="3634486" y="2490184"/>
            <a:ext cx="259766" cy="421972"/>
          </a:xfrm>
          <a:prstGeom prst="ellipse">
            <a:avLst/>
          </a:prstGeom>
          <a:noFill/>
          <a:ln w="38100" algn="ctr">
            <a:solidFill>
              <a:srgbClr val="FF0000"/>
            </a:solidFill>
            <a:round/>
            <a:headEnd/>
            <a:tailEnd/>
          </a:ln>
          <a:effectLst/>
        </p:spPr>
        <p:txBody>
          <a:bodyPr wrap="none" anchor="ctr">
            <a:spAutoFit/>
          </a:bodyPr>
          <a:lstStyle/>
          <a:p>
            <a:endParaRPr lang="zh-CN" altLang="en-US" sz="1350"/>
          </a:p>
        </p:txBody>
      </p:sp>
      <p:sp>
        <p:nvSpPr>
          <p:cNvPr id="16" name="Oval 9">
            <a:extLst>
              <a:ext uri="{FF2B5EF4-FFF2-40B4-BE49-F238E27FC236}">
                <a16:creationId xmlns:a16="http://schemas.microsoft.com/office/drawing/2014/main" id="{127808BE-7219-1142-B790-2E44007BFEF3}"/>
              </a:ext>
            </a:extLst>
          </p:cNvPr>
          <p:cNvSpPr>
            <a:spLocks noChangeArrowheads="1"/>
          </p:cNvSpPr>
          <p:nvPr/>
        </p:nvSpPr>
        <p:spPr bwMode="auto">
          <a:xfrm>
            <a:off x="4606037" y="2890234"/>
            <a:ext cx="171450" cy="421972"/>
          </a:xfrm>
          <a:prstGeom prst="ellipse">
            <a:avLst/>
          </a:prstGeom>
          <a:noFill/>
          <a:ln w="38100" algn="ctr">
            <a:solidFill>
              <a:srgbClr val="008080"/>
            </a:solidFill>
            <a:round/>
            <a:headEnd/>
            <a:tailEnd/>
          </a:ln>
          <a:effectLst/>
        </p:spPr>
        <p:txBody>
          <a:bodyPr anchor="ctr">
            <a:spAutoFit/>
          </a:bodyPr>
          <a:lstStyle/>
          <a:p>
            <a:endParaRPr lang="zh-CN" altLang="en-US" sz="1350"/>
          </a:p>
        </p:txBody>
      </p:sp>
      <p:cxnSp>
        <p:nvCxnSpPr>
          <p:cNvPr id="17" name="AutoShape 10">
            <a:extLst>
              <a:ext uri="{FF2B5EF4-FFF2-40B4-BE49-F238E27FC236}">
                <a16:creationId xmlns:a16="http://schemas.microsoft.com/office/drawing/2014/main" id="{316C524C-A87B-9840-894A-BA3C568FD9F4}"/>
              </a:ext>
            </a:extLst>
          </p:cNvPr>
          <p:cNvCxnSpPr>
            <a:cxnSpLocks noChangeShapeType="1"/>
            <a:stCxn id="10" idx="7"/>
            <a:endCxn id="15" idx="2"/>
          </p:cNvCxnSpPr>
          <p:nvPr/>
        </p:nvCxnSpPr>
        <p:spPr bwMode="auto">
          <a:xfrm flipV="1">
            <a:off x="3056110" y="2701170"/>
            <a:ext cx="578376" cy="250860"/>
          </a:xfrm>
          <a:prstGeom prst="straightConnector1">
            <a:avLst/>
          </a:prstGeom>
          <a:noFill/>
          <a:ln w="38100">
            <a:solidFill>
              <a:srgbClr val="FF0000"/>
            </a:solidFill>
            <a:round/>
            <a:headEnd/>
            <a:tailEnd/>
          </a:ln>
          <a:effectLst/>
        </p:spPr>
      </p:cxnSp>
      <p:cxnSp>
        <p:nvCxnSpPr>
          <p:cNvPr id="18" name="AutoShape 11">
            <a:extLst>
              <a:ext uri="{FF2B5EF4-FFF2-40B4-BE49-F238E27FC236}">
                <a16:creationId xmlns:a16="http://schemas.microsoft.com/office/drawing/2014/main" id="{639E1CBA-4968-0647-9BA9-FB700AB5B022}"/>
              </a:ext>
            </a:extLst>
          </p:cNvPr>
          <p:cNvCxnSpPr>
            <a:cxnSpLocks noChangeShapeType="1"/>
            <a:stCxn id="15" idx="6"/>
            <a:endCxn id="16" idx="1"/>
          </p:cNvCxnSpPr>
          <p:nvPr/>
        </p:nvCxnSpPr>
        <p:spPr bwMode="auto">
          <a:xfrm>
            <a:off x="3894252" y="2701170"/>
            <a:ext cx="736893" cy="250860"/>
          </a:xfrm>
          <a:prstGeom prst="straightConnector1">
            <a:avLst/>
          </a:prstGeom>
          <a:noFill/>
          <a:ln w="38100">
            <a:solidFill>
              <a:srgbClr val="FF0000"/>
            </a:solidFill>
            <a:round/>
            <a:headEnd/>
            <a:tailEnd/>
          </a:ln>
          <a:effectLst/>
        </p:spPr>
      </p:cxnSp>
      <p:cxnSp>
        <p:nvCxnSpPr>
          <p:cNvPr id="19" name="AutoShape 12">
            <a:extLst>
              <a:ext uri="{FF2B5EF4-FFF2-40B4-BE49-F238E27FC236}">
                <a16:creationId xmlns:a16="http://schemas.microsoft.com/office/drawing/2014/main" id="{FDC199F2-2C89-B740-A2EB-F7B308B9E8B6}"/>
              </a:ext>
            </a:extLst>
          </p:cNvPr>
          <p:cNvCxnSpPr>
            <a:cxnSpLocks noChangeShapeType="1"/>
            <a:stCxn id="10" idx="5"/>
            <a:endCxn id="12" idx="1"/>
          </p:cNvCxnSpPr>
          <p:nvPr/>
        </p:nvCxnSpPr>
        <p:spPr bwMode="auto">
          <a:xfrm flipV="1">
            <a:off x="3056110" y="3237780"/>
            <a:ext cx="387818" cy="12630"/>
          </a:xfrm>
          <a:prstGeom prst="straightConnector1">
            <a:avLst/>
          </a:prstGeom>
          <a:noFill/>
          <a:ln w="38100">
            <a:solidFill>
              <a:srgbClr val="FF0000"/>
            </a:solidFill>
            <a:round/>
            <a:headEnd/>
            <a:tailEnd/>
          </a:ln>
          <a:effectLst/>
        </p:spPr>
      </p:cxnSp>
      <p:cxnSp>
        <p:nvCxnSpPr>
          <p:cNvPr id="20" name="AutoShape 13">
            <a:extLst>
              <a:ext uri="{FF2B5EF4-FFF2-40B4-BE49-F238E27FC236}">
                <a16:creationId xmlns:a16="http://schemas.microsoft.com/office/drawing/2014/main" id="{F5C86774-FA54-0545-A326-271FB383384F}"/>
              </a:ext>
            </a:extLst>
          </p:cNvPr>
          <p:cNvCxnSpPr>
            <a:cxnSpLocks noChangeShapeType="1"/>
            <a:stCxn id="12" idx="6"/>
            <a:endCxn id="13" idx="1"/>
          </p:cNvCxnSpPr>
          <p:nvPr/>
        </p:nvCxnSpPr>
        <p:spPr bwMode="auto">
          <a:xfrm>
            <a:off x="3665652" y="3386970"/>
            <a:ext cx="292626" cy="79410"/>
          </a:xfrm>
          <a:prstGeom prst="straightConnector1">
            <a:avLst/>
          </a:prstGeom>
          <a:noFill/>
          <a:ln w="38100">
            <a:solidFill>
              <a:schemeClr val="tx1"/>
            </a:solidFill>
            <a:round/>
            <a:headEnd/>
            <a:tailEnd/>
          </a:ln>
          <a:effectLst/>
        </p:spPr>
      </p:cxnSp>
      <p:cxnSp>
        <p:nvCxnSpPr>
          <p:cNvPr id="21" name="AutoShape 14">
            <a:extLst>
              <a:ext uri="{FF2B5EF4-FFF2-40B4-BE49-F238E27FC236}">
                <a16:creationId xmlns:a16="http://schemas.microsoft.com/office/drawing/2014/main" id="{2FCB2E22-4C42-FA4C-A8E6-A9EB74B96418}"/>
              </a:ext>
            </a:extLst>
          </p:cNvPr>
          <p:cNvCxnSpPr>
            <a:cxnSpLocks noChangeShapeType="1"/>
            <a:stCxn id="12" idx="6"/>
            <a:endCxn id="14" idx="2"/>
          </p:cNvCxnSpPr>
          <p:nvPr/>
        </p:nvCxnSpPr>
        <p:spPr bwMode="auto">
          <a:xfrm flipV="1">
            <a:off x="3665652" y="3215520"/>
            <a:ext cx="254584" cy="171450"/>
          </a:xfrm>
          <a:prstGeom prst="straightConnector1">
            <a:avLst/>
          </a:prstGeom>
          <a:noFill/>
          <a:ln w="38100">
            <a:solidFill>
              <a:srgbClr val="FF0000"/>
            </a:solidFill>
            <a:round/>
            <a:headEnd/>
            <a:tailEnd/>
          </a:ln>
          <a:effectLst/>
        </p:spPr>
      </p:cxnSp>
      <p:cxnSp>
        <p:nvCxnSpPr>
          <p:cNvPr id="22" name="AutoShape 15">
            <a:extLst>
              <a:ext uri="{FF2B5EF4-FFF2-40B4-BE49-F238E27FC236}">
                <a16:creationId xmlns:a16="http://schemas.microsoft.com/office/drawing/2014/main" id="{3B1F8397-80B7-8842-A2F9-BD86D8F26597}"/>
              </a:ext>
            </a:extLst>
          </p:cNvPr>
          <p:cNvCxnSpPr>
            <a:cxnSpLocks noChangeShapeType="1"/>
            <a:stCxn id="14" idx="6"/>
            <a:endCxn id="16" idx="2"/>
          </p:cNvCxnSpPr>
          <p:nvPr/>
        </p:nvCxnSpPr>
        <p:spPr bwMode="auto">
          <a:xfrm flipV="1">
            <a:off x="4180002" y="3101220"/>
            <a:ext cx="426035" cy="114300"/>
          </a:xfrm>
          <a:prstGeom prst="straightConnector1">
            <a:avLst/>
          </a:prstGeom>
          <a:noFill/>
          <a:ln w="38100">
            <a:solidFill>
              <a:srgbClr val="FF0000"/>
            </a:solidFill>
            <a:round/>
            <a:headEnd/>
            <a:tailEnd/>
          </a:ln>
          <a:effectLst/>
        </p:spPr>
      </p:cxnSp>
      <p:cxnSp>
        <p:nvCxnSpPr>
          <p:cNvPr id="23" name="AutoShape 16">
            <a:extLst>
              <a:ext uri="{FF2B5EF4-FFF2-40B4-BE49-F238E27FC236}">
                <a16:creationId xmlns:a16="http://schemas.microsoft.com/office/drawing/2014/main" id="{76653A80-C4E9-8849-B435-1B151FB05805}"/>
              </a:ext>
            </a:extLst>
          </p:cNvPr>
          <p:cNvCxnSpPr>
            <a:cxnSpLocks noChangeShapeType="1"/>
            <a:stCxn id="13" idx="6"/>
            <a:endCxn id="16" idx="3"/>
          </p:cNvCxnSpPr>
          <p:nvPr/>
        </p:nvCxnSpPr>
        <p:spPr bwMode="auto">
          <a:xfrm flipV="1">
            <a:off x="4180002" y="3250410"/>
            <a:ext cx="451143" cy="365160"/>
          </a:xfrm>
          <a:prstGeom prst="straightConnector1">
            <a:avLst/>
          </a:prstGeom>
          <a:noFill/>
          <a:ln w="38100">
            <a:solidFill>
              <a:schemeClr val="tx1"/>
            </a:solidFill>
            <a:round/>
            <a:headEnd/>
            <a:tailEnd/>
          </a:ln>
          <a:effectLst/>
        </p:spPr>
      </p:cxnSp>
      <p:sp>
        <p:nvSpPr>
          <p:cNvPr id="24" name="Text Box 17">
            <a:extLst>
              <a:ext uri="{FF2B5EF4-FFF2-40B4-BE49-F238E27FC236}">
                <a16:creationId xmlns:a16="http://schemas.microsoft.com/office/drawing/2014/main" id="{2B382F78-2B31-A44D-ADA5-9C7D75F12E44}"/>
              </a:ext>
            </a:extLst>
          </p:cNvPr>
          <p:cNvSpPr txBox="1">
            <a:spLocks noChangeArrowheads="1"/>
          </p:cNvSpPr>
          <p:nvPr/>
        </p:nvSpPr>
        <p:spPr bwMode="auto">
          <a:xfrm>
            <a:off x="5222780" y="2871429"/>
            <a:ext cx="644728" cy="300082"/>
          </a:xfrm>
          <a:prstGeom prst="rect">
            <a:avLst/>
          </a:prstGeom>
          <a:noFill/>
          <a:ln w="38100" algn="ctr">
            <a:noFill/>
            <a:miter lim="800000"/>
            <a:headEnd/>
            <a:tailEnd/>
          </a:ln>
          <a:effectLst/>
        </p:spPr>
        <p:txBody>
          <a:bodyPr wrap="none">
            <a:spAutoFit/>
          </a:bodyPr>
          <a:lstStyle/>
          <a:p>
            <a:pPr>
              <a:buFont typeface="Wingdings" pitchFamily="2" charset="2"/>
              <a:buNone/>
            </a:pPr>
            <a:r>
              <a:rPr lang="en-US" altLang="zh-CN" sz="1350">
                <a:ea typeface="宋体" charset="-122"/>
              </a:rPr>
              <a:t>W</a:t>
            </a:r>
            <a:r>
              <a:rPr lang="en-US" altLang="zh-CN" sz="1350" baseline="-25000">
                <a:ea typeface="宋体" charset="-122"/>
              </a:rPr>
              <a:t>ij</a:t>
            </a:r>
            <a:r>
              <a:rPr lang="en-US" altLang="zh-CN" sz="1350">
                <a:ea typeface="宋体" charset="-122"/>
              </a:rPr>
              <a:t> = 2</a:t>
            </a:r>
          </a:p>
        </p:txBody>
      </p:sp>
      <p:sp>
        <p:nvSpPr>
          <p:cNvPr id="25" name="Rectangle 18">
            <a:extLst>
              <a:ext uri="{FF2B5EF4-FFF2-40B4-BE49-F238E27FC236}">
                <a16:creationId xmlns:a16="http://schemas.microsoft.com/office/drawing/2014/main" id="{D779BF2E-F204-724F-BFA6-7441465A6CF4}"/>
              </a:ext>
            </a:extLst>
          </p:cNvPr>
          <p:cNvSpPr>
            <a:spLocks noChangeArrowheads="1"/>
          </p:cNvSpPr>
          <p:nvPr/>
        </p:nvSpPr>
        <p:spPr bwMode="auto">
          <a:xfrm>
            <a:off x="-64681" y="3861446"/>
            <a:ext cx="9016176" cy="545530"/>
          </a:xfrm>
          <a:prstGeom prst="rect">
            <a:avLst/>
          </a:prstGeom>
          <a:noFill/>
          <a:ln w="9525">
            <a:noFill/>
            <a:miter lim="800000"/>
            <a:headEnd/>
            <a:tailEnd/>
          </a:ln>
          <a:effectLst/>
        </p:spPr>
        <p:txBody>
          <a:bodyPr/>
          <a:lstStyle/>
          <a:p>
            <a:pPr lvl="2">
              <a:buClr>
                <a:schemeClr val="accent1"/>
              </a:buClr>
              <a:buSzPct val="90000"/>
            </a:pPr>
            <a:r>
              <a:rPr lang="en-US" altLang="zh-CN" dirty="0">
                <a:ea typeface="宋体" charset="-122"/>
              </a:rPr>
              <a:t>     # all paths between vertices (weighted by length of path, </a:t>
            </a:r>
            <a:r>
              <a:rPr lang="en-US" altLang="zh-CN" dirty="0" err="1">
                <a:latin typeface="Symbol" pitchFamily="18" charset="2"/>
                <a:ea typeface="宋体" charset="-122"/>
              </a:rPr>
              <a:t>a</a:t>
            </a:r>
            <a:r>
              <a:rPr lang="en-US" altLang="zh-CN" baseline="30000" dirty="0" err="1">
                <a:ea typeface="宋体" charset="-122"/>
              </a:rPr>
              <a:t>L</a:t>
            </a:r>
            <a:r>
              <a:rPr lang="en-US" altLang="zh-CN" dirty="0">
                <a:ea typeface="宋体" charset="-122"/>
              </a:rPr>
              <a:t>, </a:t>
            </a:r>
            <a:r>
              <a:rPr lang="en-US" altLang="zh-CN" dirty="0">
                <a:latin typeface="Symbol" pitchFamily="18" charset="2"/>
                <a:ea typeface="宋体" charset="-122"/>
              </a:rPr>
              <a:t>a&lt;1</a:t>
            </a:r>
            <a:r>
              <a:rPr lang="en-US" altLang="zh-CN" dirty="0">
                <a:ea typeface="宋体" charset="-122"/>
              </a:rPr>
              <a:t>) </a:t>
            </a:r>
          </a:p>
        </p:txBody>
      </p:sp>
      <p:graphicFrame>
        <p:nvGraphicFramePr>
          <p:cNvPr id="26" name="Object 19">
            <a:extLst>
              <a:ext uri="{FF2B5EF4-FFF2-40B4-BE49-F238E27FC236}">
                <a16:creationId xmlns:a16="http://schemas.microsoft.com/office/drawing/2014/main" id="{1EB56CEE-50B8-EC42-8C42-708D9AFDE3B4}"/>
              </a:ext>
            </a:extLst>
          </p:cNvPr>
          <p:cNvGraphicFramePr>
            <a:graphicFrameLocks noChangeAspect="1"/>
          </p:cNvGraphicFramePr>
          <p:nvPr>
            <p:extLst>
              <p:ext uri="{D42A27DB-BD31-4B8C-83A1-F6EECF244321}">
                <p14:modId xmlns:p14="http://schemas.microsoft.com/office/powerpoint/2010/main" val="2000767849"/>
              </p:ext>
            </p:extLst>
          </p:nvPr>
        </p:nvGraphicFramePr>
        <p:xfrm>
          <a:off x="2803023" y="4142494"/>
          <a:ext cx="2753957" cy="748309"/>
        </p:xfrm>
        <a:graphic>
          <a:graphicData uri="http://schemas.openxmlformats.org/presentationml/2006/ole">
            <mc:AlternateContent xmlns:mc="http://schemas.openxmlformats.org/markup-compatibility/2006">
              <mc:Choice xmlns:v="urn:schemas-microsoft-com:vml" Requires="v">
                <p:oleObj spid="_x0000_s5211" name="Equation" r:id="rId4" imgW="1587385" imgH="431570" progId="Equation.3">
                  <p:embed/>
                </p:oleObj>
              </mc:Choice>
              <mc:Fallback>
                <p:oleObj name="Equation" r:id="rId4" imgW="1587385" imgH="431570" progId="Equation.3">
                  <p:embed/>
                  <p:pic>
                    <p:nvPicPr>
                      <p:cNvPr id="4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3023" y="4142494"/>
                        <a:ext cx="2753957" cy="74830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87497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0244" y="2359508"/>
            <a:ext cx="5666406" cy="1054841"/>
          </a:xfrm>
          <a:prstGeom prst="rect">
            <a:avLst/>
          </a:prstGeom>
          <a:noFill/>
        </p:spPr>
        <p:txBody>
          <a:bodyPr wrap="square" rtlCol="0">
            <a:spAutoFit/>
          </a:bodyPr>
          <a:lstStyle/>
          <a:p>
            <a:pPr algn="ctr">
              <a:lnSpc>
                <a:spcPct val="200000"/>
              </a:lnSpc>
            </a:pPr>
            <a:r>
              <a:rPr lang="en-US" altLang="zh-CN" sz="3600" dirty="0"/>
              <a:t>Graph</a:t>
            </a:r>
            <a:r>
              <a:rPr lang="zh-CN" altLang="en-US" sz="3600" dirty="0"/>
              <a:t> </a:t>
            </a:r>
            <a:r>
              <a:rPr lang="en-US" altLang="zh-CN" sz="3600" dirty="0"/>
              <a:t>Partition</a:t>
            </a:r>
            <a:r>
              <a:rPr lang="zh-CN" altLang="en-US" sz="3600" dirty="0"/>
              <a:t> </a:t>
            </a:r>
            <a:endParaRPr kumimoji="1" lang="en-US" altLang="zh-CN" sz="3300" b="1" dirty="0">
              <a:solidFill>
                <a:srgbClr val="C00000"/>
              </a:solidFill>
              <a:latin typeface="宋体-简" panose="02010800040101010101" pitchFamily="2" charset="-122"/>
              <a:ea typeface="宋体-简" panose="02010800040101010101" pitchFamily="2" charset="-122"/>
            </a:endParaRPr>
          </a:p>
        </p:txBody>
      </p:sp>
      <p:sp>
        <p:nvSpPr>
          <p:cNvPr id="3" name="文本框 2"/>
          <p:cNvSpPr txBox="1"/>
          <p:nvPr/>
        </p:nvSpPr>
        <p:spPr>
          <a:xfrm>
            <a:off x="3462200" y="1574678"/>
            <a:ext cx="2265364" cy="784830"/>
          </a:xfrm>
          <a:prstGeom prst="rect">
            <a:avLst/>
          </a:prstGeom>
          <a:noFill/>
        </p:spPr>
        <p:txBody>
          <a:bodyPr wrap="none" rtlCol="0">
            <a:spAutoFit/>
          </a:bodyPr>
          <a:lstStyle/>
          <a:p>
            <a:r>
              <a:rPr kumimoji="1" lang="en-US" altLang="zh-CN" sz="4500" dirty="0">
                <a:latin typeface="Hiragino Kaku Gothic Std W8" panose="020B0800000000000000" pitchFamily="34" charset="-128"/>
                <a:ea typeface="Hiragino Kaku Gothic Std W8" panose="020B0800000000000000" pitchFamily="34" charset="-128"/>
              </a:rPr>
              <a:t>Part 4</a:t>
            </a:r>
            <a:endParaRPr kumimoji="1" lang="zh-CN" altLang="en-US" sz="4500" dirty="0">
              <a:latin typeface="Hiragino Kaku Gothic Std W8" panose="020B0800000000000000" pitchFamily="34" charset="-128"/>
              <a:ea typeface="Hiragino Kaku Gothic Std W8" panose="020B0800000000000000" pitchFamily="34" charset="-128"/>
            </a:endParaRPr>
          </a:p>
        </p:txBody>
      </p:sp>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pPr/>
              <a:t>80</a:t>
            </a:fld>
            <a:endParaRPr kumimoji="1" lang="zh-CN" altLang="en-US"/>
          </a:p>
        </p:txBody>
      </p:sp>
    </p:spTree>
    <p:extLst>
      <p:ext uri="{BB962C8B-B14F-4D97-AF65-F5344CB8AC3E}">
        <p14:creationId xmlns:p14="http://schemas.microsoft.com/office/powerpoint/2010/main" val="18916315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AB1C306F-15F3-F949-81DD-A205F64B9DFC}"/>
              </a:ext>
            </a:extLst>
          </p:cNvPr>
          <p:cNvSpPr>
            <a:spLocks noGrp="1"/>
          </p:cNvSpPr>
          <p:nvPr>
            <p:ph type="sldNum" sz="quarter" idx="12"/>
          </p:nvPr>
        </p:nvSpPr>
        <p:spPr/>
        <p:txBody>
          <a:bodyPr/>
          <a:lstStyle/>
          <a:p>
            <a:fld id="{36A25BD4-2C18-3241-A107-B7FFDDC89A82}" type="slidenum">
              <a:rPr kumimoji="1" lang="zh-CN" altLang="en-US" smtClean="0"/>
              <a:pPr/>
              <a:t>81</a:t>
            </a:fld>
            <a:endParaRPr kumimoji="1" lang="zh-CN" altLang="en-US"/>
          </a:p>
        </p:txBody>
      </p:sp>
      <p:pic>
        <p:nvPicPr>
          <p:cNvPr id="6" name="图片 5">
            <a:extLst>
              <a:ext uri="{FF2B5EF4-FFF2-40B4-BE49-F238E27FC236}">
                <a16:creationId xmlns:a16="http://schemas.microsoft.com/office/drawing/2014/main" id="{1D3B1901-BE81-CF4C-A8A8-1880E804CF45}"/>
              </a:ext>
            </a:extLst>
          </p:cNvPr>
          <p:cNvPicPr>
            <a:picLocks noChangeAspect="1"/>
          </p:cNvPicPr>
          <p:nvPr/>
        </p:nvPicPr>
        <p:blipFill>
          <a:blip r:embed="rId2"/>
          <a:stretch>
            <a:fillRect/>
          </a:stretch>
        </p:blipFill>
        <p:spPr>
          <a:xfrm>
            <a:off x="900578" y="729129"/>
            <a:ext cx="3173879" cy="3173879"/>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5446730-DE90-EF41-9ADB-746CFCB597A8}"/>
                  </a:ext>
                </a:extLst>
              </p:cNvPr>
              <p:cNvSpPr txBox="1"/>
              <p:nvPr/>
            </p:nvSpPr>
            <p:spPr>
              <a:xfrm>
                <a:off x="4343400" y="1680882"/>
                <a:ext cx="3684494" cy="646331"/>
              </a:xfrm>
              <a:prstGeom prst="rect">
                <a:avLst/>
              </a:prstGeom>
              <a:noFill/>
            </p:spPr>
            <p:txBody>
              <a:bodyPr wrap="square" rtlCol="0">
                <a:spAutoFit/>
              </a:bodyPr>
              <a:lstStyle/>
              <a:p>
                <a:r>
                  <a:rPr lang="en-US" altLang="zh-CN" dirty="0"/>
                  <a:t>A graph and a partition into two subsets </a:t>
                </a:r>
                <a14:m>
                  <m:oMath xmlns:m="http://schemas.openxmlformats.org/officeDocument/2006/math">
                    <m:r>
                      <a:rPr lang="en-US" altLang="zh-CN" b="0" i="1" smtClean="0">
                        <a:latin typeface="Cambria Math" panose="02040503050406030204" pitchFamily="18" charset="0"/>
                      </a:rPr>
                      <m:t>𝑆</m:t>
                    </m:r>
                  </m:oMath>
                </a14:m>
                <a:r>
                  <a:rPr kumimoji="1" lang="en-US" altLang="zh-CN" dirty="0"/>
                  <a:t> and -S</a:t>
                </a:r>
              </a:p>
            </p:txBody>
          </p:sp>
        </mc:Choice>
        <mc:Fallback xmlns="">
          <p:sp>
            <p:nvSpPr>
              <p:cNvPr id="7" name="文本框 6">
                <a:extLst>
                  <a:ext uri="{FF2B5EF4-FFF2-40B4-BE49-F238E27FC236}">
                    <a16:creationId xmlns:a16="http://schemas.microsoft.com/office/drawing/2014/main" id="{65446730-DE90-EF41-9ADB-746CFCB597A8}"/>
                  </a:ext>
                </a:extLst>
              </p:cNvPr>
              <p:cNvSpPr txBox="1">
                <a:spLocks noRot="1" noChangeAspect="1" noMove="1" noResize="1" noEditPoints="1" noAdjustHandles="1" noChangeArrowheads="1" noChangeShapeType="1" noTextEdit="1"/>
              </p:cNvSpPr>
              <p:nvPr/>
            </p:nvSpPr>
            <p:spPr>
              <a:xfrm>
                <a:off x="4343400" y="1680882"/>
                <a:ext cx="3684494" cy="646331"/>
              </a:xfrm>
              <a:prstGeom prst="rect">
                <a:avLst/>
              </a:prstGeom>
              <a:blipFill>
                <a:blip r:embed="rId3"/>
                <a:stretch>
                  <a:fillRect l="-1718"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0093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43364" y="953939"/>
            <a:ext cx="2364750" cy="461665"/>
          </a:xfrm>
          <a:prstGeom prst="rect">
            <a:avLst/>
          </a:prstGeom>
        </p:spPr>
        <p:txBody>
          <a:bodyPr wrap="none">
            <a:spAutoFit/>
          </a:bodyPr>
          <a:lstStyle/>
          <a:p>
            <a:r>
              <a:rPr lang="en-US" altLang="zh-CN" sz="2400" dirty="0"/>
              <a:t>Quality Functions</a:t>
            </a:r>
            <a:endParaRPr lang="zh-CN" altLang="en-US" sz="2400" dirty="0"/>
          </a:p>
        </p:txBody>
      </p:sp>
      <p:graphicFrame>
        <p:nvGraphicFramePr>
          <p:cNvPr id="448514" name="Object 2"/>
          <p:cNvGraphicFramePr>
            <a:graphicFrameLocks noChangeAspect="1"/>
          </p:cNvGraphicFramePr>
          <p:nvPr>
            <p:extLst>
              <p:ext uri="{D42A27DB-BD31-4B8C-83A1-F6EECF244321}">
                <p14:modId xmlns:p14="http://schemas.microsoft.com/office/powerpoint/2010/main" val="1937024663"/>
              </p:ext>
            </p:extLst>
          </p:nvPr>
        </p:nvGraphicFramePr>
        <p:xfrm>
          <a:off x="817376" y="1600264"/>
          <a:ext cx="4181475" cy="790575"/>
        </p:xfrm>
        <a:graphic>
          <a:graphicData uri="http://schemas.openxmlformats.org/presentationml/2006/ole">
            <mc:AlternateContent xmlns:mc="http://schemas.openxmlformats.org/markup-compatibility/2006">
              <mc:Choice xmlns:v="urn:schemas-microsoft-com:vml" Requires="v">
                <p:oleObj spid="_x0000_s36945" name="Equation" r:id="rId4" imgW="5574960" imgH="1054080" progId="Equation.DSMT4">
                  <p:embed/>
                </p:oleObj>
              </mc:Choice>
              <mc:Fallback>
                <p:oleObj name="Equation" r:id="rId4" imgW="5574960" imgH="1054080" progId="Equation.DSMT4">
                  <p:embed/>
                  <p:pic>
                    <p:nvPicPr>
                      <p:cNvPr id="44851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376" y="1600264"/>
                        <a:ext cx="4181475" cy="790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48515" name="Object 3"/>
          <p:cNvGraphicFramePr>
            <a:graphicFrameLocks noChangeAspect="1"/>
          </p:cNvGraphicFramePr>
          <p:nvPr>
            <p:extLst>
              <p:ext uri="{D42A27DB-BD31-4B8C-83A1-F6EECF244321}">
                <p14:modId xmlns:p14="http://schemas.microsoft.com/office/powerpoint/2010/main" val="922454559"/>
              </p:ext>
            </p:extLst>
          </p:nvPr>
        </p:nvGraphicFramePr>
        <p:xfrm>
          <a:off x="746909" y="2752662"/>
          <a:ext cx="5162550" cy="762000"/>
        </p:xfrm>
        <a:graphic>
          <a:graphicData uri="http://schemas.openxmlformats.org/presentationml/2006/ole">
            <mc:AlternateContent xmlns:mc="http://schemas.openxmlformats.org/markup-compatibility/2006">
              <mc:Choice xmlns:v="urn:schemas-microsoft-com:vml" Requires="v">
                <p:oleObj spid="_x0000_s36946" name="Equation" r:id="rId6" imgW="6883200" imgH="1015920" progId="Equation.DSMT4">
                  <p:embed/>
                </p:oleObj>
              </mc:Choice>
              <mc:Fallback>
                <p:oleObj name="Equation" r:id="rId6" imgW="6883200" imgH="1015920" progId="Equation.DSMT4">
                  <p:embed/>
                  <p:pic>
                    <p:nvPicPr>
                      <p:cNvPr id="44851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909" y="2752662"/>
                        <a:ext cx="5162550"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TextBox 6"/>
          <p:cNvSpPr txBox="1"/>
          <p:nvPr/>
        </p:nvSpPr>
        <p:spPr>
          <a:xfrm>
            <a:off x="5338770" y="1655457"/>
            <a:ext cx="1607355" cy="507831"/>
          </a:xfrm>
          <a:prstGeom prst="rect">
            <a:avLst/>
          </a:prstGeom>
          <a:noFill/>
        </p:spPr>
        <p:txBody>
          <a:bodyPr wrap="square" rtlCol="0">
            <a:spAutoFit/>
          </a:bodyPr>
          <a:lstStyle/>
          <a:p>
            <a:r>
              <a:rPr kumimoji="1" lang="en-US" altLang="zh-CN" sz="1350" dirty="0">
                <a:solidFill>
                  <a:srgbClr val="FF0000"/>
                </a:solidFill>
              </a:rPr>
              <a:t>[J. Shi and J. </a:t>
            </a:r>
            <a:r>
              <a:rPr kumimoji="1" lang="en-US" altLang="zh-CN" sz="1350" dirty="0" err="1">
                <a:solidFill>
                  <a:srgbClr val="FF0000"/>
                </a:solidFill>
              </a:rPr>
              <a:t>Malik</a:t>
            </a:r>
            <a:r>
              <a:rPr kumimoji="1" lang="en-US" altLang="zh-CN" sz="1350" dirty="0">
                <a:solidFill>
                  <a:srgbClr val="FF0000"/>
                </a:solidFill>
              </a:rPr>
              <a:t>, PAMI, 2000]</a:t>
            </a:r>
            <a:endParaRPr lang="zh-CN" altLang="en-US" sz="1350" dirty="0">
              <a:solidFill>
                <a:srgbClr val="FF0000"/>
              </a:solidFill>
            </a:endParaRPr>
          </a:p>
        </p:txBody>
      </p:sp>
      <p:sp>
        <p:nvSpPr>
          <p:cNvPr id="8" name="TextBox 7"/>
          <p:cNvSpPr txBox="1"/>
          <p:nvPr/>
        </p:nvSpPr>
        <p:spPr>
          <a:xfrm>
            <a:off x="6172765" y="2980213"/>
            <a:ext cx="2035814" cy="300082"/>
          </a:xfrm>
          <a:prstGeom prst="rect">
            <a:avLst/>
          </a:prstGeom>
          <a:noFill/>
        </p:spPr>
        <p:txBody>
          <a:bodyPr wrap="square" rtlCol="0">
            <a:spAutoFit/>
          </a:bodyPr>
          <a:lstStyle/>
          <a:p>
            <a:r>
              <a:rPr kumimoji="1" lang="en-US" altLang="zh-CN" sz="1350" dirty="0">
                <a:solidFill>
                  <a:srgbClr val="FF0000"/>
                </a:solidFill>
              </a:rPr>
              <a:t>[</a:t>
            </a:r>
            <a:r>
              <a:rPr lang="en-US" altLang="zh-CN" sz="1350" dirty="0" err="1">
                <a:solidFill>
                  <a:srgbClr val="FF0000"/>
                </a:solidFill>
              </a:rPr>
              <a:t>Kannan</a:t>
            </a:r>
            <a:r>
              <a:rPr lang="en-US" altLang="zh-CN" sz="1350" dirty="0">
                <a:solidFill>
                  <a:srgbClr val="FF0000"/>
                </a:solidFill>
              </a:rPr>
              <a:t> et al.</a:t>
            </a:r>
            <a:r>
              <a:rPr kumimoji="1" lang="en-US" altLang="zh-CN" sz="1350" dirty="0">
                <a:solidFill>
                  <a:srgbClr val="FF0000"/>
                </a:solidFill>
              </a:rPr>
              <a:t>, FOCS, 2000]</a:t>
            </a:r>
            <a:endParaRPr lang="zh-CN" altLang="en-US" sz="1350" dirty="0">
              <a:solidFill>
                <a:srgbClr val="FF0000"/>
              </a:solidFill>
            </a:endParaRPr>
          </a:p>
        </p:txBody>
      </p:sp>
      <p:sp>
        <p:nvSpPr>
          <p:cNvPr id="9" name="Rectangle 2">
            <a:extLst>
              <a:ext uri="{FF2B5EF4-FFF2-40B4-BE49-F238E27FC236}">
                <a16:creationId xmlns:a16="http://schemas.microsoft.com/office/drawing/2014/main" id="{F945D15A-37B3-604D-B761-745906AE7B29}"/>
              </a:ext>
            </a:extLst>
          </p:cNvPr>
          <p:cNvSpPr txBox="1">
            <a:spLocks noChangeArrowheads="1"/>
          </p:cNvSpPr>
          <p:nvPr/>
        </p:nvSpPr>
        <p:spPr>
          <a:xfrm>
            <a:off x="419694" y="42119"/>
            <a:ext cx="8051644"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Min</a:t>
            </a:r>
            <a:r>
              <a:rPr lang="zh-CN" altLang="en-US" sz="2400" dirty="0">
                <a:ea typeface="宋体" charset="-122"/>
              </a:rPr>
              <a:t> </a:t>
            </a:r>
            <a:r>
              <a:rPr lang="en-US" altLang="zh-CN" sz="2400" dirty="0">
                <a:ea typeface="宋体" charset="-122"/>
              </a:rPr>
              <a:t>Cut</a:t>
            </a:r>
            <a:r>
              <a:rPr lang="zh-CN" altLang="en-US" sz="2400" dirty="0">
                <a:ea typeface="宋体" charset="-122"/>
              </a:rPr>
              <a:t> </a:t>
            </a:r>
            <a:r>
              <a:rPr lang="en-US" altLang="zh-CN" sz="2400" dirty="0">
                <a:ea typeface="宋体" charset="-122"/>
              </a:rPr>
              <a:t>&amp;</a:t>
            </a:r>
            <a:r>
              <a:rPr lang="zh-CN" altLang="en-US" sz="2400" dirty="0">
                <a:ea typeface="宋体" charset="-122"/>
              </a:rPr>
              <a:t> </a:t>
            </a:r>
            <a:r>
              <a:rPr lang="en-US" altLang="zh-CN" sz="2400" dirty="0">
                <a:ea typeface="宋体" charset="-122"/>
              </a:rPr>
              <a:t>Graph</a:t>
            </a:r>
            <a:r>
              <a:rPr lang="zh-CN" altLang="en-US" sz="2400" dirty="0">
                <a:ea typeface="宋体" charset="-122"/>
              </a:rPr>
              <a:t> </a:t>
            </a:r>
            <a:r>
              <a:rPr lang="en-US" altLang="zh-CN" sz="2400" dirty="0">
                <a:ea typeface="宋体" charset="-122"/>
              </a:rPr>
              <a:t>Partition</a:t>
            </a:r>
          </a:p>
        </p:txBody>
      </p:sp>
      <p:cxnSp>
        <p:nvCxnSpPr>
          <p:cNvPr id="10" name="直线连接符 9">
            <a:extLst>
              <a:ext uri="{FF2B5EF4-FFF2-40B4-BE49-F238E27FC236}">
                <a16:creationId xmlns:a16="http://schemas.microsoft.com/office/drawing/2014/main" id="{E90E6AF1-386E-0E40-B49D-E2B7B26E411A}"/>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295221B5-DF04-6A48-AD12-A1ECE0D167AE}"/>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5718007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166" y="833324"/>
            <a:ext cx="7886700" cy="571795"/>
          </a:xfrm>
        </p:spPr>
        <p:txBody>
          <a:bodyPr/>
          <a:lstStyle/>
          <a:p>
            <a:r>
              <a:rPr lang="en-US" altLang="zh-CN" sz="2400" dirty="0"/>
              <a:t>The Kernighan-Lin(KL) algorithm </a:t>
            </a:r>
            <a:r>
              <a:rPr lang="zh-CN" altLang="en-US" sz="2400" dirty="0"/>
              <a:t> </a:t>
            </a:r>
            <a:r>
              <a:rPr lang="en-US" altLang="zh-CN" sz="2400" dirty="0">
                <a:solidFill>
                  <a:srgbClr val="FF0000"/>
                </a:solidFill>
              </a:rPr>
              <a:t>[Kernighan-Lin, 1970]</a:t>
            </a:r>
            <a:r>
              <a:rPr lang="en-US" altLang="zh-CN" dirty="0"/>
              <a:t>  </a:t>
            </a:r>
            <a:endParaRPr lang="zh-CN" altLang="en-US" dirty="0"/>
          </a:p>
        </p:txBody>
      </p:sp>
      <p:sp>
        <p:nvSpPr>
          <p:cNvPr id="12" name="矩形 11"/>
          <p:cNvSpPr/>
          <p:nvPr/>
        </p:nvSpPr>
        <p:spPr>
          <a:xfrm>
            <a:off x="492017" y="1369383"/>
            <a:ext cx="2138727" cy="415498"/>
          </a:xfrm>
          <a:prstGeom prst="rect">
            <a:avLst/>
          </a:prstGeom>
        </p:spPr>
        <p:txBody>
          <a:bodyPr wrap="none">
            <a:spAutoFit/>
          </a:bodyPr>
          <a:lstStyle/>
          <a:p>
            <a:r>
              <a:rPr lang="en-US" altLang="zh-CN" sz="2100" b="1" dirty="0"/>
              <a:t>Quality Functions</a:t>
            </a:r>
            <a:endParaRPr lang="zh-CN" altLang="en-US" sz="2100" b="1" dirty="0"/>
          </a:p>
        </p:txBody>
      </p:sp>
      <p:sp>
        <p:nvSpPr>
          <p:cNvPr id="9" name="矩形 8"/>
          <p:cNvSpPr/>
          <p:nvPr/>
        </p:nvSpPr>
        <p:spPr>
          <a:xfrm>
            <a:off x="517666" y="1748651"/>
            <a:ext cx="6696782" cy="646331"/>
          </a:xfrm>
          <a:prstGeom prst="rect">
            <a:avLst/>
          </a:prstGeom>
        </p:spPr>
        <p:txBody>
          <a:bodyPr wrap="square">
            <a:spAutoFit/>
          </a:bodyPr>
          <a:lstStyle/>
          <a:p>
            <a:r>
              <a:rPr lang="en-US" altLang="zh-CN" dirty="0"/>
              <a:t>KL objective function i.e. minimize the edge cut while keeping the cluster sizes balanced. </a:t>
            </a:r>
            <a:endParaRPr lang="zh-CN" altLang="en-US" dirty="0"/>
          </a:p>
        </p:txBody>
      </p:sp>
      <p:sp>
        <p:nvSpPr>
          <p:cNvPr id="10" name="矩形 9"/>
          <p:cNvSpPr/>
          <p:nvPr/>
        </p:nvSpPr>
        <p:spPr>
          <a:xfrm>
            <a:off x="492017" y="2901392"/>
            <a:ext cx="7169747" cy="2031325"/>
          </a:xfrm>
          <a:prstGeom prst="rect">
            <a:avLst/>
          </a:prstGeom>
        </p:spPr>
        <p:txBody>
          <a:bodyPr wrap="square">
            <a:spAutoFit/>
          </a:bodyPr>
          <a:lstStyle/>
          <a:p>
            <a:r>
              <a:rPr lang="en-US" altLang="zh-CN" dirty="0"/>
              <a:t>The algorithm is iterative in nature and starts with an initial bipartition of the graph. At each iteration, the algorithm searches for a subset of vertices from each part of the graph such that swapping them will lead to a reduction in the edge cut. The identification of such subsets is via a greedy procedure.  </a:t>
            </a:r>
          </a:p>
          <a:p>
            <a:r>
              <a:rPr lang="en-US" altLang="zh-CN" dirty="0"/>
              <a:t>The gain </a:t>
            </a:r>
            <a:r>
              <a:rPr lang="en-US" altLang="zh-CN" b="1" dirty="0"/>
              <a:t>of a vertex v is the </a:t>
            </a:r>
            <a:r>
              <a:rPr lang="en-US" altLang="zh-CN" dirty="0"/>
              <a:t>reduction in edge-cut if vertex </a:t>
            </a:r>
            <a:r>
              <a:rPr lang="en-US" altLang="zh-CN" b="1" dirty="0"/>
              <a:t>v is moved from its current partition to the other </a:t>
            </a:r>
            <a:r>
              <a:rPr lang="en-US" altLang="zh-CN" dirty="0"/>
              <a:t>partition.</a:t>
            </a:r>
            <a:endParaRPr lang="zh-CN" altLang="en-US" dirty="0"/>
          </a:p>
        </p:txBody>
      </p:sp>
      <p:sp>
        <p:nvSpPr>
          <p:cNvPr id="11" name="矩形 10"/>
          <p:cNvSpPr/>
          <p:nvPr/>
        </p:nvSpPr>
        <p:spPr>
          <a:xfrm>
            <a:off x="496646" y="2470430"/>
            <a:ext cx="1374094" cy="415498"/>
          </a:xfrm>
          <a:prstGeom prst="rect">
            <a:avLst/>
          </a:prstGeom>
        </p:spPr>
        <p:txBody>
          <a:bodyPr wrap="none">
            <a:spAutoFit/>
          </a:bodyPr>
          <a:lstStyle/>
          <a:p>
            <a:r>
              <a:rPr lang="en-US" altLang="zh-CN" sz="2100" b="1" dirty="0"/>
              <a:t>Basic Idea:</a:t>
            </a:r>
            <a:endParaRPr lang="zh-CN" altLang="en-US" sz="2100" b="1" dirty="0"/>
          </a:p>
        </p:txBody>
      </p:sp>
      <p:sp>
        <p:nvSpPr>
          <p:cNvPr id="7" name="Rectangle 2">
            <a:extLst>
              <a:ext uri="{FF2B5EF4-FFF2-40B4-BE49-F238E27FC236}">
                <a16:creationId xmlns:a16="http://schemas.microsoft.com/office/drawing/2014/main" id="{6079B4C2-87A4-0E47-BCDC-B92F59333281}"/>
              </a:ext>
            </a:extLst>
          </p:cNvPr>
          <p:cNvSpPr txBox="1">
            <a:spLocks noChangeArrowheads="1"/>
          </p:cNvSpPr>
          <p:nvPr/>
        </p:nvSpPr>
        <p:spPr>
          <a:xfrm>
            <a:off x="419694" y="42119"/>
            <a:ext cx="8051644"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Min</a:t>
            </a:r>
            <a:r>
              <a:rPr lang="zh-CN" altLang="en-US" sz="2400" dirty="0">
                <a:ea typeface="宋体" charset="-122"/>
              </a:rPr>
              <a:t> </a:t>
            </a:r>
            <a:r>
              <a:rPr lang="en-US" altLang="zh-CN" sz="2400" dirty="0">
                <a:ea typeface="宋体" charset="-122"/>
              </a:rPr>
              <a:t>Cut</a:t>
            </a:r>
            <a:r>
              <a:rPr lang="zh-CN" altLang="en-US" sz="2400" dirty="0">
                <a:ea typeface="宋体" charset="-122"/>
              </a:rPr>
              <a:t> </a:t>
            </a:r>
            <a:r>
              <a:rPr lang="en-US" altLang="zh-CN" sz="2400" dirty="0">
                <a:ea typeface="宋体" charset="-122"/>
              </a:rPr>
              <a:t>&amp;</a:t>
            </a:r>
            <a:r>
              <a:rPr lang="zh-CN" altLang="en-US" sz="2400" dirty="0">
                <a:ea typeface="宋体" charset="-122"/>
              </a:rPr>
              <a:t> </a:t>
            </a:r>
            <a:r>
              <a:rPr lang="en-US" altLang="zh-CN" sz="2400" dirty="0">
                <a:ea typeface="宋体" charset="-122"/>
              </a:rPr>
              <a:t>Graph</a:t>
            </a:r>
            <a:r>
              <a:rPr lang="zh-CN" altLang="en-US" sz="2400" dirty="0">
                <a:ea typeface="宋体" charset="-122"/>
              </a:rPr>
              <a:t> </a:t>
            </a:r>
            <a:r>
              <a:rPr lang="en-US" altLang="zh-CN" sz="2400" dirty="0">
                <a:ea typeface="宋体" charset="-122"/>
              </a:rPr>
              <a:t>Partition</a:t>
            </a:r>
          </a:p>
        </p:txBody>
      </p:sp>
      <p:cxnSp>
        <p:nvCxnSpPr>
          <p:cNvPr id="8" name="直线连接符 7">
            <a:extLst>
              <a:ext uri="{FF2B5EF4-FFF2-40B4-BE49-F238E27FC236}">
                <a16:creationId xmlns:a16="http://schemas.microsoft.com/office/drawing/2014/main" id="{5FB98C2F-5829-D742-9501-FC3499C122BC}"/>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id="{3243E70B-4062-DE45-9EDC-4F85FF3E0834}"/>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15810864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3631" y="898413"/>
            <a:ext cx="7296378" cy="521566"/>
          </a:xfrm>
        </p:spPr>
        <p:txBody>
          <a:bodyPr>
            <a:normAutofit/>
          </a:bodyPr>
          <a:lstStyle/>
          <a:p>
            <a:r>
              <a:rPr lang="en-US" altLang="zh-CN" sz="2000" dirty="0"/>
              <a:t>Multi-Level Graph Partitioning </a:t>
            </a:r>
            <a:r>
              <a:rPr lang="zh-CN" altLang="en-US" sz="2000" dirty="0"/>
              <a:t> </a:t>
            </a:r>
            <a:r>
              <a:rPr lang="en-US" altLang="zh-CN" sz="2000" dirty="0">
                <a:solidFill>
                  <a:srgbClr val="FF0000"/>
                </a:solidFill>
              </a:rPr>
              <a:t>[</a:t>
            </a:r>
            <a:r>
              <a:rPr kumimoji="1" lang="en-US" altLang="zh-CN" sz="2000" dirty="0" err="1">
                <a:solidFill>
                  <a:srgbClr val="FF0000"/>
                </a:solidFill>
              </a:rPr>
              <a:t>Karypis</a:t>
            </a:r>
            <a:r>
              <a:rPr kumimoji="1" lang="en-US" altLang="zh-CN" sz="2000" dirty="0">
                <a:solidFill>
                  <a:srgbClr val="FF0000"/>
                </a:solidFill>
              </a:rPr>
              <a:t> and Kumar, 1999, SIAM J</a:t>
            </a:r>
            <a:r>
              <a:rPr lang="en-US" altLang="zh-CN" sz="2000" dirty="0">
                <a:solidFill>
                  <a:srgbClr val="FF0000"/>
                </a:solidFill>
              </a:rPr>
              <a:t>] </a:t>
            </a:r>
            <a:endParaRPr lang="zh-CN" altLang="en-US" sz="2000" dirty="0">
              <a:solidFill>
                <a:srgbClr val="FF0000"/>
              </a:solidFill>
            </a:endParaRPr>
          </a:p>
        </p:txBody>
      </p:sp>
      <p:sp>
        <p:nvSpPr>
          <p:cNvPr id="12" name="矩形 11"/>
          <p:cNvSpPr/>
          <p:nvPr/>
        </p:nvSpPr>
        <p:spPr>
          <a:xfrm>
            <a:off x="383631" y="1300419"/>
            <a:ext cx="1423723" cy="415498"/>
          </a:xfrm>
          <a:prstGeom prst="rect">
            <a:avLst/>
          </a:prstGeom>
        </p:spPr>
        <p:txBody>
          <a:bodyPr wrap="none">
            <a:spAutoFit/>
          </a:bodyPr>
          <a:lstStyle/>
          <a:p>
            <a:r>
              <a:rPr lang="en-US" altLang="zh-CN" sz="2100" b="1" dirty="0"/>
              <a:t>Coarsening</a:t>
            </a:r>
            <a:endParaRPr lang="zh-CN" altLang="en-US" sz="2100" b="1" dirty="0"/>
          </a:p>
        </p:txBody>
      </p:sp>
      <p:sp>
        <p:nvSpPr>
          <p:cNvPr id="9" name="矩形 8"/>
          <p:cNvSpPr/>
          <p:nvPr/>
        </p:nvSpPr>
        <p:spPr>
          <a:xfrm>
            <a:off x="383631" y="1729686"/>
            <a:ext cx="7641021" cy="923330"/>
          </a:xfrm>
          <a:prstGeom prst="rect">
            <a:avLst/>
          </a:prstGeom>
        </p:spPr>
        <p:txBody>
          <a:bodyPr wrap="square">
            <a:spAutoFit/>
          </a:bodyPr>
          <a:lstStyle/>
          <a:p>
            <a:r>
              <a:rPr lang="en-US" altLang="zh-CN" dirty="0"/>
              <a:t>The goal here is to produce a smaller graph that is similar to the original graph. This step may be applied repeatedly to obtain a graph that is small enough to be partitioned quickly and with high quality.</a:t>
            </a:r>
            <a:endParaRPr lang="zh-CN" altLang="en-US" dirty="0"/>
          </a:p>
        </p:txBody>
      </p:sp>
      <p:sp>
        <p:nvSpPr>
          <p:cNvPr id="7" name="矩形 6"/>
          <p:cNvSpPr/>
          <p:nvPr/>
        </p:nvSpPr>
        <p:spPr>
          <a:xfrm>
            <a:off x="383631" y="2694100"/>
            <a:ext cx="2195986" cy="415498"/>
          </a:xfrm>
          <a:prstGeom prst="rect">
            <a:avLst/>
          </a:prstGeom>
        </p:spPr>
        <p:txBody>
          <a:bodyPr wrap="none">
            <a:spAutoFit/>
          </a:bodyPr>
          <a:lstStyle/>
          <a:p>
            <a:r>
              <a:rPr lang="en-US" altLang="zh-CN" sz="2100" b="1" dirty="0"/>
              <a:t>Initial Partitioning</a:t>
            </a:r>
            <a:endParaRPr lang="zh-CN" altLang="en-US" sz="2100" b="1" dirty="0"/>
          </a:p>
        </p:txBody>
      </p:sp>
      <p:sp>
        <p:nvSpPr>
          <p:cNvPr id="8" name="矩形 7"/>
          <p:cNvSpPr/>
          <p:nvPr/>
        </p:nvSpPr>
        <p:spPr>
          <a:xfrm>
            <a:off x="404651" y="3648074"/>
            <a:ext cx="1712520" cy="415498"/>
          </a:xfrm>
          <a:prstGeom prst="rect">
            <a:avLst/>
          </a:prstGeom>
        </p:spPr>
        <p:txBody>
          <a:bodyPr wrap="none">
            <a:spAutoFit/>
          </a:bodyPr>
          <a:lstStyle/>
          <a:p>
            <a:r>
              <a:rPr lang="en-US" altLang="zh-CN" sz="2100" b="1" dirty="0" err="1"/>
              <a:t>Uncoarsening</a:t>
            </a:r>
            <a:endParaRPr lang="zh-CN" altLang="en-US" sz="2100" b="1" dirty="0"/>
          </a:p>
        </p:txBody>
      </p:sp>
      <p:sp>
        <p:nvSpPr>
          <p:cNvPr id="13" name="矩形 12"/>
          <p:cNvSpPr/>
          <p:nvPr/>
        </p:nvSpPr>
        <p:spPr>
          <a:xfrm>
            <a:off x="383631" y="3169739"/>
            <a:ext cx="6906611" cy="369332"/>
          </a:xfrm>
          <a:prstGeom prst="rect">
            <a:avLst/>
          </a:prstGeom>
        </p:spPr>
        <p:txBody>
          <a:bodyPr wrap="square">
            <a:spAutoFit/>
          </a:bodyPr>
          <a:lstStyle/>
          <a:p>
            <a:r>
              <a:rPr lang="en-US" altLang="zh-CN" dirty="0"/>
              <a:t>In this step, a partitioning of the coarsest graph is performed.</a:t>
            </a:r>
            <a:endParaRPr lang="zh-CN" altLang="en-US" dirty="0"/>
          </a:p>
        </p:txBody>
      </p:sp>
      <p:sp>
        <p:nvSpPr>
          <p:cNvPr id="14" name="矩形 13"/>
          <p:cNvSpPr/>
          <p:nvPr/>
        </p:nvSpPr>
        <p:spPr>
          <a:xfrm>
            <a:off x="404651" y="4111135"/>
            <a:ext cx="6647794" cy="646331"/>
          </a:xfrm>
          <a:prstGeom prst="rect">
            <a:avLst/>
          </a:prstGeom>
        </p:spPr>
        <p:txBody>
          <a:bodyPr wrap="square">
            <a:spAutoFit/>
          </a:bodyPr>
          <a:lstStyle/>
          <a:p>
            <a:r>
              <a:rPr lang="en-US" altLang="zh-CN" dirty="0"/>
              <a:t>In this phase, the partition on the current graph is used to initialize a partition on the finer (bigger) graph.</a:t>
            </a:r>
            <a:endParaRPr lang="zh-CN" altLang="en-US" dirty="0"/>
          </a:p>
        </p:txBody>
      </p:sp>
      <p:sp>
        <p:nvSpPr>
          <p:cNvPr id="10" name="Rectangle 2">
            <a:extLst>
              <a:ext uri="{FF2B5EF4-FFF2-40B4-BE49-F238E27FC236}">
                <a16:creationId xmlns:a16="http://schemas.microsoft.com/office/drawing/2014/main" id="{37F72078-670E-AB4F-9D93-C44C47DF1908}"/>
              </a:ext>
            </a:extLst>
          </p:cNvPr>
          <p:cNvSpPr txBox="1">
            <a:spLocks noChangeArrowheads="1"/>
          </p:cNvSpPr>
          <p:nvPr/>
        </p:nvSpPr>
        <p:spPr>
          <a:xfrm>
            <a:off x="419694" y="42119"/>
            <a:ext cx="8051644"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Min</a:t>
            </a:r>
            <a:r>
              <a:rPr lang="zh-CN" altLang="en-US" sz="2400" dirty="0">
                <a:ea typeface="宋体" charset="-122"/>
              </a:rPr>
              <a:t> </a:t>
            </a:r>
            <a:r>
              <a:rPr lang="en-US" altLang="zh-CN" sz="2400" dirty="0">
                <a:ea typeface="宋体" charset="-122"/>
              </a:rPr>
              <a:t>Cut</a:t>
            </a:r>
            <a:r>
              <a:rPr lang="zh-CN" altLang="en-US" sz="2400" dirty="0">
                <a:ea typeface="宋体" charset="-122"/>
              </a:rPr>
              <a:t> </a:t>
            </a:r>
            <a:r>
              <a:rPr lang="en-US" altLang="zh-CN" sz="2400" dirty="0">
                <a:ea typeface="宋体" charset="-122"/>
              </a:rPr>
              <a:t>&amp;</a:t>
            </a:r>
            <a:r>
              <a:rPr lang="zh-CN" altLang="en-US" sz="2400" dirty="0">
                <a:ea typeface="宋体" charset="-122"/>
              </a:rPr>
              <a:t> </a:t>
            </a:r>
            <a:r>
              <a:rPr lang="en-US" altLang="zh-CN" sz="2400" dirty="0">
                <a:ea typeface="宋体" charset="-122"/>
              </a:rPr>
              <a:t>Graph</a:t>
            </a:r>
            <a:r>
              <a:rPr lang="zh-CN" altLang="en-US" sz="2400" dirty="0">
                <a:ea typeface="宋体" charset="-122"/>
              </a:rPr>
              <a:t> </a:t>
            </a:r>
            <a:r>
              <a:rPr lang="en-US" altLang="zh-CN" sz="2400" dirty="0">
                <a:ea typeface="宋体" charset="-122"/>
              </a:rPr>
              <a:t>Partition</a:t>
            </a:r>
          </a:p>
        </p:txBody>
      </p:sp>
      <p:cxnSp>
        <p:nvCxnSpPr>
          <p:cNvPr id="11" name="直线连接符 10">
            <a:extLst>
              <a:ext uri="{FF2B5EF4-FFF2-40B4-BE49-F238E27FC236}">
                <a16:creationId xmlns:a16="http://schemas.microsoft.com/office/drawing/2014/main" id="{2D9DD3D3-4CD2-0D43-A7E2-0025DCA02BF5}"/>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A9959BC4-D66D-E941-BA02-55DF5D528052}"/>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Tree>
    <p:extLst>
      <p:ext uri="{BB962C8B-B14F-4D97-AF65-F5344CB8AC3E}">
        <p14:creationId xmlns:p14="http://schemas.microsoft.com/office/powerpoint/2010/main" val="38401338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9693" y="794939"/>
            <a:ext cx="8270094" cy="606316"/>
          </a:xfrm>
        </p:spPr>
        <p:txBody>
          <a:bodyPr>
            <a:normAutofit/>
          </a:bodyPr>
          <a:lstStyle/>
          <a:p>
            <a:r>
              <a:rPr lang="en-US" altLang="zh-CN" sz="2200" dirty="0"/>
              <a:t>Multi-Level Graph Partitioning </a:t>
            </a:r>
            <a:r>
              <a:rPr lang="zh-CN" altLang="en-US" sz="2200" dirty="0"/>
              <a:t> </a:t>
            </a:r>
            <a:r>
              <a:rPr lang="en-US" altLang="zh-CN" sz="2200" dirty="0">
                <a:solidFill>
                  <a:srgbClr val="FF0000"/>
                </a:solidFill>
              </a:rPr>
              <a:t>[</a:t>
            </a:r>
            <a:r>
              <a:rPr kumimoji="1" lang="en-US" altLang="zh-CN" sz="2200" dirty="0" err="1">
                <a:solidFill>
                  <a:srgbClr val="FF0000"/>
                </a:solidFill>
              </a:rPr>
              <a:t>Karypis</a:t>
            </a:r>
            <a:r>
              <a:rPr kumimoji="1" lang="en-US" altLang="zh-CN" sz="2200" dirty="0">
                <a:solidFill>
                  <a:srgbClr val="FF0000"/>
                </a:solidFill>
              </a:rPr>
              <a:t> and Kumar, 1999, SIAM J</a:t>
            </a:r>
            <a:r>
              <a:rPr lang="en-US" altLang="zh-CN" sz="2200" dirty="0">
                <a:solidFill>
                  <a:srgbClr val="FF0000"/>
                </a:solidFill>
              </a:rPr>
              <a:t>] </a:t>
            </a:r>
            <a:endParaRPr lang="zh-CN" altLang="en-US" sz="2200" dirty="0">
              <a:solidFill>
                <a:srgbClr val="FF0000"/>
              </a:solidFill>
            </a:endParaRPr>
          </a:p>
        </p:txBody>
      </p:sp>
      <p:pic>
        <p:nvPicPr>
          <p:cNvPr id="450562" name="Picture 2"/>
          <p:cNvPicPr>
            <a:picLocks noChangeAspect="1" noChangeArrowheads="1"/>
          </p:cNvPicPr>
          <p:nvPr/>
        </p:nvPicPr>
        <p:blipFill>
          <a:blip r:embed="rId3"/>
          <a:srcRect/>
          <a:stretch>
            <a:fillRect/>
          </a:stretch>
        </p:blipFill>
        <p:spPr bwMode="auto">
          <a:xfrm>
            <a:off x="454213" y="1652189"/>
            <a:ext cx="4599050" cy="3343599"/>
          </a:xfrm>
          <a:prstGeom prst="rect">
            <a:avLst/>
          </a:prstGeom>
          <a:noFill/>
          <a:ln w="9525">
            <a:noFill/>
            <a:miter lim="800000"/>
            <a:headEnd/>
            <a:tailEnd/>
          </a:ln>
          <a:effectLst/>
        </p:spPr>
      </p:pic>
      <p:sp>
        <p:nvSpPr>
          <p:cNvPr id="4" name="Rectangle 2">
            <a:extLst>
              <a:ext uri="{FF2B5EF4-FFF2-40B4-BE49-F238E27FC236}">
                <a16:creationId xmlns:a16="http://schemas.microsoft.com/office/drawing/2014/main" id="{C4013BF5-4B5D-3E48-88C3-CF188D308F69}"/>
              </a:ext>
            </a:extLst>
          </p:cNvPr>
          <p:cNvSpPr txBox="1">
            <a:spLocks noChangeArrowheads="1"/>
          </p:cNvSpPr>
          <p:nvPr/>
        </p:nvSpPr>
        <p:spPr>
          <a:xfrm>
            <a:off x="419694" y="42119"/>
            <a:ext cx="8051644" cy="8572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400" dirty="0">
                <a:ea typeface="宋体" charset="-122"/>
              </a:rPr>
              <a:t>Min</a:t>
            </a:r>
            <a:r>
              <a:rPr lang="zh-CN" altLang="en-US" sz="2400" dirty="0">
                <a:ea typeface="宋体" charset="-122"/>
              </a:rPr>
              <a:t> </a:t>
            </a:r>
            <a:r>
              <a:rPr lang="en-US" altLang="zh-CN" sz="2400" dirty="0">
                <a:ea typeface="宋体" charset="-122"/>
              </a:rPr>
              <a:t>Cut</a:t>
            </a:r>
            <a:r>
              <a:rPr lang="zh-CN" altLang="en-US" sz="2400" dirty="0">
                <a:ea typeface="宋体" charset="-122"/>
              </a:rPr>
              <a:t> </a:t>
            </a:r>
            <a:r>
              <a:rPr lang="en-US" altLang="zh-CN" sz="2400" dirty="0">
                <a:ea typeface="宋体" charset="-122"/>
              </a:rPr>
              <a:t>&amp;</a:t>
            </a:r>
            <a:r>
              <a:rPr lang="zh-CN" altLang="en-US" sz="2400" dirty="0">
                <a:ea typeface="宋体" charset="-122"/>
              </a:rPr>
              <a:t> </a:t>
            </a:r>
            <a:r>
              <a:rPr lang="en-US" altLang="zh-CN" sz="2400" dirty="0">
                <a:ea typeface="宋体" charset="-122"/>
              </a:rPr>
              <a:t>Graph</a:t>
            </a:r>
            <a:r>
              <a:rPr lang="zh-CN" altLang="en-US" sz="2400" dirty="0">
                <a:ea typeface="宋体" charset="-122"/>
              </a:rPr>
              <a:t> </a:t>
            </a:r>
            <a:r>
              <a:rPr lang="en-US" altLang="zh-CN" sz="2400" dirty="0">
                <a:ea typeface="宋体" charset="-122"/>
              </a:rPr>
              <a:t>Partition</a:t>
            </a:r>
          </a:p>
        </p:txBody>
      </p:sp>
      <p:cxnSp>
        <p:nvCxnSpPr>
          <p:cNvPr id="5" name="直线连接符 4">
            <a:extLst>
              <a:ext uri="{FF2B5EF4-FFF2-40B4-BE49-F238E27FC236}">
                <a16:creationId xmlns:a16="http://schemas.microsoft.com/office/drawing/2014/main" id="{6CFAA950-AF11-D74F-965A-C96E06E9133D}"/>
              </a:ext>
            </a:extLst>
          </p:cNvPr>
          <p:cNvCxnSpPr/>
          <p:nvPr/>
        </p:nvCxnSpPr>
        <p:spPr>
          <a:xfrm>
            <a:off x="419696" y="798207"/>
            <a:ext cx="8133159"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F97E3904-1C9D-4C44-9650-8824F971E77C}"/>
              </a:ext>
            </a:extLst>
          </p:cNvPr>
          <p:cNvSpPr/>
          <p:nvPr/>
        </p:nvSpPr>
        <p:spPr>
          <a:xfrm>
            <a:off x="419695" y="743014"/>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pic>
        <p:nvPicPr>
          <p:cNvPr id="7" name="Picture 2">
            <a:extLst>
              <a:ext uri="{FF2B5EF4-FFF2-40B4-BE49-F238E27FC236}">
                <a16:creationId xmlns:a16="http://schemas.microsoft.com/office/drawing/2014/main" id="{4FEBE85B-7EE2-CA4B-8BD5-F4327E5C3FF9}"/>
              </a:ext>
            </a:extLst>
          </p:cNvPr>
          <p:cNvPicPr>
            <a:picLocks noChangeAspect="1" noChangeArrowheads="1"/>
          </p:cNvPicPr>
          <p:nvPr/>
        </p:nvPicPr>
        <p:blipFill>
          <a:blip r:embed="rId4"/>
          <a:srcRect/>
          <a:stretch>
            <a:fillRect/>
          </a:stretch>
        </p:blipFill>
        <p:spPr bwMode="auto">
          <a:xfrm>
            <a:off x="5926484" y="1401255"/>
            <a:ext cx="1875248" cy="3119488"/>
          </a:xfrm>
          <a:prstGeom prst="rect">
            <a:avLst/>
          </a:prstGeom>
          <a:noFill/>
          <a:ln w="9525">
            <a:noFill/>
            <a:miter lim="800000"/>
            <a:headEnd/>
            <a:tailEnd/>
          </a:ln>
          <a:effectLst/>
        </p:spPr>
      </p:pic>
      <p:sp>
        <p:nvSpPr>
          <p:cNvPr id="8" name="TextBox 4">
            <a:extLst>
              <a:ext uri="{FF2B5EF4-FFF2-40B4-BE49-F238E27FC236}">
                <a16:creationId xmlns:a16="http://schemas.microsoft.com/office/drawing/2014/main" id="{09F77C37-C980-A14E-A711-F7169D3E82E9}"/>
              </a:ext>
            </a:extLst>
          </p:cNvPr>
          <p:cNvSpPr txBox="1"/>
          <p:nvPr/>
        </p:nvSpPr>
        <p:spPr>
          <a:xfrm>
            <a:off x="5926484" y="4562386"/>
            <a:ext cx="2763304" cy="300082"/>
          </a:xfrm>
          <a:prstGeom prst="rect">
            <a:avLst/>
          </a:prstGeom>
          <a:noFill/>
        </p:spPr>
        <p:txBody>
          <a:bodyPr wrap="square" rtlCol="0">
            <a:spAutoFit/>
          </a:bodyPr>
          <a:lstStyle/>
          <a:p>
            <a:pPr algn="ctr"/>
            <a:r>
              <a:rPr lang="en-US" altLang="zh-CN" sz="1350" dirty="0"/>
              <a:t>A matching-based </a:t>
            </a:r>
            <a:r>
              <a:rPr lang="en-US" altLang="zh-CN" sz="1350" b="1" dirty="0"/>
              <a:t>Coarsening</a:t>
            </a:r>
            <a:endParaRPr lang="zh-CN" altLang="en-US" sz="1350" dirty="0"/>
          </a:p>
        </p:txBody>
      </p:sp>
    </p:spTree>
    <p:extLst>
      <p:ext uri="{BB962C8B-B14F-4D97-AF65-F5344CB8AC3E}">
        <p14:creationId xmlns:p14="http://schemas.microsoft.com/office/powerpoint/2010/main" val="36464492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86</a:t>
            </a:fld>
            <a:endParaRPr kumimoji="1" lang="zh-CN" altLang="en-US"/>
          </a:p>
        </p:txBody>
      </p:sp>
      <p:sp>
        <p:nvSpPr>
          <p:cNvPr id="9" name="文本框 8">
            <a:extLst>
              <a:ext uri="{FF2B5EF4-FFF2-40B4-BE49-F238E27FC236}">
                <a16:creationId xmlns:a16="http://schemas.microsoft.com/office/drawing/2014/main" id="{532FA716-5A63-9240-A16C-EE2B940E1246}"/>
              </a:ext>
            </a:extLst>
          </p:cNvPr>
          <p:cNvSpPr txBox="1"/>
          <p:nvPr/>
        </p:nvSpPr>
        <p:spPr>
          <a:xfrm>
            <a:off x="419695" y="189086"/>
            <a:ext cx="1627369" cy="461665"/>
          </a:xfrm>
          <a:prstGeom prst="rect">
            <a:avLst/>
          </a:prstGeom>
          <a:noFill/>
        </p:spPr>
        <p:txBody>
          <a:bodyPr wrap="none" rtlCol="0">
            <a:spAutoFit/>
          </a:bodyPr>
          <a:lstStyle/>
          <a:p>
            <a:r>
              <a:rPr kumimoji="1" lang="en-US" altLang="zh-CN" sz="2400" dirty="0">
                <a:latin typeface="+mn-ea"/>
              </a:rPr>
              <a:t>References</a:t>
            </a:r>
          </a:p>
        </p:txBody>
      </p:sp>
      <p:sp>
        <p:nvSpPr>
          <p:cNvPr id="7" name="内容占位符 2">
            <a:extLst>
              <a:ext uri="{FF2B5EF4-FFF2-40B4-BE49-F238E27FC236}">
                <a16:creationId xmlns:a16="http://schemas.microsoft.com/office/drawing/2014/main" id="{CC0FABC3-FCA5-1442-B6A1-40BFADB73ED6}"/>
              </a:ext>
            </a:extLst>
          </p:cNvPr>
          <p:cNvSpPr txBox="1">
            <a:spLocks/>
          </p:cNvSpPr>
          <p:nvPr/>
        </p:nvSpPr>
        <p:spPr>
          <a:xfrm>
            <a:off x="419695" y="1000643"/>
            <a:ext cx="7886700" cy="3671888"/>
          </a:xfrm>
          <a:prstGeom prst="rect">
            <a:avLst/>
          </a:prstGeom>
        </p:spPr>
        <p:txBody>
          <a:bodyPr vert="horz" lIns="91440" tIns="45720" rIns="91440" bIns="45720" rtlCol="0">
            <a:normAutofit fontScale="92500"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285750" indent="-285750" algn="l">
              <a:buFont typeface="Arial" panose="020B0604020202020204" pitchFamily="34" charset="0"/>
              <a:buChar char="•"/>
            </a:pPr>
            <a:r>
              <a:rPr lang="en-US" altLang="zh-CN" dirty="0"/>
              <a:t>Price, Derek J. De </a:t>
            </a:r>
            <a:r>
              <a:rPr lang="en-US" altLang="zh-CN" dirty="0" err="1"/>
              <a:t>Solla</a:t>
            </a:r>
            <a:r>
              <a:rPr lang="en-US" altLang="zh-CN" dirty="0"/>
              <a:t>. "Networks of scientific papers." </a:t>
            </a:r>
            <a:r>
              <a:rPr lang="en-US" altLang="zh-CN" i="1" dirty="0"/>
              <a:t>Science</a:t>
            </a:r>
            <a:r>
              <a:rPr lang="en-US" altLang="zh-CN" dirty="0"/>
              <a:t> (1965): 510-515.</a:t>
            </a:r>
          </a:p>
          <a:p>
            <a:pPr marL="285750" indent="-285750" algn="l">
              <a:buFont typeface="Arial" panose="020B0604020202020204" pitchFamily="34" charset="0"/>
              <a:buChar char="•"/>
            </a:pPr>
            <a:r>
              <a:rPr lang="en-US" dirty="0" err="1"/>
              <a:t>Barabási</a:t>
            </a:r>
            <a:r>
              <a:rPr lang="en-US" dirty="0"/>
              <a:t>, Albert-László, and </a:t>
            </a:r>
            <a:r>
              <a:rPr lang="en-US" dirty="0" err="1"/>
              <a:t>Réka</a:t>
            </a:r>
            <a:r>
              <a:rPr lang="en-US" dirty="0"/>
              <a:t> Albert. "Emergence of scaling in random networks." </a:t>
            </a:r>
            <a:r>
              <a:rPr lang="en-US" i="1" dirty="0"/>
              <a:t>Science</a:t>
            </a:r>
            <a:r>
              <a:rPr lang="en-US" dirty="0"/>
              <a:t> 286.5439 (1999): 509-512.</a:t>
            </a:r>
          </a:p>
          <a:p>
            <a:pPr marL="285750" indent="-285750" algn="l">
              <a:buFont typeface="Arial" panose="020B0604020202020204" pitchFamily="34" charset="0"/>
              <a:buChar char="•"/>
            </a:pPr>
            <a:r>
              <a:rPr lang="en-US" dirty="0" err="1"/>
              <a:t>Dorogovtsev</a:t>
            </a:r>
            <a:r>
              <a:rPr lang="en-US" dirty="0"/>
              <a:t>, Sergey N., José Fernando F. Mendes, and Alexander N. </a:t>
            </a:r>
            <a:r>
              <a:rPr lang="en-US" dirty="0" err="1"/>
              <a:t>Samukhin</a:t>
            </a:r>
            <a:r>
              <a:rPr lang="en-US" dirty="0"/>
              <a:t>. "Structure of growing networks with preferential linking." </a:t>
            </a:r>
            <a:r>
              <a:rPr lang="en-US" i="1" dirty="0"/>
              <a:t>Physical review letters</a:t>
            </a:r>
            <a:r>
              <a:rPr lang="en-US" dirty="0"/>
              <a:t> 85.21 (2000): 4633.</a:t>
            </a:r>
          </a:p>
          <a:p>
            <a:pPr marL="285750" indent="-285750" algn="l">
              <a:buFont typeface="Arial" panose="020B0604020202020204" pitchFamily="34" charset="0"/>
              <a:buChar char="•"/>
            </a:pPr>
            <a:r>
              <a:rPr lang="en-US" dirty="0" err="1"/>
              <a:t>Bollobás</a:t>
            </a:r>
            <a:r>
              <a:rPr lang="en-US" dirty="0"/>
              <a:t>, B´ </a:t>
            </a:r>
            <a:r>
              <a:rPr lang="en-US" dirty="0" err="1"/>
              <a:t>ela</a:t>
            </a:r>
            <a:r>
              <a:rPr lang="en-US" dirty="0"/>
              <a:t>, et al. "The degree sequence of a scale‐free random graph process." </a:t>
            </a:r>
            <a:r>
              <a:rPr lang="en-US" i="1" dirty="0"/>
              <a:t>Random Structures &amp; Algorithms</a:t>
            </a:r>
            <a:r>
              <a:rPr lang="en-US" dirty="0"/>
              <a:t> 18.3 (2001): 279-290.</a:t>
            </a:r>
          </a:p>
          <a:p>
            <a:pPr marL="285750" indent="-285750" algn="l">
              <a:buFont typeface="Arial" panose="020B0604020202020204" pitchFamily="34" charset="0"/>
              <a:buChar char="•"/>
            </a:pPr>
            <a:r>
              <a:rPr lang="en-US" dirty="0"/>
              <a:t>Newman, Mark EJ. "Power laws, Pareto distributions and </a:t>
            </a:r>
            <a:r>
              <a:rPr lang="en-US" dirty="0" err="1"/>
              <a:t>Zipf's</a:t>
            </a:r>
            <a:r>
              <a:rPr lang="en-US" dirty="0"/>
              <a:t> law." </a:t>
            </a:r>
            <a:r>
              <a:rPr lang="en-US" i="1" dirty="0"/>
              <a:t>Contemporary physics</a:t>
            </a:r>
            <a:r>
              <a:rPr lang="en-US" dirty="0"/>
              <a:t> 46.5 (2005): 323-351.</a:t>
            </a:r>
          </a:p>
          <a:p>
            <a:pPr marL="285750" indent="-285750" algn="l">
              <a:buFont typeface="Arial" panose="020B0604020202020204" pitchFamily="34" charset="0"/>
              <a:buChar char="•"/>
            </a:pPr>
            <a:r>
              <a:rPr lang="en-US" dirty="0" err="1"/>
              <a:t>Bollobás</a:t>
            </a:r>
            <a:r>
              <a:rPr lang="en-US" dirty="0"/>
              <a:t>, Béla, and Oliver Riordan. "The diameter of a scale-free random graph." </a:t>
            </a:r>
            <a:r>
              <a:rPr lang="en-US" i="1" dirty="0" err="1"/>
              <a:t>Combinatorica</a:t>
            </a:r>
            <a:r>
              <a:rPr lang="en-US" dirty="0"/>
              <a:t> 24.1 (2004): 5-34.</a:t>
            </a:r>
          </a:p>
          <a:p>
            <a:pPr marL="285750" indent="-285750" algn="l">
              <a:buFont typeface="Arial" panose="020B0604020202020204" pitchFamily="34" charset="0"/>
              <a:buChar char="•"/>
            </a:pPr>
            <a:r>
              <a:rPr lang="en-US" altLang="zh-CN" dirty="0"/>
              <a:t>P. L. </a:t>
            </a:r>
            <a:r>
              <a:rPr lang="en-US" altLang="zh-CN" dirty="0" err="1"/>
              <a:t>Krapivsky</a:t>
            </a:r>
            <a:r>
              <a:rPr lang="en-US" altLang="zh-CN" dirty="0"/>
              <a:t>, . Redner, S., and . </a:t>
            </a:r>
            <a:r>
              <a:rPr lang="en-US" altLang="zh-CN" dirty="0" err="1"/>
              <a:t>Leyvraz</a:t>
            </a:r>
            <a:r>
              <a:rPr lang="en-US" altLang="zh-CN" dirty="0"/>
              <a:t>, F., “Connectivity of growing random networks,” </a:t>
            </a:r>
            <a:r>
              <a:rPr lang="en-US" altLang="zh-CN" i="1" dirty="0"/>
              <a:t>PRL</a:t>
            </a:r>
            <a:r>
              <a:rPr lang="en-US" altLang="zh-CN" dirty="0"/>
              <a:t>, vol. 85, no. 21, pp. 4629–32, 2000.</a:t>
            </a:r>
            <a:endParaRPr lang="en-US" dirty="0"/>
          </a:p>
          <a:p>
            <a:pPr marL="285750" indent="-285750" algn="l">
              <a:buFont typeface="Arial" panose="020B0604020202020204" pitchFamily="34" charset="0"/>
              <a:buChar char="•"/>
            </a:pPr>
            <a:endParaRPr lang="zh-CN" altLang="en-US" dirty="0"/>
          </a:p>
        </p:txBody>
      </p:sp>
    </p:spTree>
    <p:extLst>
      <p:ext uri="{BB962C8B-B14F-4D97-AF65-F5344CB8AC3E}">
        <p14:creationId xmlns:p14="http://schemas.microsoft.com/office/powerpoint/2010/main" val="36192585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87</a:t>
            </a:fld>
            <a:endParaRPr kumimoji="1" lang="zh-CN" altLang="en-US"/>
          </a:p>
        </p:txBody>
      </p:sp>
      <p:sp>
        <p:nvSpPr>
          <p:cNvPr id="9" name="文本框 8">
            <a:extLst>
              <a:ext uri="{FF2B5EF4-FFF2-40B4-BE49-F238E27FC236}">
                <a16:creationId xmlns:a16="http://schemas.microsoft.com/office/drawing/2014/main" id="{532FA716-5A63-9240-A16C-EE2B940E1246}"/>
              </a:ext>
            </a:extLst>
          </p:cNvPr>
          <p:cNvSpPr txBox="1"/>
          <p:nvPr/>
        </p:nvSpPr>
        <p:spPr>
          <a:xfrm>
            <a:off x="419695" y="189086"/>
            <a:ext cx="1627369" cy="461665"/>
          </a:xfrm>
          <a:prstGeom prst="rect">
            <a:avLst/>
          </a:prstGeom>
          <a:noFill/>
        </p:spPr>
        <p:txBody>
          <a:bodyPr wrap="none" rtlCol="0">
            <a:spAutoFit/>
          </a:bodyPr>
          <a:lstStyle/>
          <a:p>
            <a:r>
              <a:rPr kumimoji="1" lang="en-US" altLang="zh-CN" sz="2400" dirty="0">
                <a:latin typeface="+mn-ea"/>
              </a:rPr>
              <a:t>References</a:t>
            </a:r>
          </a:p>
        </p:txBody>
      </p:sp>
      <p:sp>
        <p:nvSpPr>
          <p:cNvPr id="7" name="内容占位符 2">
            <a:extLst>
              <a:ext uri="{FF2B5EF4-FFF2-40B4-BE49-F238E27FC236}">
                <a16:creationId xmlns:a16="http://schemas.microsoft.com/office/drawing/2014/main" id="{CC0FABC3-FCA5-1442-B6A1-40BFADB73ED6}"/>
              </a:ext>
            </a:extLst>
          </p:cNvPr>
          <p:cNvSpPr txBox="1">
            <a:spLocks/>
          </p:cNvSpPr>
          <p:nvPr/>
        </p:nvSpPr>
        <p:spPr>
          <a:xfrm>
            <a:off x="419695" y="1000643"/>
            <a:ext cx="7886700" cy="3671888"/>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285750" indent="-285750" algn="l">
              <a:buFont typeface="Arial" panose="020B0604020202020204" pitchFamily="34" charset="0"/>
              <a:buChar char="•"/>
            </a:pPr>
            <a:endParaRPr lang="zh-CN" altLang="en-US" dirty="0"/>
          </a:p>
        </p:txBody>
      </p:sp>
      <p:sp>
        <p:nvSpPr>
          <p:cNvPr id="10" name="内容占位符 2">
            <a:extLst>
              <a:ext uri="{FF2B5EF4-FFF2-40B4-BE49-F238E27FC236}">
                <a16:creationId xmlns:a16="http://schemas.microsoft.com/office/drawing/2014/main" id="{7EA0160B-50EB-BC46-BA93-57150244EB66}"/>
              </a:ext>
            </a:extLst>
          </p:cNvPr>
          <p:cNvSpPr txBox="1">
            <a:spLocks/>
          </p:cNvSpPr>
          <p:nvPr/>
        </p:nvSpPr>
        <p:spPr>
          <a:xfrm>
            <a:off x="417095" y="1049298"/>
            <a:ext cx="8307210" cy="3671887"/>
          </a:xfrm>
          <a:prstGeom prst="rect">
            <a:avLst/>
          </a:prstGeom>
        </p:spPr>
        <p:txBody>
          <a:bodyPr vert="horz" lIns="91440" tIns="45720" rIns="91440" bIns="4572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514350" indent="-514350" algn="just">
              <a:buFont typeface="Arial" panose="020B0604020202020204" pitchFamily="34" charset="0"/>
              <a:buChar char="•"/>
            </a:pPr>
            <a:r>
              <a:rPr kumimoji="1" lang="en-US" altLang="zh-CN" dirty="0"/>
              <a:t>Mauro </a:t>
            </a:r>
            <a:r>
              <a:rPr kumimoji="1" lang="en-US" altLang="zh-CN" dirty="0" err="1"/>
              <a:t>Sozio</a:t>
            </a:r>
            <a:r>
              <a:rPr kumimoji="1" lang="en-US" altLang="zh-CN" dirty="0"/>
              <a:t>, Aristides </a:t>
            </a:r>
            <a:r>
              <a:rPr kumimoji="1" lang="en-US" altLang="zh-CN" dirty="0" err="1"/>
              <a:t>Gionis</a:t>
            </a:r>
            <a:r>
              <a:rPr kumimoji="1" lang="en-US" altLang="zh-CN" dirty="0"/>
              <a:t>: The community-search problem and how to plan a successful cocktail party. KDD 2010: 939-948</a:t>
            </a:r>
          </a:p>
          <a:p>
            <a:pPr marL="514350" indent="-514350" algn="just">
              <a:buFont typeface="Arial" panose="020B0604020202020204" pitchFamily="34" charset="0"/>
              <a:buChar char="•"/>
            </a:pPr>
            <a:r>
              <a:rPr kumimoji="1" lang="en-US" altLang="zh-CN" dirty="0"/>
              <a:t>J. Shi and J. Malik. Normalized Cuts and Image Segmentation. IEEE Transactions on Pattern Analysis and Machine Intelligence, 22(8):888-905, 2000</a:t>
            </a:r>
          </a:p>
          <a:p>
            <a:pPr marL="514350" indent="-514350" algn="just">
              <a:buFont typeface="Arial" panose="020B0604020202020204" pitchFamily="34" charset="0"/>
              <a:buChar char="•"/>
            </a:pPr>
            <a:r>
              <a:rPr kumimoji="1" lang="en-US" altLang="zh-CN" dirty="0"/>
              <a:t> R. Kannan, S. </a:t>
            </a:r>
            <a:r>
              <a:rPr kumimoji="1" lang="en-US" altLang="zh-CN" dirty="0" err="1"/>
              <a:t>Vempala</a:t>
            </a:r>
            <a:r>
              <a:rPr kumimoji="1" lang="en-US" altLang="zh-CN" dirty="0"/>
              <a:t>, and A. </a:t>
            </a:r>
            <a:r>
              <a:rPr kumimoji="1" lang="en-US" altLang="zh-CN" dirty="0" err="1"/>
              <a:t>Veta</a:t>
            </a:r>
            <a:r>
              <a:rPr kumimoji="1" lang="en-US" altLang="zh-CN" dirty="0"/>
              <a:t>. On </a:t>
            </a:r>
            <a:r>
              <a:rPr kumimoji="1" lang="en-US" altLang="zh-CN" dirty="0" err="1"/>
              <a:t>clusterings</a:t>
            </a:r>
            <a:r>
              <a:rPr kumimoji="1" lang="en-US" altLang="zh-CN" dirty="0"/>
              <a:t>-good, bad and spectral. In FOCS ’00, page 367. IEEE Computer Society, 2000.</a:t>
            </a:r>
          </a:p>
          <a:p>
            <a:pPr marL="514350" indent="-514350" algn="just">
              <a:buFont typeface="Arial" panose="020B0604020202020204" pitchFamily="34" charset="0"/>
              <a:buChar char="•"/>
            </a:pPr>
            <a:r>
              <a:rPr kumimoji="1" lang="en-US" altLang="zh-CN" dirty="0"/>
              <a:t>B. Kernighan and S. Lin. An Efficient Heuristic Procedure for partitioning graphs. The Bell System Technical J., 49, 1970</a:t>
            </a:r>
          </a:p>
          <a:p>
            <a:pPr marL="514350" indent="-514350" algn="just">
              <a:buFont typeface="Arial" panose="020B0604020202020204" pitchFamily="34" charset="0"/>
              <a:buChar char="•"/>
            </a:pPr>
            <a:r>
              <a:rPr kumimoji="1" lang="en-US" altLang="zh-CN" dirty="0"/>
              <a:t>G. </a:t>
            </a:r>
            <a:r>
              <a:rPr kumimoji="1" lang="en-US" altLang="zh-CN" dirty="0" err="1"/>
              <a:t>Karypis</a:t>
            </a:r>
            <a:r>
              <a:rPr kumimoji="1" lang="en-US" altLang="zh-CN" dirty="0"/>
              <a:t> and V. Kumar. A fast and high quality multilevel scheme for partitioning irregular graphs. SIAM Journal on </a:t>
            </a:r>
            <a:r>
              <a:rPr kumimoji="1" lang="en-US" altLang="zh-CN" dirty="0" err="1"/>
              <a:t>Scientic</a:t>
            </a:r>
            <a:r>
              <a:rPr kumimoji="1" lang="en-US" altLang="zh-CN" dirty="0"/>
              <a:t> Computing, 20, 1999.</a:t>
            </a:r>
          </a:p>
          <a:p>
            <a:pPr marL="514350" indent="-514350" algn="just">
              <a:buFont typeface="Arial" panose="020B0604020202020204" pitchFamily="34" charset="0"/>
              <a:buChar char="•"/>
            </a:pPr>
            <a:r>
              <a:rPr lang="en-US" altLang="zh-CN" dirty="0"/>
              <a:t>Cohen J,</a:t>
            </a:r>
            <a:r>
              <a:rPr lang="zh-CN" altLang="en-US" dirty="0"/>
              <a:t> </a:t>
            </a:r>
            <a:r>
              <a:rPr lang="en-US" altLang="zh-CN" dirty="0"/>
              <a:t>Trusses: Cohesive subgraphs for social network analysis,</a:t>
            </a:r>
            <a:r>
              <a:rPr lang="zh-CN" altLang="en-US" dirty="0"/>
              <a:t> </a:t>
            </a:r>
            <a:r>
              <a:rPr lang="en-US" altLang="zh-CN" dirty="0"/>
              <a:t>NSA</a:t>
            </a:r>
            <a:r>
              <a:rPr lang="zh-CN" altLang="en-US" dirty="0"/>
              <a:t> </a:t>
            </a:r>
            <a:r>
              <a:rPr lang="en-US" altLang="zh-CN" dirty="0"/>
              <a:t>technique</a:t>
            </a:r>
            <a:r>
              <a:rPr lang="zh-CN" altLang="en-US" dirty="0"/>
              <a:t> </a:t>
            </a:r>
            <a:r>
              <a:rPr lang="en-US" altLang="zh-CN" dirty="0"/>
              <a:t>report.</a:t>
            </a:r>
          </a:p>
          <a:p>
            <a:pPr marL="514350" indent="-514350" algn="just">
              <a:buFont typeface="Arial" panose="020B0604020202020204" pitchFamily="34" charset="0"/>
              <a:buChar char="•"/>
            </a:pPr>
            <a:r>
              <a:rPr kumimoji="1" lang="en-US" altLang="zh-CN" dirty="0" err="1"/>
              <a:t>Chengbin</a:t>
            </a:r>
            <a:r>
              <a:rPr kumimoji="1" lang="en-US" altLang="zh-CN" dirty="0"/>
              <a:t> Peng, Tamara G. </a:t>
            </a:r>
            <a:r>
              <a:rPr kumimoji="1" lang="en-US" altLang="zh-CN" dirty="0" err="1"/>
              <a:t>Kolda</a:t>
            </a:r>
            <a:r>
              <a:rPr kumimoji="1" lang="en-US" altLang="zh-CN" dirty="0"/>
              <a:t>, Ali Pinar:</a:t>
            </a:r>
          </a:p>
          <a:p>
            <a:pPr marL="514350" indent="-514350" algn="just">
              <a:buFont typeface="Arial" panose="020B0604020202020204" pitchFamily="34" charset="0"/>
              <a:buChar char="•"/>
            </a:pPr>
            <a:r>
              <a:rPr kumimoji="1" lang="en-US" altLang="zh-CN" dirty="0"/>
              <a:t>Accelerating Community Detection by Using K-core Subgraphs. </a:t>
            </a:r>
            <a:r>
              <a:rPr kumimoji="1" lang="en-US" altLang="zh-CN" dirty="0" err="1"/>
              <a:t>CoRR</a:t>
            </a:r>
            <a:r>
              <a:rPr kumimoji="1" lang="en-US" altLang="zh-CN" dirty="0"/>
              <a:t> abs/1403.2226 (2014)</a:t>
            </a:r>
          </a:p>
          <a:p>
            <a:pPr marL="514350" indent="-514350" algn="just">
              <a:buFont typeface="Arial" panose="020B0604020202020204" pitchFamily="34" charset="0"/>
              <a:buChar char="•"/>
            </a:pPr>
            <a:r>
              <a:rPr kumimoji="1" lang="en-US" altLang="zh-CN" dirty="0" err="1"/>
              <a:t>Jaewon</a:t>
            </a:r>
            <a:r>
              <a:rPr kumimoji="1" lang="en-US" altLang="zh-CN" dirty="0"/>
              <a:t> Yang, Jure </a:t>
            </a:r>
            <a:r>
              <a:rPr kumimoji="1" lang="en-US" altLang="zh-CN" dirty="0" err="1"/>
              <a:t>Leskovec</a:t>
            </a:r>
            <a:r>
              <a:rPr kumimoji="1" lang="en-US" altLang="zh-CN" dirty="0"/>
              <a:t>: Overlapping community detection at scale: a nonnegative matrix factorization approach. WSDM 2013: 587-596</a:t>
            </a:r>
          </a:p>
          <a:p>
            <a:pPr marL="514350" indent="-514350" algn="just">
              <a:buFont typeface="Arial" panose="020B0604020202020204" pitchFamily="34" charset="0"/>
              <a:buChar char="•"/>
            </a:pPr>
            <a:r>
              <a:rPr kumimoji="1" lang="en-US" altLang="zh-CN" dirty="0"/>
              <a:t>M. Girvan and M. E. J. Newman, Community structure in social and biological networks, PNAS. USA 99, 7821–7826 (2002)</a:t>
            </a:r>
          </a:p>
          <a:p>
            <a:pPr marL="514350" indent="-514350" algn="just">
              <a:buAutoNum type="arabicPeriod"/>
            </a:pPr>
            <a:endParaRPr kumimoji="1" lang="en-US" altLang="zh-CN" dirty="0"/>
          </a:p>
          <a:p>
            <a:pPr marL="514350" indent="-514350" algn="just">
              <a:buAutoNum type="arabicPeriod"/>
            </a:pPr>
            <a:endParaRPr kumimoji="1" lang="en-US" altLang="zh-CN" dirty="0"/>
          </a:p>
          <a:p>
            <a:pPr algn="l"/>
            <a:endParaRPr lang="zh-CN" altLang="en-US" dirty="0"/>
          </a:p>
        </p:txBody>
      </p:sp>
    </p:spTree>
    <p:extLst>
      <p:ext uri="{BB962C8B-B14F-4D97-AF65-F5344CB8AC3E}">
        <p14:creationId xmlns:p14="http://schemas.microsoft.com/office/powerpoint/2010/main" val="139546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419696" y="808598"/>
            <a:ext cx="8133159" cy="0"/>
          </a:xfrm>
          <a:prstGeom prst="line">
            <a:avLst/>
          </a:prstGeom>
        </p:spPr>
        <p:style>
          <a:lnRef idx="1">
            <a:schemeClr val="dk1"/>
          </a:lnRef>
          <a:fillRef idx="0">
            <a:schemeClr val="dk1"/>
          </a:fillRef>
          <a:effectRef idx="0">
            <a:schemeClr val="dk1"/>
          </a:effectRef>
          <a:fontRef idx="minor">
            <a:schemeClr val="tx1"/>
          </a:fontRef>
        </p:style>
      </p:cxnSp>
      <p:sp>
        <p:nvSpPr>
          <p:cNvPr id="2" name="矩形 1"/>
          <p:cNvSpPr/>
          <p:nvPr/>
        </p:nvSpPr>
        <p:spPr>
          <a:xfrm>
            <a:off x="419695" y="753405"/>
            <a:ext cx="2908489" cy="103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mn-ea"/>
            </a:endParaRPr>
          </a:p>
        </p:txBody>
      </p:sp>
      <p:sp>
        <p:nvSpPr>
          <p:cNvPr id="5" name="灯片编号占位符 4">
            <a:extLst>
              <a:ext uri="{FF2B5EF4-FFF2-40B4-BE49-F238E27FC236}">
                <a16:creationId xmlns:a16="http://schemas.microsoft.com/office/drawing/2014/main" id="{C0CF852F-40A0-2540-BB04-A303E5A2A925}"/>
              </a:ext>
            </a:extLst>
          </p:cNvPr>
          <p:cNvSpPr>
            <a:spLocks noGrp="1"/>
          </p:cNvSpPr>
          <p:nvPr>
            <p:ph type="sldNum" sz="quarter" idx="12"/>
          </p:nvPr>
        </p:nvSpPr>
        <p:spPr/>
        <p:txBody>
          <a:bodyPr/>
          <a:lstStyle/>
          <a:p>
            <a:fld id="{36A25BD4-2C18-3241-A107-B7FFDDC89A82}" type="slidenum">
              <a:rPr kumimoji="1" lang="zh-CN" altLang="en-US" smtClean="0"/>
              <a:pPr/>
              <a:t>9</a:t>
            </a:fld>
            <a:endParaRPr kumimoji="1" lang="zh-CN" altLang="en-US"/>
          </a:p>
        </p:txBody>
      </p:sp>
      <p:sp>
        <p:nvSpPr>
          <p:cNvPr id="7" name="Rectangle 2">
            <a:extLst>
              <a:ext uri="{FF2B5EF4-FFF2-40B4-BE49-F238E27FC236}">
                <a16:creationId xmlns:a16="http://schemas.microsoft.com/office/drawing/2014/main" id="{0D32D952-B121-9A4C-A96A-555FAFA0E091}"/>
              </a:ext>
            </a:extLst>
          </p:cNvPr>
          <p:cNvSpPr txBox="1">
            <a:spLocks noChangeArrowheads="1"/>
          </p:cNvSpPr>
          <p:nvPr/>
        </p:nvSpPr>
        <p:spPr>
          <a:xfrm>
            <a:off x="0" y="26380"/>
            <a:ext cx="6172200" cy="668964"/>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400">
                <a:ea typeface="宋体" charset="-122"/>
              </a:rPr>
              <a:t>Traditional methods: hierarchical clustering</a:t>
            </a:r>
            <a:endParaRPr lang="en-US" altLang="zh-CN" sz="2400" dirty="0">
              <a:solidFill>
                <a:srgbClr val="FF0000"/>
              </a:solidFill>
              <a:ea typeface="宋体" charset="-122"/>
            </a:endParaRPr>
          </a:p>
        </p:txBody>
      </p:sp>
      <p:sp>
        <p:nvSpPr>
          <p:cNvPr id="28" name="Rectangle 3">
            <a:extLst>
              <a:ext uri="{FF2B5EF4-FFF2-40B4-BE49-F238E27FC236}">
                <a16:creationId xmlns:a16="http://schemas.microsoft.com/office/drawing/2014/main" id="{A8425906-68D6-DB4F-B8D3-43102CE1043B}"/>
              </a:ext>
            </a:extLst>
          </p:cNvPr>
          <p:cNvSpPr txBox="1">
            <a:spLocks noChangeArrowheads="1"/>
          </p:cNvSpPr>
          <p:nvPr/>
        </p:nvSpPr>
        <p:spPr>
          <a:xfrm>
            <a:off x="655721" y="874514"/>
            <a:ext cx="6172200" cy="159338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r>
              <a:rPr lang="en-US" altLang="zh-CN" dirty="0">
                <a:ea typeface="宋体" charset="-122"/>
              </a:rPr>
              <a:t>Process:</a:t>
            </a:r>
          </a:p>
          <a:p>
            <a:pPr marL="628650" lvl="1" indent="-285750" algn="just">
              <a:buFont typeface="Arial" panose="020B0604020202020204" pitchFamily="34" charset="0"/>
              <a:buChar char="•"/>
            </a:pPr>
            <a:r>
              <a:rPr lang="en-US" altLang="zh-CN" dirty="0">
                <a:ea typeface="宋体" charset="-122"/>
              </a:rPr>
              <a:t>after calculating the weights W</a:t>
            </a:r>
            <a:r>
              <a:rPr lang="en-US" altLang="zh-CN" baseline="-25000" dirty="0">
                <a:ea typeface="宋体" charset="-122"/>
              </a:rPr>
              <a:t> </a:t>
            </a:r>
            <a:r>
              <a:rPr lang="en-US" altLang="zh-CN" dirty="0">
                <a:ea typeface="宋体" charset="-122"/>
              </a:rPr>
              <a:t>for all pairs of vertices</a:t>
            </a:r>
          </a:p>
          <a:p>
            <a:pPr marL="628650" lvl="1" indent="-285750" algn="just">
              <a:buFont typeface="Arial" panose="020B0604020202020204" pitchFamily="34" charset="0"/>
              <a:buChar char="•"/>
            </a:pPr>
            <a:r>
              <a:rPr lang="en-US" altLang="zh-CN" dirty="0">
                <a:ea typeface="宋体" charset="-122"/>
              </a:rPr>
              <a:t>start with all n vertices disconnected</a:t>
            </a:r>
          </a:p>
          <a:p>
            <a:pPr marL="628650" lvl="1" indent="-285750" algn="just">
              <a:buFont typeface="Arial" panose="020B0604020202020204" pitchFamily="34" charset="0"/>
              <a:buChar char="•"/>
            </a:pPr>
            <a:r>
              <a:rPr lang="en-US" altLang="zh-CN" dirty="0">
                <a:ea typeface="宋体" charset="-122"/>
              </a:rPr>
              <a:t>add edges between pairs one by one in order of decreasing weight</a:t>
            </a:r>
          </a:p>
          <a:p>
            <a:pPr marL="628650" lvl="1" indent="-285750" algn="just">
              <a:buFont typeface="Arial" panose="020B0604020202020204" pitchFamily="34" charset="0"/>
              <a:buChar char="•"/>
            </a:pPr>
            <a:r>
              <a:rPr lang="en-US" altLang="zh-CN" dirty="0">
                <a:ea typeface="宋体" charset="-122"/>
              </a:rPr>
              <a:t>result:  nested components, where one can take a ‘slice’ at any level of the tree</a:t>
            </a:r>
            <a:endParaRPr lang="en-US" altLang="zh-CN" baseline="-25000" dirty="0">
              <a:ea typeface="宋体" charset="-122"/>
            </a:endParaRPr>
          </a:p>
          <a:p>
            <a:endParaRPr lang="en-US" altLang="zh-CN" baseline="-25000" dirty="0">
              <a:ea typeface="宋体" charset="-122"/>
            </a:endParaRPr>
          </a:p>
        </p:txBody>
      </p:sp>
      <p:pic>
        <p:nvPicPr>
          <p:cNvPr id="29" name="Picture 4">
            <a:extLst>
              <a:ext uri="{FF2B5EF4-FFF2-40B4-BE49-F238E27FC236}">
                <a16:creationId xmlns:a16="http://schemas.microsoft.com/office/drawing/2014/main" id="{D197FA00-F2C1-C74E-AB27-70756C285183}"/>
              </a:ext>
            </a:extLst>
          </p:cNvPr>
          <p:cNvPicPr>
            <a:picLocks noChangeAspect="1" noChangeArrowheads="1"/>
          </p:cNvPicPr>
          <p:nvPr/>
        </p:nvPicPr>
        <p:blipFill>
          <a:blip r:embed="rId3"/>
          <a:srcRect/>
          <a:stretch>
            <a:fillRect/>
          </a:stretch>
        </p:blipFill>
        <p:spPr bwMode="auto">
          <a:xfrm>
            <a:off x="1428750" y="2851484"/>
            <a:ext cx="3143250" cy="1721644"/>
          </a:xfrm>
          <a:prstGeom prst="rect">
            <a:avLst/>
          </a:prstGeom>
          <a:noFill/>
          <a:ln w="38100" algn="ctr">
            <a:noFill/>
            <a:miter lim="800000"/>
            <a:headEnd/>
            <a:tailEnd/>
          </a:ln>
          <a:effectLst/>
        </p:spPr>
      </p:pic>
      <p:sp>
        <p:nvSpPr>
          <p:cNvPr id="30" name="Line 5">
            <a:extLst>
              <a:ext uri="{FF2B5EF4-FFF2-40B4-BE49-F238E27FC236}">
                <a16:creationId xmlns:a16="http://schemas.microsoft.com/office/drawing/2014/main" id="{EED0D6F2-69A8-4D49-BF62-38EA44C81975}"/>
              </a:ext>
            </a:extLst>
          </p:cNvPr>
          <p:cNvSpPr>
            <a:spLocks noChangeShapeType="1"/>
          </p:cNvSpPr>
          <p:nvPr/>
        </p:nvSpPr>
        <p:spPr bwMode="auto">
          <a:xfrm>
            <a:off x="1143000" y="3630161"/>
            <a:ext cx="3657600" cy="0"/>
          </a:xfrm>
          <a:prstGeom prst="line">
            <a:avLst/>
          </a:prstGeom>
          <a:noFill/>
          <a:ln w="38100">
            <a:solidFill>
              <a:srgbClr val="FF0000"/>
            </a:solidFill>
            <a:prstDash val="dash"/>
            <a:round/>
            <a:headEnd/>
            <a:tailEnd/>
          </a:ln>
          <a:effectLst/>
        </p:spPr>
        <p:txBody>
          <a:bodyPr>
            <a:spAutoFit/>
          </a:bodyPr>
          <a:lstStyle/>
          <a:p>
            <a:endParaRPr lang="zh-CN" altLang="en-US" sz="1350"/>
          </a:p>
        </p:txBody>
      </p:sp>
    </p:spTree>
    <p:extLst>
      <p:ext uri="{BB962C8B-B14F-4D97-AF65-F5344CB8AC3E}">
        <p14:creationId xmlns:p14="http://schemas.microsoft.com/office/powerpoint/2010/main" val="286031612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24405</TotalTime>
  <Words>6704</Words>
  <Application>Microsoft Macintosh PowerPoint</Application>
  <PresentationFormat>全屏显示(16:9)</PresentationFormat>
  <Paragraphs>1044</Paragraphs>
  <Slides>87</Slides>
  <Notes>53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87</vt:i4>
      </vt:variant>
    </vt:vector>
  </HeadingPairs>
  <TitlesOfParts>
    <vt:vector size="104" baseType="lpstr">
      <vt:lpstr>等线</vt:lpstr>
      <vt:lpstr>宋体-简</vt:lpstr>
      <vt:lpstr>Heiti SC Medium</vt:lpstr>
      <vt:lpstr>Hiragino Kaku Gothic Std W8</vt:lpstr>
      <vt:lpstr>Aharoni</vt:lpstr>
      <vt:lpstr>Apple Chancery</vt:lpstr>
      <vt:lpstr>Arial</vt:lpstr>
      <vt:lpstr>Calibri</vt:lpstr>
      <vt:lpstr>Calibri Light</vt:lpstr>
      <vt:lpstr>Cambria Math</vt:lpstr>
      <vt:lpstr>Symbol</vt:lpstr>
      <vt:lpstr>Times</vt:lpstr>
      <vt:lpstr>Times New Roman</vt:lpstr>
      <vt:lpstr>Wingdings</vt:lpstr>
      <vt:lpstr>Wingdings 2</vt:lpstr>
      <vt:lpstr>Office 主题​​</vt:lpstr>
      <vt:lpstr>Equation</vt:lpstr>
      <vt:lpstr>PowerPoint 演示文稿</vt:lpstr>
      <vt:lpstr>PowerPoint 演示文稿</vt:lpstr>
      <vt:lpstr>Community Structures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AGM: Generative Process</vt:lpstr>
      <vt:lpstr>Recap: AGM networks</vt:lpstr>
      <vt:lpstr>AGM: Flexibility</vt:lpstr>
      <vt:lpstr>How do we detect communities with AGM?</vt:lpstr>
      <vt:lpstr>Detecting Communities</vt:lpstr>
      <vt:lpstr>Maximum Likelihood Estimation</vt:lpstr>
      <vt:lpstr>Example: MLE</vt:lpstr>
      <vt:lpstr>MLE for Graphs</vt:lpstr>
      <vt:lpstr>Graphs: Likelihood P(G|Θ)</vt:lpstr>
      <vt:lpstr>MLE for Graphs</vt:lpstr>
      <vt:lpstr>MLE for AGM</vt:lpstr>
      <vt:lpstr>From AGM to BigCLAM</vt:lpstr>
      <vt:lpstr>Factor Matrix F</vt:lpstr>
      <vt:lpstr>From AGM to BigCLAM</vt:lpstr>
      <vt:lpstr>BigCLAM: How to find F</vt:lpstr>
      <vt:lpstr>BigCLAM: V1.0</vt:lpstr>
      <vt:lpstr>BigCLAM: V2.0</vt:lpstr>
      <vt:lpstr>PowerPoint 演示文稿</vt:lpstr>
      <vt:lpstr>Community Search</vt:lpstr>
      <vt:lpstr>Community Search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Kernighan-Lin(KL) algorithm  [Kernighan-Lin, 1970]  </vt:lpstr>
      <vt:lpstr>Multi-Level Graph Partitioning  [Karypis and Kumar, 1999, SIAM J] </vt:lpstr>
      <vt:lpstr>Multi-Level Graph Partitioning  [Karypis and Kumar, 1999, SIAM J] </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zoulei@pku.edu.cn</cp:lastModifiedBy>
  <cp:revision>929</cp:revision>
  <cp:lastPrinted>2020-02-29T17:25:48Z</cp:lastPrinted>
  <dcterms:created xsi:type="dcterms:W3CDTF">2020-02-29T17:25:48Z</dcterms:created>
  <dcterms:modified xsi:type="dcterms:W3CDTF">2021-06-29T06:24:48Z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2052-2.0.0.3163</vt:lpwstr>
  </property>
</Properties>
</file>